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acifico"/>
      <p:regular r:id="rId29"/>
    </p:embeddedFont>
    <p:embeddedFont>
      <p:font typeface="Old Standard TT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acific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fdc47761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fdc47761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48983a8d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48983a8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8983a8d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8983a8d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8983a8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48983a8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8983a8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8983a8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8983a8d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8983a8d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8983a8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48983a8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48983a8d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48983a8d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48983a8d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48983a8d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fdc4776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fdc4776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fdc47761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fdc4776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dc4776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dc4776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48983a8d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48983a8d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fdc4776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fdc4776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dc4776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dc4776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fdc4776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fdc4776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fdc4776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fdc4776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 Cancer Analysis and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DataDive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90250" y="526350"/>
            <a:ext cx="8208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Thank You!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114950" y="603500"/>
            <a:ext cx="4564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</a:rPr>
              <a:t>Random Forest Regression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750" y="0"/>
            <a:ext cx="5518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337275" y="477800"/>
            <a:ext cx="7799700" cy="44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Performs regression and classification tasks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Uses multiple decision trees and bagging concept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Each decision tree in the forest considers a random subset of features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H</a:t>
            </a: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as access to only a random set of data points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Increases the diversity in forests and more robust overall predictions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Average of all the decision tree estimates to make the final prediction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25750" y="8577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SVM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475" y="0"/>
            <a:ext cx="5588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Larger values of the parameters that show a correlation with Malignant tumors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Mean values of cell radius, perimeter, area, compactness, concavity and concave points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>
                <a:highlight>
                  <a:srgbClr val="FFFFFF"/>
                </a:highlight>
              </a:rPr>
              <a:t> </a:t>
            </a:r>
            <a:endParaRPr sz="2000"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775" y="445025"/>
            <a:ext cx="3283100" cy="40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96750" y="252950"/>
            <a:ext cx="8727000" cy="4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Char char="●"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Thus SVM tries to make a decision boundary in such a way that the separation between the two classes is as wide as possible.</a:t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Char char="●"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Hyperplane - Separates the data into different classes</a:t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Char char="●"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Support Vectors</a:t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Char char="●"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Margin - The distance between the line and the support vectors</a:t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Char char="●"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Goal - Maximize the margin</a:t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435650" y="744825"/>
            <a:ext cx="32463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Logistic Regression</a:t>
            </a:r>
            <a:endParaRPr sz="3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425" y="0"/>
            <a:ext cx="5602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224850" y="337275"/>
            <a:ext cx="8656800" cy="4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Char char="●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Logistic Regression is a classification model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Char char="●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Certain fixed number of parameters 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Char char="●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Depends on the number of input features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Char char="●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Outputs categorical data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Char char="●"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Relationship between features and probability of particular outcome</a:t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/>
        </p:nvSpPr>
        <p:spPr>
          <a:xfrm>
            <a:off x="351325" y="1152375"/>
            <a:ext cx="37521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Decision Tree</a:t>
            </a:r>
            <a:endParaRPr sz="3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000" y="0"/>
            <a:ext cx="5638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/>
        </p:nvSpPr>
        <p:spPr>
          <a:xfrm>
            <a:off x="309175" y="345175"/>
            <a:ext cx="8516400" cy="4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Char char="●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A decision tree is a flowchart-like structure 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Char char="●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Internal nodes represent a test on a feature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Char char="●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Leaf nodes represent a class label 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Char char="●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Branches represent conjunctions of features that lead to those class labels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Georgia"/>
              <a:buChar char="●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The paths from root to leaf represent classification rules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Decision Trees are used for both classification and regression tasks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656675" y="456100"/>
            <a:ext cx="5604000" cy="45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FFFFFF"/>
                </a:solidFill>
              </a:rPr>
              <a:t>Did you know?</a:t>
            </a:r>
            <a:endParaRPr i="1" sz="3000">
              <a:solidFill>
                <a:srgbClr val="FFFFFF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FFFFFF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About 1 in 8 U.S. women will develop invasive breast cancer over the course of her lifetime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In 2020, an estimated 276,480 new cases of invasive breast cancer are expected to be diagnosed in women in the U.S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About 2,620 new cases of invasive breast cancer are expected to be diagnosed in men in 2020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1731075" y="1551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Confusion Matrix</a:t>
            </a:r>
            <a:endParaRPr b="1" sz="3000"/>
          </a:p>
        </p:txBody>
      </p:sp>
      <p:sp>
        <p:nvSpPr>
          <p:cNvPr id="174" name="Google Shape;174;p33"/>
          <p:cNvSpPr txBox="1"/>
          <p:nvPr/>
        </p:nvSpPr>
        <p:spPr>
          <a:xfrm>
            <a:off x="517650" y="760225"/>
            <a:ext cx="8108700" cy="41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Old Standard TT"/>
              <a:buChar char="●"/>
            </a:pPr>
            <a:r>
              <a:rPr lang="en" sz="2600">
                <a:latin typeface="Old Standard TT"/>
                <a:ea typeface="Old Standard TT"/>
                <a:cs typeface="Old Standard TT"/>
                <a:sym typeface="Old Standard TT"/>
              </a:rPr>
              <a:t>Performance Measurement for ML models</a:t>
            </a:r>
            <a:endParaRPr sz="2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Old Standard TT"/>
              <a:buChar char="●"/>
            </a:pPr>
            <a:r>
              <a:rPr lang="en" sz="2600">
                <a:latin typeface="Old Standard TT"/>
                <a:ea typeface="Old Standard TT"/>
                <a:cs typeface="Old Standard TT"/>
                <a:sym typeface="Old Standard TT"/>
              </a:rPr>
              <a:t>Recall</a:t>
            </a:r>
            <a:endParaRPr sz="2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Old Standard TT"/>
              <a:buChar char="●"/>
            </a:pPr>
            <a:r>
              <a:rPr lang="en" sz="2600">
                <a:latin typeface="Old Standard TT"/>
                <a:ea typeface="Old Standard TT"/>
                <a:cs typeface="Old Standard TT"/>
                <a:sym typeface="Old Standard TT"/>
              </a:rPr>
              <a:t>Precision</a:t>
            </a:r>
            <a:endParaRPr sz="2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Old Standard TT"/>
              <a:buChar char="●"/>
            </a:pPr>
            <a:r>
              <a:rPr lang="en" sz="2600">
                <a:latin typeface="Old Standard TT"/>
                <a:ea typeface="Old Standard TT"/>
                <a:cs typeface="Old Standard TT"/>
                <a:sym typeface="Old Standard TT"/>
              </a:rPr>
              <a:t>Accuracy</a:t>
            </a:r>
            <a:endParaRPr sz="2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Old Standard TT"/>
              <a:buChar char="●"/>
            </a:pPr>
            <a:r>
              <a:rPr lang="en" sz="2600">
                <a:latin typeface="Old Standard TT"/>
                <a:ea typeface="Old Standard TT"/>
                <a:cs typeface="Old Standard TT"/>
                <a:sym typeface="Old Standard TT"/>
              </a:rPr>
              <a:t>FI Score</a:t>
            </a:r>
            <a:endParaRPr sz="2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Old Standard TT"/>
              <a:buChar char="●"/>
            </a:pPr>
            <a:r>
              <a:rPr lang="en" sz="2600">
                <a:latin typeface="Old Standard TT"/>
                <a:ea typeface="Old Standard TT"/>
                <a:cs typeface="Old Standard TT"/>
                <a:sym typeface="Old Standard TT"/>
              </a:rPr>
              <a:t>True Positive (TP)</a:t>
            </a:r>
            <a:endParaRPr sz="2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Old Standard TT"/>
              <a:buChar char="●"/>
            </a:pPr>
            <a:r>
              <a:rPr lang="en" sz="2600">
                <a:latin typeface="Old Standard TT"/>
                <a:ea typeface="Old Standard TT"/>
                <a:cs typeface="Old Standard TT"/>
                <a:sym typeface="Old Standard TT"/>
              </a:rPr>
              <a:t>True Negative (TN)</a:t>
            </a:r>
            <a:endParaRPr sz="2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Old Standard TT"/>
              <a:buChar char="●"/>
            </a:pPr>
            <a:r>
              <a:rPr lang="en" sz="2600">
                <a:latin typeface="Old Standard TT"/>
                <a:ea typeface="Old Standard TT"/>
                <a:cs typeface="Old Standard TT"/>
                <a:sym typeface="Old Standard TT"/>
              </a:rPr>
              <a:t>False Positive (FP)</a:t>
            </a:r>
            <a:endParaRPr sz="2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Old Standard TT"/>
              <a:buChar char="●"/>
            </a:pPr>
            <a:r>
              <a:rPr lang="en" sz="2600">
                <a:latin typeface="Old Standard TT"/>
                <a:ea typeface="Old Standard TT"/>
                <a:cs typeface="Old Standard TT"/>
                <a:sym typeface="Old Standard TT"/>
              </a:rPr>
              <a:t>False Negative (FN)</a:t>
            </a:r>
            <a:endParaRPr sz="2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2173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Thank You!</a:t>
            </a:r>
            <a:endParaRPr i="1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34650" y="892350"/>
            <a:ext cx="3000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6A69A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Attributes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362650" y="557725"/>
            <a:ext cx="4449300" cy="4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Texture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Radius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Smoothness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Area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Perimeter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Symmetry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Concavity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Concave points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Compactness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Fractal Dimension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0550"/>
            <a:ext cx="8991599" cy="4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685575" y="123950"/>
            <a:ext cx="5217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Bar Plot for total count of </a:t>
            </a: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each</a:t>
            </a: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diagnosis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50" y="530450"/>
            <a:ext cx="8275101" cy="45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316875" y="115875"/>
            <a:ext cx="55836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Scatter plot between all the mean columns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63" y="756025"/>
            <a:ext cx="8142076" cy="43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644475" y="185900"/>
            <a:ext cx="7895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Correlation between the features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7674800" y="669200"/>
            <a:ext cx="1598700" cy="3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00" y="429175"/>
            <a:ext cx="8402601" cy="47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2471400" y="0"/>
            <a:ext cx="6672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Box Plot between all mean columns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323225" y="379450"/>
            <a:ext cx="8305500" cy="41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The Models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Char char="●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Logistic Regression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Char char="●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Decision Tree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Char char="●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Support Vector Machine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ld Standard TT"/>
              <a:buChar char="●"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Random Forest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We have used confusion matrices in order to determine the overall accuracy of each model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Logistic Regression and the Random Forest Regressor models give the best prediction accuracy 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