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2" r:id="rId4"/>
  </p:sldMasterIdLst>
  <p:notesMasterIdLst>
    <p:notesMasterId r:id="rId16"/>
  </p:notesMasterIdLst>
  <p:sldIdLst>
    <p:sldId id="257" r:id="rId5"/>
    <p:sldId id="259" r:id="rId6"/>
    <p:sldId id="266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A0259A6-E3AB-4EDD-B0BF-C302D076F76F}">
          <p14:sldIdLst>
            <p14:sldId id="257"/>
            <p14:sldId id="259"/>
            <p14:sldId id="266"/>
            <p14:sldId id="260"/>
            <p14:sldId id="261"/>
            <p14:sldId id="262"/>
            <p14:sldId id="263"/>
            <p14:sldId id="264"/>
            <p14:sldId id="267"/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D433"/>
    <a:srgbClr val="348BA7"/>
    <a:srgbClr val="2F82A2"/>
    <a:srgbClr val="1D5C87"/>
    <a:srgbClr val="E5E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/>
    <p:restoredTop sz="0"/>
  </p:normalViewPr>
  <p:slideViewPr>
    <p:cSldViewPr>
      <p:cViewPr>
        <p:scale>
          <a:sx n="75" d="100"/>
          <a:sy n="75" d="100"/>
        </p:scale>
        <p:origin x="854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9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15-Oct-23</a:t>
            </a:fld>
            <a:endParaRPr lang="en-US"/>
          </a:p>
        </p:txBody>
      </p:sp>
      <p:sp>
        <p:nvSpPr>
          <p:cNvPr id="104879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10487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1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31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9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0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1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30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41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9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SE-Mini-Project-CSM301</a:t>
            </a:r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SE-Mini-Project-CSM301</a:t>
            </a:r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SE-Mini-Project-CSM301</a:t>
            </a:r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SE-Mini-Project-CSM301</a:t>
            </a:r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10487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SE-Mini-Project-CSM301</a:t>
            </a:r>
          </a:p>
        </p:txBody>
      </p:sp>
      <p:sp>
        <p:nvSpPr>
          <p:cNvPr id="10487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5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SE-Mini-Project-CSM301</a:t>
            </a:r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76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7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10487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SE-Mini-Project-CSM301</a:t>
            </a:r>
          </a:p>
        </p:txBody>
      </p:sp>
      <p:sp>
        <p:nvSpPr>
          <p:cNvPr id="10487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6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6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6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104876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SE-Mini-Project-CSM301</a:t>
            </a:r>
          </a:p>
        </p:txBody>
      </p:sp>
      <p:sp>
        <p:nvSpPr>
          <p:cNvPr id="104876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8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104878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SE-Mini-Project-CSM301</a:t>
            </a:r>
          </a:p>
        </p:txBody>
      </p:sp>
      <p:sp>
        <p:nvSpPr>
          <p:cNvPr id="10487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104878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SE-Mini-Project-CSM301</a:t>
            </a:r>
          </a:p>
        </p:txBody>
      </p:sp>
      <p:sp>
        <p:nvSpPr>
          <p:cNvPr id="104878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89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90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104879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SE-Mini-Project-CSM301</a:t>
            </a:r>
          </a:p>
        </p:txBody>
      </p:sp>
      <p:sp>
        <p:nvSpPr>
          <p:cNvPr id="104879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SE-Mini-Project-CSM301</a:t>
            </a:r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42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43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10487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SE-Mini-Project-CSM301</a:t>
            </a:r>
          </a:p>
        </p:txBody>
      </p:sp>
      <p:sp>
        <p:nvSpPr>
          <p:cNvPr id="10487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5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SE-Mini-Project-CSM301</a:t>
            </a:r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7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10487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SE-Mini-Project-CSM301</a:t>
            </a:r>
          </a:p>
        </p:txBody>
      </p:sp>
      <p:sp>
        <p:nvSpPr>
          <p:cNvPr id="10487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6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SE-Mini-Project-CSM301</a:t>
            </a:r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0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SE-Mini-Project-CSM301</a:t>
            </a:r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4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104867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SE-Mini-Project-CSM301</a:t>
            </a:r>
          </a:p>
        </p:txBody>
      </p:sp>
      <p:sp>
        <p:nvSpPr>
          <p:cNvPr id="104867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104866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SE-Mini-Project-CSM301</a:t>
            </a:r>
          </a:p>
        </p:txBody>
      </p:sp>
      <p:sp>
        <p:nvSpPr>
          <p:cNvPr id="10486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104862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SE-Mini-Project-CSM301</a:t>
            </a:r>
          </a:p>
        </p:txBody>
      </p:sp>
      <p:sp>
        <p:nvSpPr>
          <p:cNvPr id="10486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1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10486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SE-Mini-Project-CSM301</a:t>
            </a:r>
          </a:p>
        </p:txBody>
      </p:sp>
      <p:sp>
        <p:nvSpPr>
          <p:cNvPr id="10486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4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35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9/23/2021</a:t>
            </a:r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SE-Mini-Project-CSM301</a:t>
            </a:r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6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9/23/2021</a:t>
            </a:r>
          </a:p>
        </p:txBody>
      </p:sp>
      <p:sp>
        <p:nvSpPr>
          <p:cNvPr id="10486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SE-Mini-Project-CSM301</a:t>
            </a:r>
          </a:p>
        </p:txBody>
      </p:sp>
      <p:sp>
        <p:nvSpPr>
          <p:cNvPr id="10486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 spd="slow">
    <p:push dir="u"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9/23/2021</a:t>
            </a: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SE-Mini-Project-CSM301</a:t>
            </a: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 spd="slow">
    <p:push dir="u"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6;p13"/>
          <p:cNvSpPr/>
          <p:nvPr/>
        </p:nvSpPr>
        <p:spPr>
          <a:xfrm>
            <a:off x="595898" y="261123"/>
            <a:ext cx="944345" cy="916506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83262" y="261123"/>
            <a:ext cx="8863412" cy="13894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 dirty="0" err="1">
                <a:latin typeface="Cambria"/>
                <a:ea typeface="Cambria"/>
              </a:rPr>
              <a:t>Vidyavardhini’s</a:t>
            </a:r>
            <a:r>
              <a:rPr lang="en-US" sz="2800" b="1" dirty="0">
                <a:latin typeface="Cambria"/>
                <a:ea typeface="Cambria"/>
              </a:rPr>
              <a:t> College of Engineering &amp;  Technology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Cambria"/>
                <a:ea typeface="Cambria"/>
              </a:rPr>
              <a:t>K.T. Marg, Vartak College Campus, Vasai Rd, Vasai-Virar, Maharashtra 401202</a:t>
            </a:r>
            <a:endParaRPr lang="en-US" sz="2000" b="1" dirty="0">
              <a:latin typeface="Cambria" panose="02040503050406030204" pitchFamily="18" charset="0"/>
              <a:ea typeface="Cambri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48808" y="2342369"/>
            <a:ext cx="71323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Disease Prediction System using Supervised Learning</a:t>
            </a:r>
            <a:endParaRPr lang="en-IN" sz="3200" b="1" dirty="0"/>
          </a:p>
        </p:txBody>
      </p:sp>
      <p:sp>
        <p:nvSpPr>
          <p:cNvPr id="14" name="Rectangle 13"/>
          <p:cNvSpPr/>
          <p:nvPr/>
        </p:nvSpPr>
        <p:spPr>
          <a:xfrm>
            <a:off x="3828968" y="3775317"/>
            <a:ext cx="4572000" cy="1631216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algn="ctr"/>
            <a:r>
              <a:rPr lang="en-US" sz="2000" dirty="0">
                <a:latin typeface="Cambria"/>
                <a:ea typeface="Cambria"/>
              </a:rPr>
              <a:t>Group </a:t>
            </a:r>
            <a:r>
              <a:rPr lang="en-US" sz="2000" dirty="0" smtClean="0">
                <a:latin typeface="Cambria"/>
                <a:ea typeface="Cambria"/>
              </a:rPr>
              <a:t>Members:</a:t>
            </a:r>
            <a:endParaRPr lang="en-US" sz="2000" dirty="0">
              <a:latin typeface="Cambria"/>
              <a:ea typeface="Cambria"/>
            </a:endParaRPr>
          </a:p>
          <a:p>
            <a:pPr algn="ctr"/>
            <a:r>
              <a:rPr lang="en-US" sz="2000" dirty="0">
                <a:latin typeface="Cambria"/>
                <a:ea typeface="Cambria"/>
              </a:rPr>
              <a:t>1. Dhanashree Raut</a:t>
            </a:r>
          </a:p>
          <a:p>
            <a:pPr algn="ctr"/>
            <a:r>
              <a:rPr lang="en-US" sz="2000" dirty="0">
                <a:latin typeface="Cambria"/>
                <a:ea typeface="Cambria"/>
              </a:rPr>
              <a:t>2. Amruta </a:t>
            </a:r>
            <a:r>
              <a:rPr lang="en-US" sz="2000" dirty="0" err="1">
                <a:latin typeface="Cambria"/>
                <a:ea typeface="Cambria"/>
              </a:rPr>
              <a:t>Poojary</a:t>
            </a:r>
            <a:endParaRPr lang="en-US" sz="2000" dirty="0">
              <a:latin typeface="Cambria"/>
              <a:ea typeface="Cambria"/>
            </a:endParaRPr>
          </a:p>
          <a:p>
            <a:pPr algn="ctr"/>
            <a:r>
              <a:rPr lang="en-US" sz="2000" dirty="0">
                <a:latin typeface="Cambria"/>
                <a:ea typeface="Cambria"/>
              </a:rPr>
              <a:t>3. </a:t>
            </a:r>
            <a:r>
              <a:rPr lang="en-US" sz="2000" dirty="0" err="1">
                <a:latin typeface="Cambria"/>
                <a:ea typeface="Cambria"/>
              </a:rPr>
              <a:t>Ayush</a:t>
            </a:r>
            <a:r>
              <a:rPr lang="en-US" sz="2000" dirty="0">
                <a:latin typeface="Cambria"/>
                <a:ea typeface="Cambria"/>
              </a:rPr>
              <a:t> </a:t>
            </a:r>
            <a:r>
              <a:rPr lang="en-US" sz="2000" dirty="0" err="1">
                <a:latin typeface="Cambria"/>
                <a:ea typeface="Cambria"/>
              </a:rPr>
              <a:t>Bujare</a:t>
            </a:r>
            <a:r>
              <a:rPr lang="en-US" sz="2000" dirty="0">
                <a:latin typeface="Cambria"/>
                <a:ea typeface="Cambria"/>
              </a:rPr>
              <a:t> </a:t>
            </a:r>
          </a:p>
          <a:p>
            <a:pPr algn="ctr"/>
            <a:r>
              <a:rPr lang="en-US" sz="2000" dirty="0">
                <a:latin typeface="Cambria"/>
                <a:ea typeface="Cambria"/>
              </a:rPr>
              <a:t>4. </a:t>
            </a:r>
            <a:r>
              <a:rPr lang="en-US" sz="2000" dirty="0" err="1">
                <a:latin typeface="Cambria"/>
                <a:ea typeface="Cambria"/>
              </a:rPr>
              <a:t>Divyen</a:t>
            </a:r>
            <a:r>
              <a:rPr lang="en-US" sz="2000" dirty="0">
                <a:latin typeface="Cambria"/>
                <a:ea typeface="Cambria"/>
              </a:rPr>
              <a:t> </a:t>
            </a:r>
            <a:r>
              <a:rPr lang="en-US" sz="2000" dirty="0" err="1">
                <a:latin typeface="Cambria"/>
                <a:ea typeface="Cambria"/>
              </a:rPr>
              <a:t>Gharat</a:t>
            </a:r>
            <a:endParaRPr lang="en-US" sz="2000" dirty="0">
              <a:latin typeface="Cambria"/>
              <a:ea typeface="Cambr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81128" y="6097617"/>
            <a:ext cx="2179764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2000" dirty="0">
                <a:latin typeface="Cambria"/>
                <a:ea typeface="Cambria"/>
              </a:rPr>
              <a:t>Date : </a:t>
            </a:r>
            <a:r>
              <a:rPr lang="en-US" sz="2000" dirty="0" smtClean="0">
                <a:latin typeface="Cambria"/>
                <a:ea typeface="Cambria"/>
              </a:rPr>
              <a:t>16-10-2023</a:t>
            </a:r>
            <a:endParaRPr lang="en-US" sz="2000" dirty="0">
              <a:latin typeface="Cambria"/>
              <a:ea typeface="Cambria"/>
            </a:endParaRP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462" y="5933643"/>
            <a:ext cx="28956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Cambria"/>
                <a:ea typeface="Cambria"/>
              </a:rPr>
              <a:t>ML Course Project</a:t>
            </a:r>
            <a:endParaRPr lang="en-US" sz="2000" dirty="0">
              <a:solidFill>
                <a:schemeClr val="tx1"/>
              </a:solidFill>
              <a:latin typeface="Cambria"/>
              <a:ea typeface="Cambri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4" y="-49696"/>
            <a:ext cx="11784676" cy="6628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543289"/>
            <a:ext cx="6858000" cy="1371719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7" name="Rectangle 6"/>
          <p:cNvSpPr/>
          <p:nvPr/>
        </p:nvSpPr>
        <p:spPr>
          <a:xfrm>
            <a:off x="3276600" y="715354"/>
            <a:ext cx="441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rgbClr val="E5ECF9"/>
                </a:solidFill>
                <a:ea typeface="Calibri" panose="020F0502020204030204" charset="0"/>
                <a:cs typeface="Times New Roman" panose="02020603050405020304" pitchFamily="18" charset="0"/>
              </a:rPr>
              <a:t>Conclusion</a:t>
            </a:r>
            <a:endParaRPr lang="en-IN" sz="4800" dirty="0">
              <a:solidFill>
                <a:srgbClr val="E5ECF9"/>
              </a:solidFill>
            </a:endParaRPr>
          </a:p>
        </p:txBody>
      </p:sp>
      <p:sp>
        <p:nvSpPr>
          <p:cNvPr id="8" name="Text Placeholder 1"/>
          <p:cNvSpPr txBox="1"/>
          <p:nvPr/>
        </p:nvSpPr>
        <p:spPr>
          <a:xfrm>
            <a:off x="789205" y="2362200"/>
            <a:ext cx="10258913" cy="3505200"/>
          </a:xfrm>
          <a:prstGeom prst="rect">
            <a:avLst/>
          </a:prstGeom>
          <a:solidFill>
            <a:schemeClr val="bg1"/>
          </a:solidFill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685800">
              <a:lnSpc>
                <a:spcPct val="150000"/>
              </a:lnSpc>
              <a:spcBef>
                <a:spcPts val="750"/>
              </a:spcBef>
              <a:buClr>
                <a:srgbClr val="ACD433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 Prediction System represents a significant step towards accurate and timely disease identification. The utilization of Naive Bayes and symptom-based analysis offers a promising path for healthcare professionals, ensuring more precise diagnostics and ultimately improving patient care. </a:t>
            </a:r>
          </a:p>
        </p:txBody>
      </p:sp>
    </p:spTree>
    <p:extLst>
      <p:ext uri="{BB962C8B-B14F-4D97-AF65-F5344CB8AC3E}">
        <p14:creationId xmlns:p14="http://schemas.microsoft.com/office/powerpoint/2010/main" val="2515598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4" y="0"/>
            <a:ext cx="11784676" cy="6628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609600"/>
            <a:ext cx="6858000" cy="1371719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7" name="Rectangle 6"/>
          <p:cNvSpPr/>
          <p:nvPr/>
        </p:nvSpPr>
        <p:spPr>
          <a:xfrm>
            <a:off x="3581400" y="838200"/>
            <a:ext cx="441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rgbClr val="E5ECF9"/>
                </a:solidFill>
                <a:ea typeface="Calibri" panose="020F0502020204030204" charset="0"/>
                <a:cs typeface="Times New Roman" panose="02020603050405020304" pitchFamily="18" charset="0"/>
              </a:rPr>
              <a:t>Introduction</a:t>
            </a:r>
            <a:endParaRPr lang="en-IN" sz="4800" dirty="0">
              <a:solidFill>
                <a:srgbClr val="E5ECF9"/>
              </a:solidFill>
            </a:endParaRPr>
          </a:p>
        </p:txBody>
      </p:sp>
      <p:sp>
        <p:nvSpPr>
          <p:cNvPr id="8" name="Text Placeholder 1"/>
          <p:cNvSpPr txBox="1"/>
          <p:nvPr/>
        </p:nvSpPr>
        <p:spPr>
          <a:xfrm>
            <a:off x="789205" y="2362200"/>
            <a:ext cx="10258913" cy="3505200"/>
          </a:xfrm>
          <a:prstGeom prst="rect">
            <a:avLst/>
          </a:prstGeom>
          <a:solidFill>
            <a:schemeClr val="bg1"/>
          </a:solidFill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685800">
              <a:lnSpc>
                <a:spcPct val="150000"/>
              </a:lnSpc>
              <a:spcBef>
                <a:spcPts val="750"/>
              </a:spcBef>
              <a:buClr>
                <a:srgbClr val="ACD433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Disease Prediction System, powered by Naive Bayes, ensures accurate and efficient identification of diseases based on symptoms, improving the diagnostic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precision.</a:t>
            </a:r>
          </a:p>
          <a:p>
            <a:pPr algn="just" defTabSz="685800">
              <a:lnSpc>
                <a:spcPct val="150000"/>
              </a:lnSpc>
              <a:spcBef>
                <a:spcPts val="750"/>
              </a:spcBef>
              <a:buClr>
                <a:srgbClr val="ACD433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assisting healthcare professionals, our system contributes to enhanced patient outcomes and more effective healthcare delivery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4" y="0"/>
            <a:ext cx="11784676" cy="66288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4162" y="2362200"/>
            <a:ext cx="11049000" cy="36215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28600" indent="-228600" algn="just" defTabSz="685800">
              <a:lnSpc>
                <a:spcPct val="150000"/>
              </a:lnSpc>
              <a:spcBef>
                <a:spcPts val="750"/>
              </a:spcBef>
              <a:buClr>
                <a:srgbClr val="ACD433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problem: Accurate disease prediction is vital in healthcare, yet it's challenging due to factors like human error and complex diseases.</a:t>
            </a:r>
          </a:p>
          <a:p>
            <a:pPr marL="228600" indent="-228600" algn="just" defTabSz="685800">
              <a:lnSpc>
                <a:spcPct val="150000"/>
              </a:lnSpc>
              <a:spcBef>
                <a:spcPts val="750"/>
              </a:spcBef>
              <a:buClr>
                <a:srgbClr val="ACD433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Misdiagnoses can harm patients, and timely prediction is crucial for quality care.</a:t>
            </a:r>
          </a:p>
          <a:p>
            <a:pPr marL="228600" indent="-228600" algn="just" defTabSz="685800">
              <a:lnSpc>
                <a:spcPct val="150000"/>
              </a:lnSpc>
              <a:spcBef>
                <a:spcPts val="750"/>
              </a:spcBef>
              <a:buClr>
                <a:srgbClr val="ACD433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solution: A Disease Prediction System using Naive Bayes for precise, efficient symptom-based disease identification, aiding healthcare professionals for better patient outcomes.</a:t>
            </a:r>
          </a:p>
        </p:txBody>
      </p:sp>
    </p:spTree>
    <p:extLst>
      <p:ext uri="{BB962C8B-B14F-4D97-AF65-F5344CB8AC3E}">
        <p14:creationId xmlns:p14="http://schemas.microsoft.com/office/powerpoint/2010/main" val="233177554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2167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02" y="0"/>
            <a:ext cx="11963400" cy="672941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039600" cy="677227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94"/>
            <a:ext cx="12039600" cy="67722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1963400" cy="672941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4" y="-49696"/>
            <a:ext cx="11784676" cy="6628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567838"/>
            <a:ext cx="6858000" cy="1371719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7" name="Rectangle 6"/>
          <p:cNvSpPr/>
          <p:nvPr/>
        </p:nvSpPr>
        <p:spPr>
          <a:xfrm>
            <a:off x="3581400" y="838200"/>
            <a:ext cx="441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rgbClr val="E5ECF9"/>
                </a:solidFill>
                <a:ea typeface="Calibri" panose="020F0502020204030204" charset="0"/>
                <a:cs typeface="Times New Roman" panose="02020603050405020304" pitchFamily="18" charset="0"/>
              </a:rPr>
              <a:t>Output</a:t>
            </a:r>
            <a:endParaRPr lang="en-IN" sz="4800" dirty="0">
              <a:solidFill>
                <a:srgbClr val="E5ECF9"/>
              </a:solidFill>
            </a:endParaRPr>
          </a:p>
        </p:txBody>
      </p:sp>
      <p:sp>
        <p:nvSpPr>
          <p:cNvPr id="8" name="Text Placeholder 1"/>
          <p:cNvSpPr txBox="1"/>
          <p:nvPr/>
        </p:nvSpPr>
        <p:spPr>
          <a:xfrm>
            <a:off x="789205" y="2362200"/>
            <a:ext cx="10258913" cy="3505200"/>
          </a:xfrm>
          <a:prstGeom prst="rect">
            <a:avLst/>
          </a:prstGeom>
          <a:solidFill>
            <a:schemeClr val="bg1"/>
          </a:solidFill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685800">
              <a:lnSpc>
                <a:spcPct val="150000"/>
              </a:lnSpc>
              <a:spcBef>
                <a:spcPts val="750"/>
              </a:spcBef>
              <a:buClr>
                <a:srgbClr val="ACD433"/>
              </a:buClr>
              <a:buFont typeface="Wingdings" panose="05000000000000000000" pitchFamily="2" charset="2"/>
              <a:buChar char="v"/>
            </a:pP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0" y="2438400"/>
            <a:ext cx="4431375" cy="39087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9825" y="2438400"/>
            <a:ext cx="4431375" cy="39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4247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34" charset="0"/>
        <a:ea typeface="Arial" pitchFamily="34" charset="0"/>
        <a:cs typeface="Arial" pitchFamily="34" charset="0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 pitchFamily="34" charset="0"/>
        <a:ea typeface="Arial" pitchFamily="34" charset="0"/>
        <a:cs typeface="Arial" pitchFamily="34" charset="0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34" charset="0"/>
        <a:ea typeface="Arial" pitchFamily="34" charset="0"/>
        <a:cs typeface="Arial" pitchFamily="34" charset="0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 pitchFamily="34" charset="0"/>
        <a:ea typeface="Arial" pitchFamily="34" charset="0"/>
        <a:cs typeface="Arial" pitchFamily="34" charset="0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34" charset="0"/>
        <a:ea typeface="Arial" pitchFamily="34" charset="0"/>
        <a:cs typeface="Arial" pitchFamily="34" charset="0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 pitchFamily="34" charset="0"/>
        <a:ea typeface="Arial" pitchFamily="34" charset="0"/>
        <a:cs typeface="Arial" pitchFamily="34" charset="0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215</Words>
  <Application>Microsoft Office PowerPoint</Application>
  <PresentationFormat>Widescreen</PresentationFormat>
  <Paragraphs>29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Vidyavardhini’s College of Engineering and Technology</dc:title>
  <dc:creator>M2004J19C</dc:creator>
  <cp:lastModifiedBy>Lenovo</cp:lastModifiedBy>
  <cp:revision>7</cp:revision>
  <dcterms:created xsi:type="dcterms:W3CDTF">2021-10-28T17:28:42Z</dcterms:created>
  <dcterms:modified xsi:type="dcterms:W3CDTF">2023-10-15T16:27:50Z</dcterms:modified>
</cp:coreProperties>
</file>