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07" r:id="rId7"/>
    <p:sldId id="325" r:id="rId8"/>
    <p:sldId id="281" r:id="rId9"/>
    <p:sldId id="282" r:id="rId10"/>
    <p:sldId id="314" r:id="rId11"/>
    <p:sldId id="315" r:id="rId12"/>
    <p:sldId id="317" r:id="rId13"/>
    <p:sldId id="318" r:id="rId14"/>
    <p:sldId id="319" r:id="rId15"/>
    <p:sldId id="323" r:id="rId16"/>
    <p:sldId id="324" r:id="rId17"/>
    <p:sldId id="321" r:id="rId18"/>
    <p:sldId id="322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525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BD3BA-37EC-42FA-3B3E-A8F4F839F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2C8A01-3238-857D-0D92-A60801FFC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EF3311-EF78-4567-7C84-2FD94D904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7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5226C-EB59-ABE1-25CB-3041E03E1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C65632-D039-AC7E-EC0E-597791604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49582-0754-FA6F-C866-7513AE0B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9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99E9B-B0C5-39A0-E347-A253A65DC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461B5D-4982-69D6-FA70-0C38973D9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D798F1-FB89-24C6-A23E-3BFE99F34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3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nerkar.d@northeastern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AI-Powered Semantic Matching System for Candidate-Job Ranking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Test Dataset Generation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Created test data with 5 jobs and 5 new candidates.</a:t>
            </a:r>
          </a:p>
          <a:p>
            <a:endParaRPr lang="en-US" dirty="0"/>
          </a:p>
          <a:p>
            <a:r>
              <a:rPr lang="en-US" dirty="0"/>
              <a:t>Applied identical preprocessing </a:t>
            </a:r>
          </a:p>
          <a:p>
            <a:r>
              <a:rPr lang="en-US" dirty="0"/>
              <a:t>and scoring pipeline.</a:t>
            </a:r>
          </a:p>
          <a:p>
            <a:endParaRPr lang="en-US" dirty="0"/>
          </a:p>
          <a:p>
            <a:r>
              <a:rPr lang="en-US" dirty="0"/>
              <a:t>Left out final rank and overall score </a:t>
            </a:r>
          </a:p>
          <a:p>
            <a:r>
              <a:rPr lang="en-US" dirty="0"/>
              <a:t>to test model predictions.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71AFF7-A511-7952-43A0-1E3590826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70" y="3045350"/>
            <a:ext cx="6214130" cy="38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86" y="1089213"/>
            <a:ext cx="9853684" cy="980844"/>
          </a:xfrm>
        </p:spPr>
        <p:txBody>
          <a:bodyPr/>
          <a:lstStyle/>
          <a:p>
            <a:r>
              <a:rPr lang="en-US" dirty="0"/>
              <a:t>Model Training with </a:t>
            </a:r>
            <a:br>
              <a:rPr lang="en-US" dirty="0"/>
            </a:br>
            <a:r>
              <a:rPr lang="en-US" dirty="0"/>
              <a:t>XGBoost Ranking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308" y="2331958"/>
            <a:ext cx="4544704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Type: XGBoost Gradient Boosted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rank: pairwise for learning to rank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Metric: NDCG (Normalized Discounted Cumulative Gain)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Features: Five domain-specific semantic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 Label: Label (Ranking)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Grouping: By </a:t>
            </a:r>
            <a:r>
              <a:rPr lang="en-US" dirty="0" err="1"/>
              <a:t>Job_ID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Training: 1000 boosting rounds with early stopping</a:t>
            </a:r>
          </a:p>
          <a:p>
            <a:endParaRPr lang="en-US" dirty="0"/>
          </a:p>
          <a:p>
            <a:r>
              <a:rPr lang="en-US" dirty="0"/>
              <a:t>Model Saved As: </a:t>
            </a:r>
            <a:r>
              <a:rPr lang="en-US" dirty="0" err="1"/>
              <a:t>xgb_ranking_model.ubj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153682-4055-A0E6-B543-0AE01ECB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692" y="0"/>
            <a:ext cx="2568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B4CEB-21F3-925F-394C-D80F07922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BA32F2-9361-114A-5347-30BEEC1D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86" y="1089213"/>
            <a:ext cx="9853684" cy="980844"/>
          </a:xfrm>
        </p:spPr>
        <p:txBody>
          <a:bodyPr/>
          <a:lstStyle/>
          <a:p>
            <a:r>
              <a:rPr lang="en-US" dirty="0"/>
              <a:t>Model Evaluation &amp;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FC26F-AC05-15A2-5521-6002C36F73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308" y="2331958"/>
            <a:ext cx="4544704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Evaluated using built-in NDCG metric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Observed strong ranking correlation between true and predicted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interpretability using feature-wise semantic contributions.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0B156C-15C1-EDAD-56A6-E69A978011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5CBB23-9E95-A814-9EA4-264E244C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0057"/>
            <a:ext cx="5477671" cy="44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5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BB6DA-E1CC-2ED4-12BD-5BFFDBBB8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FE6C2A-1FA6-9213-473B-E4900B61B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186" y="1089213"/>
            <a:ext cx="9853684" cy="980844"/>
          </a:xfrm>
        </p:spPr>
        <p:txBody>
          <a:bodyPr/>
          <a:lstStyle/>
          <a:p>
            <a:r>
              <a:rPr lang="en-US" dirty="0"/>
              <a:t>Test Predictions </a:t>
            </a:r>
            <a:br>
              <a:rPr lang="en-US" dirty="0"/>
            </a:br>
            <a:r>
              <a:rPr lang="en-US" dirty="0"/>
              <a:t>&amp; Visualization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D5AA0-C855-DE4A-7738-271ED12D96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308" y="2331958"/>
            <a:ext cx="4544704" cy="3704266"/>
          </a:xfrm>
        </p:spPr>
        <p:txBody>
          <a:bodyPr/>
          <a:lstStyle/>
          <a:p>
            <a:r>
              <a:rPr lang="en-US" dirty="0"/>
              <a:t>Predictions: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Computed scores and rankings for unseen test candidates.</a:t>
            </a:r>
          </a:p>
          <a:p>
            <a:r>
              <a:rPr lang="en-US" dirty="0"/>
              <a:t>Visualization: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Candidate vs. Job semantic bar charts (per domain)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Predicted ranks table for each 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Insight: Clear alignment between semantic match and rank predictions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BAF28B-9025-7F81-6036-4144F96CE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07E15E-07C4-06C4-465B-6DD784EFAF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3993" y="3666199"/>
            <a:ext cx="6345237" cy="308616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104831-7D32-BCB7-DB54-405BBE13C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545" y="855715"/>
            <a:ext cx="5001323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42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Observations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End-to-end automated ranking pipeline from raw data to intelligent ranking.</a:t>
            </a:r>
          </a:p>
          <a:p>
            <a:r>
              <a:rPr lang="en-US" dirty="0"/>
              <a:t>Deep semantic understanding using BERT-based embeddings.</a:t>
            </a:r>
          </a:p>
          <a:p>
            <a:r>
              <a:rPr lang="en-US" dirty="0"/>
              <a:t>Model-driven ranking using XGBoost pairwise optimization.</a:t>
            </a:r>
          </a:p>
          <a:p>
            <a:r>
              <a:rPr lang="en-US" dirty="0"/>
              <a:t>Visual, explainable, and scalable system ready for real-world HR tech integration.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Education semantic scoring with ensemble model was heavy on CPU. </a:t>
            </a:r>
          </a:p>
          <a:p>
            <a:r>
              <a:rPr lang="en-US" dirty="0"/>
              <a:t>Need GPU processing </a:t>
            </a:r>
          </a:p>
          <a:p>
            <a:pPr marL="0" indent="0">
              <a:buNone/>
            </a:pPr>
            <a:r>
              <a:rPr lang="en-US" dirty="0"/>
              <a:t>       (e.g.: CUDA).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pPr algn="l"/>
            <a:r>
              <a:rPr lang="en-US" dirty="0"/>
              <a:t>Future Enhancements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0452B-524F-045E-DB32-211FD5E31271}"/>
              </a:ext>
            </a:extLst>
          </p:cNvPr>
          <p:cNvSpPr txBox="1"/>
          <p:nvPr/>
        </p:nvSpPr>
        <p:spPr>
          <a:xfrm>
            <a:off x="914400" y="2413338"/>
            <a:ext cx="82244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/>
                </a:solidFill>
              </a:rPr>
              <a:t>Integrate speech-to-text and conversational AI input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Introduce recruiter feedback loop for online learning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Expand model for multilingual and domain-agnostic use</a:t>
            </a:r>
          </a:p>
          <a:p>
            <a:endParaRPr lang="en-IN" dirty="0">
              <a:solidFill>
                <a:schemeClr val="accent6"/>
              </a:solidFill>
            </a:endParaRPr>
          </a:p>
          <a:p>
            <a:r>
              <a:rPr lang="en-IN" dirty="0">
                <a:solidFill>
                  <a:schemeClr val="accent6"/>
                </a:solidFill>
              </a:rPr>
              <a:t>Explore </a:t>
            </a:r>
            <a:r>
              <a:rPr lang="en-IN" dirty="0" err="1">
                <a:solidFill>
                  <a:schemeClr val="accent6"/>
                </a:solidFill>
              </a:rPr>
              <a:t>LightGBM</a:t>
            </a:r>
            <a:r>
              <a:rPr lang="en-IN" dirty="0">
                <a:solidFill>
                  <a:schemeClr val="accent6"/>
                </a:solidFill>
              </a:rPr>
              <a:t> for faster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696036"/>
            <a:ext cx="6421271" cy="404656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5083790"/>
            <a:ext cx="6523629" cy="964457"/>
          </a:xfrm>
        </p:spPr>
        <p:txBody>
          <a:bodyPr/>
          <a:lstStyle/>
          <a:p>
            <a:r>
              <a:rPr lang="en-US" dirty="0"/>
              <a:t>Dhanashree Nerkar | </a:t>
            </a:r>
            <a:r>
              <a:rPr lang="en-US" dirty="0">
                <a:hlinkClick r:id="rId3"/>
              </a:rPr>
              <a:t>nerkar.d@northeastern.edu</a:t>
            </a:r>
            <a:endParaRPr lang="en-US" dirty="0"/>
          </a:p>
          <a:p>
            <a:r>
              <a:rPr lang="en-US" dirty="0"/>
              <a:t>Venkata Amara | amara.v@northeastern.edu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7458501" cy="320734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 &amp; Problem Statement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Collection, Preparation &amp; 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Semantic Scoring and Overall Score Calculation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 Dataset Generation and Model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Evaluation &amp; Performance Predictions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Takeaways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Enhancements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931" y="3036623"/>
            <a:ext cx="6703375" cy="211541"/>
          </a:xfrm>
        </p:spPr>
        <p:txBody>
          <a:bodyPr/>
          <a:lstStyle/>
          <a:p>
            <a:r>
              <a:rPr lang="en-US" dirty="0"/>
              <a:t>Goal</a:t>
            </a:r>
            <a:br>
              <a:rPr lang="en-US" dirty="0"/>
            </a:br>
            <a:br>
              <a:rPr lang="en-US" sz="2800" dirty="0"/>
            </a:br>
            <a:endParaRPr lang="en-US" sz="2400" b="0" i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1E23077-6183-3D91-ECE2-184BA52B6840}"/>
              </a:ext>
            </a:extLst>
          </p:cNvPr>
          <p:cNvSpPr txBox="1">
            <a:spLocks/>
          </p:cNvSpPr>
          <p:nvPr/>
        </p:nvSpPr>
        <p:spPr>
          <a:xfrm>
            <a:off x="5083791" y="3227696"/>
            <a:ext cx="6262678" cy="2814287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Automate and enhance candidate shortlisting by calculating the semantic relevance of candidates to job roles.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11935E-DEC9-4D86-C6AD-AD2BB4558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31" y="1265711"/>
            <a:ext cx="3525106" cy="33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01577-1133-2A0D-8FB7-F897F6771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49F2-C956-8EB8-5E37-6EAEF778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48" y="1518699"/>
            <a:ext cx="5216944" cy="2977820"/>
          </a:xfrm>
        </p:spPr>
        <p:txBody>
          <a:bodyPr/>
          <a:lstStyle/>
          <a:p>
            <a:r>
              <a:rPr lang="en-US" dirty="0"/>
              <a:t>Flow</a:t>
            </a:r>
            <a:br>
              <a:rPr lang="en-US" dirty="0"/>
            </a:br>
            <a:br>
              <a:rPr lang="en-US" sz="2800" dirty="0"/>
            </a:br>
            <a:endParaRPr lang="en-US" sz="2400" b="0" i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00D4B50-D54A-B211-6C6C-15CBA64395E0}"/>
              </a:ext>
            </a:extLst>
          </p:cNvPr>
          <p:cNvSpPr txBox="1">
            <a:spLocks/>
          </p:cNvSpPr>
          <p:nvPr/>
        </p:nvSpPr>
        <p:spPr>
          <a:xfrm>
            <a:off x="5083791" y="3227696"/>
            <a:ext cx="6262678" cy="2814287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58195-2032-9B41-BE33-9D344E5B4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033" y="163002"/>
            <a:ext cx="4738675" cy="650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9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4053385"/>
            <a:ext cx="5759356" cy="2415654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/>
              <a:t>Manual resume screening is inefficient and often biased.</a:t>
            </a:r>
          </a:p>
          <a:p>
            <a:endParaRPr lang="en-US" sz="2600" dirty="0"/>
          </a:p>
          <a:p>
            <a:r>
              <a:rPr lang="en-US" sz="2600" dirty="0"/>
              <a:t>Traditional keyword-based systems lack context and semantic understanding.</a:t>
            </a:r>
          </a:p>
          <a:p>
            <a:endParaRPr lang="en-US" sz="2600" dirty="0"/>
          </a:p>
          <a:p>
            <a:r>
              <a:rPr lang="en-US" sz="2600" dirty="0"/>
              <a:t>A semantic model is needed to assess candidate-job compatibility more intelligently.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6F96A6-2458-D4D8-6C0F-FEF82F9B9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896" y="1361936"/>
            <a:ext cx="3351872" cy="318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481" y="1057274"/>
            <a:ext cx="8175010" cy="994164"/>
          </a:xfrm>
        </p:spPr>
        <p:txBody>
          <a:bodyPr/>
          <a:lstStyle/>
          <a:p>
            <a:r>
              <a:rPr lang="en-US" dirty="0"/>
              <a:t>Data Collection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606721"/>
            <a:ext cx="7965460" cy="3194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Sources: Candidate profiles and job descriptions stored in structured CSV format.</a:t>
            </a:r>
          </a:p>
          <a:p>
            <a:pPr marL="0" indent="0">
              <a:buNone/>
            </a:pPr>
            <a:r>
              <a:rPr lang="en-US" sz="2400" dirty="0"/>
              <a:t>Candidate Fields: Experience, Projects, Education, Skills, Publications.</a:t>
            </a:r>
          </a:p>
          <a:p>
            <a:pPr marL="0" indent="0">
              <a:buNone/>
            </a:pPr>
            <a:r>
              <a:rPr lang="en-US" sz="2400" dirty="0"/>
              <a:t>Job Fields: Responsibilities, Qualifications, Skills.</a:t>
            </a:r>
          </a:p>
          <a:p>
            <a:pPr marL="0" indent="0">
              <a:buNone/>
            </a:pPr>
            <a:r>
              <a:rPr lang="en-US" sz="2400" dirty="0"/>
              <a:t>Data Cleaning: Addressed encoding issues, filled missing values, normalized and preprocessed text fields.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Parsed and cleaned relevant sections from text fields using regex.</a:t>
            </a:r>
          </a:p>
          <a:p>
            <a:endParaRPr lang="en-US" dirty="0"/>
          </a:p>
          <a:p>
            <a:r>
              <a:rPr lang="en-US" dirty="0"/>
              <a:t>Extracted standardized components from nested entries (e.g., experience, skills).</a:t>
            </a:r>
          </a:p>
          <a:p>
            <a:endParaRPr lang="en-US" dirty="0"/>
          </a:p>
          <a:p>
            <a:r>
              <a:rPr lang="en-US" dirty="0"/>
              <a:t>Prepared domain-specific semantic comparison inputs.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Semantic Scoring Using Sentence-BERT Ensemble.</a:t>
            </a:r>
          </a:p>
          <a:p>
            <a:r>
              <a:rPr lang="en-US" dirty="0"/>
              <a:t>Models Used</a:t>
            </a:r>
          </a:p>
          <a:p>
            <a:pPr lvl="1"/>
            <a:r>
              <a:rPr lang="en-US" dirty="0"/>
              <a:t>all-mpnet-base-v2</a:t>
            </a:r>
          </a:p>
          <a:p>
            <a:pPr lvl="1"/>
            <a:r>
              <a:rPr lang="en-US" dirty="0" err="1"/>
              <a:t>intfloat</a:t>
            </a:r>
            <a:r>
              <a:rPr lang="en-US" dirty="0"/>
              <a:t>/e5-base</a:t>
            </a:r>
          </a:p>
          <a:p>
            <a:pPr lvl="1"/>
            <a:r>
              <a:rPr lang="en-US" dirty="0"/>
              <a:t>BAAI/bge-base-en-v1.5</a:t>
            </a:r>
          </a:p>
          <a:p>
            <a:pPr marL="0" lvl="1" indent="0">
              <a:buNone/>
            </a:pPr>
            <a:r>
              <a:rPr lang="en-US" dirty="0"/>
              <a:t>Domains Evaluated: Experience, Projects, Education, Publications, Skills.</a:t>
            </a:r>
          </a:p>
          <a:p>
            <a:pPr lvl="1"/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Methodology:</a:t>
            </a:r>
          </a:p>
          <a:p>
            <a:pPr lvl="1"/>
            <a:r>
              <a:rPr lang="en-US" dirty="0"/>
              <a:t>Text embeddings created using each model.</a:t>
            </a:r>
          </a:p>
          <a:p>
            <a:pPr lvl="1"/>
            <a:r>
              <a:rPr lang="en-US" dirty="0"/>
              <a:t>Ensemble Cosine similarity calculated between candidate and job embeddings.</a:t>
            </a:r>
          </a:p>
          <a:p>
            <a:pPr lvl="1"/>
            <a:r>
              <a:rPr lang="en-US" dirty="0"/>
              <a:t>Top 3 similarities selected and averaged per domain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Overall Score Calculation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Weight Distribution:</a:t>
            </a:r>
          </a:p>
          <a:p>
            <a:r>
              <a:rPr lang="en-US" dirty="0"/>
              <a:t>40% Experience</a:t>
            </a:r>
          </a:p>
          <a:p>
            <a:r>
              <a:rPr lang="en-US" dirty="0"/>
              <a:t>40% Projects</a:t>
            </a:r>
          </a:p>
          <a:p>
            <a:r>
              <a:rPr lang="en-US" dirty="0"/>
              <a:t>6.67% Education</a:t>
            </a:r>
          </a:p>
          <a:p>
            <a:r>
              <a:rPr lang="en-US" dirty="0"/>
              <a:t>6.67% Skills</a:t>
            </a:r>
          </a:p>
          <a:p>
            <a:r>
              <a:rPr lang="en-US" dirty="0"/>
              <a:t>6.67% Publications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Output Feature: overall_semantic_match_score</a:t>
            </a:r>
          </a:p>
          <a:p>
            <a:r>
              <a:rPr lang="en-US" dirty="0"/>
              <a:t>Candidates were ranked per job using this final score </a:t>
            </a:r>
          </a:p>
          <a:p>
            <a:r>
              <a:rPr lang="en-US" dirty="0"/>
              <a:t>column: Label (Ranking).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7749023-A637-2900-3D7D-C615C044BD4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1678" r="31678"/>
          <a:stretch/>
        </p:blipFill>
        <p:spPr>
          <a:xfrm>
            <a:off x="9129713" y="817450"/>
            <a:ext cx="3085452" cy="6040550"/>
          </a:xfr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{09D6BA45-F060-455B-BEAB-42CE07FCF0DB}tf78438558_win32</Template>
  <TotalTime>243</TotalTime>
  <Words>594</Words>
  <Application>Microsoft Office PowerPoint</Application>
  <PresentationFormat>Widescreen</PresentationFormat>
  <Paragraphs>109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Sabon Next LT</vt:lpstr>
      <vt:lpstr>Custom</vt:lpstr>
      <vt:lpstr>AI-Powered Semantic Matching System for Candidate-Job Ranking</vt:lpstr>
      <vt:lpstr>Project Overview</vt:lpstr>
      <vt:lpstr>Goal  </vt:lpstr>
      <vt:lpstr>Flow  </vt:lpstr>
      <vt:lpstr>Problem Statement</vt:lpstr>
      <vt:lpstr>Data Collection &amp; Preparation</vt:lpstr>
      <vt:lpstr>Feature Engineering</vt:lpstr>
      <vt:lpstr>Effective delivery techniques</vt:lpstr>
      <vt:lpstr>Overall Score Calculation</vt:lpstr>
      <vt:lpstr>Test Dataset Generation</vt:lpstr>
      <vt:lpstr>Model Training with  XGBoost Ranking</vt:lpstr>
      <vt:lpstr>Model Evaluation &amp; Performance</vt:lpstr>
      <vt:lpstr>Test Predictions  &amp; Visualization</vt:lpstr>
      <vt:lpstr>Final Observations &amp; takeaways</vt:lpstr>
      <vt:lpstr>Future Enhancements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Dhanashree Nerkar</dc:creator>
  <cp:lastModifiedBy>Dhanashree Nerkar</cp:lastModifiedBy>
  <cp:revision>15</cp:revision>
  <dcterms:created xsi:type="dcterms:W3CDTF">2025-04-11T17:13:39Z</dcterms:created>
  <dcterms:modified xsi:type="dcterms:W3CDTF">2025-04-11T21:26:35Z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