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sldIdLst>
    <p:sldId id="259" r:id="rId5"/>
    <p:sldId id="272" r:id="rId6"/>
    <p:sldId id="267" r:id="rId7"/>
    <p:sldId id="261" r:id="rId8"/>
    <p:sldId id="263" r:id="rId9"/>
    <p:sldId id="268" r:id="rId10"/>
    <p:sldId id="269" r:id="rId11"/>
    <p:sldId id="273" r:id="rId12"/>
    <p:sldId id="266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BBA6-9D79-4211-9843-2B6A4ED3862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2B57-F7B2-4783-B9D7-7A7DB9939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50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BBA6-9D79-4211-9843-2B6A4ED3862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2B57-F7B2-4783-B9D7-7A7DB9939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7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BBA6-9D79-4211-9843-2B6A4ED3862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2B57-F7B2-4783-B9D7-7A7DB9939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8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BBA6-9D79-4211-9843-2B6A4ED3862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2B57-F7B2-4783-B9D7-7A7DB9939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BBA6-9D79-4211-9843-2B6A4ED3862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2B57-F7B2-4783-B9D7-7A7DB9939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17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BBA6-9D79-4211-9843-2B6A4ED3862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2B57-F7B2-4783-B9D7-7A7DB9939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2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BBA6-9D79-4211-9843-2B6A4ED3862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2B57-F7B2-4783-B9D7-7A7DB9939B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8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BBA6-9D79-4211-9843-2B6A4ED3862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2B57-F7B2-4783-B9D7-7A7DB9939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6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BBA6-9D79-4211-9843-2B6A4ED3862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2B57-F7B2-4783-B9D7-7A7DB9939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3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BBA6-9D79-4211-9843-2B6A4ED3862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2B57-F7B2-4783-B9D7-7A7DB9939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2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982BBA6-9D79-4211-9843-2B6A4ED3862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2B57-F7B2-4783-B9D7-7A7DB9939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2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982BBA6-9D79-4211-9843-2B6A4ED3862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C4A2B57-F7B2-4783-B9D7-7A7DB9939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7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331D77-DE41-963D-8E4A-17788BD72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7091"/>
            <a:ext cx="12192000" cy="2119745"/>
          </a:xfrm>
        </p:spPr>
        <p:txBody>
          <a:bodyPr/>
          <a:lstStyle/>
          <a:p>
            <a:r>
              <a:rPr lang="en-US" dirty="0"/>
              <a:t>Ford vs TOYOTA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39F751A-3446-22CC-70ED-BDD85DE2F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2153" y="3964616"/>
            <a:ext cx="8887691" cy="1239894"/>
          </a:xfrm>
        </p:spPr>
        <p:txBody>
          <a:bodyPr>
            <a:normAutofit fontScale="85000" lnSpcReduction="20000"/>
          </a:bodyPr>
          <a:lstStyle/>
          <a:p>
            <a:r>
              <a:rPr lang="en-US" sz="3500" spc="300" dirty="0"/>
              <a:t>Analysis to compare financial position</a:t>
            </a:r>
          </a:p>
          <a:p>
            <a:r>
              <a:rPr lang="en-US" sz="2300" dirty="0"/>
              <a:t>Sara B.</a:t>
            </a:r>
          </a:p>
          <a:p>
            <a:r>
              <a:rPr lang="en-US" sz="2300" dirty="0"/>
              <a:t>Dhanashri K.</a:t>
            </a:r>
          </a:p>
        </p:txBody>
      </p:sp>
    </p:spTree>
    <p:extLst>
      <p:ext uri="{BB962C8B-B14F-4D97-AF65-F5344CB8AC3E}">
        <p14:creationId xmlns:p14="http://schemas.microsoft.com/office/powerpoint/2010/main" val="1403893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A82729-90CF-254B-FFDD-FD80BD482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386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CBC20-6568-8410-7A34-A160C130B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8964-872C-1E75-3D29-F12A3BF83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981200"/>
            <a:ext cx="8732974" cy="318931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Ford and Toyota are two of the world's largest automotive manufacturers.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Söhne"/>
              </a:rPr>
              <a:t>Each company has its strengths and weakness in its finances.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Analysis of the financial position of a company is a must to improve the business’s position in the market and to avoid losses.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Söhne"/>
              </a:rPr>
              <a:t>Conducted evaluation of the financial statements and compared the companies through financial ratios.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Helps to understand the financial </a:t>
            </a:r>
            <a:r>
              <a:rPr lang="en-US" sz="2000" dirty="0">
                <a:solidFill>
                  <a:schemeClr val="tx1"/>
                </a:solidFill>
                <a:latin typeface="Söhne"/>
              </a:rPr>
              <a:t>aspects of the company like profitability and stability.</a:t>
            </a:r>
            <a:endParaRPr lang="en-US" sz="2000" b="0" i="0" dirty="0">
              <a:solidFill>
                <a:schemeClr val="tx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4416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A82729-90CF-254B-FFDD-FD80BD482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Industry comparison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9E22219-26CB-F577-D1C9-9AA246937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spc="300" dirty="0"/>
              <a:t>Financial ratio Analysis</a:t>
            </a:r>
          </a:p>
        </p:txBody>
      </p:sp>
    </p:spTree>
    <p:extLst>
      <p:ext uri="{BB962C8B-B14F-4D97-AF65-F5344CB8AC3E}">
        <p14:creationId xmlns:p14="http://schemas.microsoft.com/office/powerpoint/2010/main" val="257140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CBC20-6568-8410-7A34-A160C130B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alt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Liquidity Ratios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8964-872C-1E75-3D29-F12A3BF83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981200"/>
            <a:ext cx="8732974" cy="3189318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Current Ratio:</a:t>
            </a:r>
          </a:p>
          <a:p>
            <a:pPr marL="4572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dirty="0"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20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ompany’s capacity to cover current liabilities with its current assets. </a:t>
            </a:r>
            <a:endParaRPr lang="en-IN" sz="2000" kern="100" dirty="0">
              <a:solidFill>
                <a:srgbClr val="000000"/>
              </a:solidFill>
              <a:effectLst/>
              <a:latin typeface="Söhne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kern="100" dirty="0">
                <a:solidFill>
                  <a:srgbClr val="000000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Ford has a better ability as compared to Toyota.</a:t>
            </a:r>
            <a:endParaRPr lang="en-IN" sz="2000" kern="100" dirty="0">
              <a:solidFill>
                <a:srgbClr val="000000"/>
              </a:solidFill>
              <a:latin typeface="Söhne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kern="100" dirty="0">
                <a:solidFill>
                  <a:srgbClr val="000000"/>
                </a:solidFill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Quick Ratio: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dirty="0"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IN" sz="20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ow a company can pay its current liabilities with its most liquid assets.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Ford has a better quick ratio than Toyota.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7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CBC20-6568-8410-7A34-A160C130B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alt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Liquidity Ratios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8964-872C-1E75-3D29-F12A3BF83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981200"/>
            <a:ext cx="8732974" cy="318931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404040"/>
                </a:solidFill>
                <a:latin typeface="Söhne"/>
              </a:rPr>
              <a:t>Cash Ratio:</a:t>
            </a:r>
          </a:p>
          <a:p>
            <a:pPr lvl="1"/>
            <a:r>
              <a:rPr lang="en-IN" sz="2000" kern="100" dirty="0"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2000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ompany's ability to pay off its current liabilities with its cash and cash equivalents.</a:t>
            </a:r>
          </a:p>
          <a:p>
            <a:pPr lvl="1"/>
            <a:r>
              <a:rPr lang="en-IN" sz="20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Both companies have a ratio of less than the ideal measure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404040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80436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CBC20-6568-8410-7A34-A160C130B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alt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Leverage and Profitability Ratios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8964-872C-1E75-3D29-F12A3BF83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981200"/>
            <a:ext cx="8732974" cy="318931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404040"/>
                </a:solidFill>
                <a:latin typeface="Söhne"/>
              </a:rPr>
              <a:t>Debt to Equity Ratio:</a:t>
            </a:r>
          </a:p>
          <a:p>
            <a:pPr lvl="1"/>
            <a:r>
              <a:rPr lang="en-US" sz="2000" dirty="0">
                <a:solidFill>
                  <a:srgbClr val="404040"/>
                </a:solidFill>
                <a:latin typeface="Söhne"/>
              </a:rPr>
              <a:t>How much a </a:t>
            </a:r>
            <a:r>
              <a:rPr lang="en-IN" sz="20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company has borrowed to finance its operations and growth</a:t>
            </a:r>
          </a:p>
          <a:p>
            <a:pPr lvl="1"/>
            <a:r>
              <a:rPr lang="en-IN" sz="20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Ford has a better</a:t>
            </a:r>
            <a:r>
              <a:rPr lang="en-IN" sz="2000" dirty="0"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 leverage ability.</a:t>
            </a:r>
          </a:p>
          <a:p>
            <a:r>
              <a:rPr lang="en-IN" sz="2000" dirty="0">
                <a:solidFill>
                  <a:srgbClr val="404040"/>
                </a:solidFill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Gross Profit Margin:</a:t>
            </a:r>
          </a:p>
          <a:p>
            <a:pPr lvl="1"/>
            <a:r>
              <a:rPr lang="en-IN" sz="2000" dirty="0"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20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ompany's ability to generate profits from its sales activities.</a:t>
            </a:r>
          </a:p>
          <a:p>
            <a:pPr lvl="1"/>
            <a:r>
              <a:rPr lang="en-IN" sz="20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Toyota has a higher gross profit margin.</a:t>
            </a:r>
            <a:endParaRPr lang="en-US" sz="2000" dirty="0">
              <a:solidFill>
                <a:srgbClr val="404040"/>
              </a:solidFill>
              <a:latin typeface="Söhne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lvl="1" indent="0">
              <a:buNone/>
            </a:pPr>
            <a:endParaRPr lang="en-US" sz="1800" dirty="0">
              <a:solidFill>
                <a:srgbClr val="40404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lvl="1" indent="0"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43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CBC20-6568-8410-7A34-A160C130B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alt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Efficiency Ratios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8964-872C-1E75-3D29-F12A3BF83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981200"/>
            <a:ext cx="8732974" cy="3189318"/>
          </a:xfrm>
        </p:spPr>
        <p:txBody>
          <a:bodyPr>
            <a:normAutofit/>
          </a:bodyPr>
          <a:lstStyle/>
          <a:p>
            <a:r>
              <a:rPr lang="en-IN" sz="20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Inventory Turnover Ratio:</a:t>
            </a:r>
          </a:p>
          <a:p>
            <a:pPr lvl="1"/>
            <a:r>
              <a:rPr lang="en-IN" sz="2000" dirty="0"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IN" sz="20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ow efficiently a company manages its inventory</a:t>
            </a:r>
          </a:p>
          <a:p>
            <a:pPr lvl="1"/>
            <a:r>
              <a:rPr lang="en-IN" sz="2000" dirty="0">
                <a:solidFill>
                  <a:srgbClr val="404040"/>
                </a:solidFill>
                <a:latin typeface="Söhne"/>
                <a:cs typeface="Times New Roman" panose="02020603050405020304" pitchFamily="18" charset="0"/>
              </a:rPr>
              <a:t>Ford has higher inventory management ability and replaces inventory </a:t>
            </a:r>
            <a:r>
              <a:rPr lang="en-IN" sz="20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10 times a year.</a:t>
            </a:r>
            <a:endParaRPr lang="en-IN" sz="2000" dirty="0">
              <a:solidFill>
                <a:srgbClr val="404040"/>
              </a:solidFill>
              <a:latin typeface="Söhne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404040"/>
                </a:solidFill>
                <a:latin typeface="Söhne"/>
                <a:cs typeface="Times New Roman" panose="02020603050405020304" pitchFamily="18" charset="0"/>
              </a:rPr>
              <a:t>Asset Turnover Ratio:</a:t>
            </a:r>
          </a:p>
          <a:p>
            <a:pPr lvl="1"/>
            <a:r>
              <a:rPr lang="en-IN" sz="2000" dirty="0"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IN" sz="20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ow much revenue a company generates per dollar of assets</a:t>
            </a:r>
          </a:p>
          <a:p>
            <a:pPr lvl="1"/>
            <a:r>
              <a:rPr lang="en-IN" sz="20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Both companies have almost the same asset turnover ratio.</a:t>
            </a:r>
            <a:endParaRPr lang="en-IN" sz="2000" dirty="0">
              <a:solidFill>
                <a:srgbClr val="404040"/>
              </a:solidFill>
              <a:latin typeface="Söhne"/>
              <a:cs typeface="Times New Roman" panose="02020603050405020304" pitchFamily="18" charset="0"/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998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CBC20-6568-8410-7A34-A160C130B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alt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Qualitative Factors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8964-872C-1E75-3D29-F12A3BF83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981200"/>
            <a:ext cx="8732974" cy="3189318"/>
          </a:xfrm>
        </p:spPr>
        <p:txBody>
          <a:bodyPr>
            <a:normAutofit/>
          </a:bodyPr>
          <a:lstStyle/>
          <a:p>
            <a:pPr lvl="1"/>
            <a:r>
              <a:rPr lang="en-US" sz="2000" dirty="0">
                <a:solidFill>
                  <a:srgbClr val="404040"/>
                </a:solidFill>
                <a:latin typeface="Söhne"/>
              </a:rPr>
              <a:t>Some of the differentiating factors:</a:t>
            </a:r>
          </a:p>
          <a:p>
            <a:pPr lvl="2"/>
            <a:r>
              <a:rPr lang="en-US" sz="2000" dirty="0">
                <a:solidFill>
                  <a:srgbClr val="404040"/>
                </a:solidFill>
                <a:latin typeface="Söhne"/>
              </a:rPr>
              <a:t>Inventory Methods</a:t>
            </a:r>
          </a:p>
          <a:p>
            <a:pPr lvl="2"/>
            <a:r>
              <a:rPr lang="en-US" sz="2000" dirty="0">
                <a:solidFill>
                  <a:srgbClr val="404040"/>
                </a:solidFill>
                <a:latin typeface="Söhne"/>
              </a:rPr>
              <a:t>Geographical presence</a:t>
            </a:r>
          </a:p>
          <a:p>
            <a:pPr lvl="2"/>
            <a:r>
              <a:rPr lang="en-US" sz="2000" dirty="0">
                <a:solidFill>
                  <a:srgbClr val="404040"/>
                </a:solidFill>
                <a:latin typeface="Söhne"/>
              </a:rPr>
              <a:t>Advanced development and technology</a:t>
            </a:r>
          </a:p>
          <a:p>
            <a:pPr lvl="2"/>
            <a:r>
              <a:rPr lang="en-US" sz="2000" dirty="0">
                <a:solidFill>
                  <a:srgbClr val="404040"/>
                </a:solidFill>
                <a:latin typeface="Söhne"/>
              </a:rPr>
              <a:t>Business Model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89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CBC20-6568-8410-7A34-A160C130B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8964-872C-1E75-3D29-F12A3BF83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981200"/>
            <a:ext cx="8732974" cy="318931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Toyota has demonstrated some level of steady profitability compared to Ford.</a:t>
            </a:r>
          </a:p>
          <a:p>
            <a:pPr algn="l"/>
            <a:r>
              <a:rPr lang="en-US" dirty="0"/>
              <a:t>Ford's financial statistics, are good at handling its liquidity, inventory and leverage. </a:t>
            </a:r>
          </a:p>
          <a:p>
            <a:pPr algn="l"/>
            <a:r>
              <a:rPr lang="en-US" dirty="0"/>
              <a:t>Financial Ratios are one aspect for comparing financial position.</a:t>
            </a:r>
          </a:p>
          <a:p>
            <a:pPr algn="l"/>
            <a:r>
              <a:rPr lang="en-US" dirty="0"/>
              <a:t>The financial position also depends on the business model, industry trends, etc.</a:t>
            </a:r>
          </a:p>
          <a:p>
            <a:pPr algn="l"/>
            <a:r>
              <a:rPr lang="en-US" dirty="0"/>
              <a:t>Investors and analysts should make informed decisions based on the financial analysis of the company to get a better picture.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63567965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672a51a-65c1-431c-b59e-fbb70048663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9A0361CB13A649AF8ADFFC6AD75DFC" ma:contentTypeVersion="10" ma:contentTypeDescription="Create a new document." ma:contentTypeScope="" ma:versionID="6a02cf3133bcff5484b3bafdbd808c11">
  <xsd:schema xmlns:xsd="http://www.w3.org/2001/XMLSchema" xmlns:xs="http://www.w3.org/2001/XMLSchema" xmlns:p="http://schemas.microsoft.com/office/2006/metadata/properties" xmlns:ns3="6672a51a-65c1-431c-b59e-fbb70048663b" xmlns:ns4="20abc141-8cb4-4f7c-9454-cded724ea694" targetNamespace="http://schemas.microsoft.com/office/2006/metadata/properties" ma:root="true" ma:fieldsID="6cf2240afcab507ee64ff8b312e41b15" ns3:_="" ns4:_="">
    <xsd:import namespace="6672a51a-65c1-431c-b59e-fbb70048663b"/>
    <xsd:import namespace="20abc141-8cb4-4f7c-9454-cded724ea6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72a51a-65c1-431c-b59e-fbb7004866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abc141-8cb4-4f7c-9454-cded724ea69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F71739-4CA5-4BF2-9C20-4293B24DD37B}">
  <ds:schemaRefs>
    <ds:schemaRef ds:uri="6672a51a-65c1-431c-b59e-fbb70048663b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purl.org/dc/elements/1.1/"/>
    <ds:schemaRef ds:uri="20abc141-8cb4-4f7c-9454-cded724ea6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F908FA5-D0DD-4536-962C-773686D85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2FE00D-D4B3-4382-B67D-6D464B6E92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72a51a-65c1-431c-b59e-fbb70048663b"/>
    <ds:schemaRef ds:uri="20abc141-8cb4-4f7c-9454-cded724ea6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670</TotalTime>
  <Words>374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Söhne</vt:lpstr>
      <vt:lpstr>Parcel</vt:lpstr>
      <vt:lpstr>Ford vs TOYOTA</vt:lpstr>
      <vt:lpstr>Introduction</vt:lpstr>
      <vt:lpstr>Industry comparison </vt:lpstr>
      <vt:lpstr>Liquidity Ratios</vt:lpstr>
      <vt:lpstr>Liquidity Ratios</vt:lpstr>
      <vt:lpstr>Leverage and Profitability Ratios</vt:lpstr>
      <vt:lpstr>Efficiency Ratios</vt:lpstr>
      <vt:lpstr>Qualitative Factors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Company-specific information (ratios) Comparison to competitors or industry Conclusion</dc:title>
  <dc:creator>Bali, Sara</dc:creator>
  <cp:lastModifiedBy>Kanitkar, Dhanashri P</cp:lastModifiedBy>
  <cp:revision>24</cp:revision>
  <dcterms:created xsi:type="dcterms:W3CDTF">2023-04-22T23:11:19Z</dcterms:created>
  <dcterms:modified xsi:type="dcterms:W3CDTF">2023-04-26T13:51:15Z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0x0101008A9A0361CB13A649AF8ADFFC6AD75DFC</vt:lpwstr>
  </property>
</Properties>
</file>