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0" r:id="rId3"/>
    <p:sldId id="281" r:id="rId4"/>
    <p:sldId id="259" r:id="rId5"/>
    <p:sldId id="261" r:id="rId6"/>
    <p:sldId id="263" r:id="rId7"/>
    <p:sldId id="265" r:id="rId8"/>
    <p:sldId id="26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6966"/>
  </p:normalViewPr>
  <p:slideViewPr>
    <p:cSldViewPr snapToGrid="0">
      <p:cViewPr>
        <p:scale>
          <a:sx n="35" d="100"/>
          <a:sy n="35" d="100"/>
        </p:scale>
        <p:origin x="-1656" y="-10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collected crop produce dataset from Gov website and to add more features, I have also included rainfall and population dataset.</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138141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monsoon apart from rice and sugarcane, maize, jute and cotton are also highly produced. Generally </a:t>
            </a:r>
            <a:r>
              <a:rPr lang="en-US" dirty="0" err="1"/>
              <a:t>Northen</a:t>
            </a:r>
            <a:r>
              <a:rPr lang="en-US" dirty="0"/>
              <a:t> and western states produce sugarcane and southern states produce rice in larger quantities during monsoon. Because these crops require lots of water and depending upon the geographic location, the monsoon crops are grown.</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391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winter, wheat and potatoes are grown largely.  Apart from them lentils, gram, mustard and also rice in grown in some parts. Now the northern states like Punjab, Rajasthan and </a:t>
            </a:r>
            <a:r>
              <a:rPr lang="en-US" dirty="0" err="1"/>
              <a:t>uttar</a:t>
            </a:r>
            <a:r>
              <a:rPr lang="en-US" dirty="0"/>
              <a:t> </a:t>
            </a:r>
            <a:r>
              <a:rPr lang="en-US" dirty="0" err="1"/>
              <a:t>pradesh</a:t>
            </a:r>
            <a:r>
              <a:rPr lang="en-US" dirty="0"/>
              <a:t>. Produce wheat…and the weather conditions are perfect for it.  Here we can see that these states in total had produced  about 2 M </a:t>
            </a:r>
            <a:r>
              <a:rPr lang="en-US" dirty="0" err="1"/>
              <a:t>tonnes</a:t>
            </a:r>
            <a:r>
              <a:rPr lang="en-US" dirty="0"/>
              <a:t> of wheat. These are just top 5 states, there are also other states that contribute to it.</a:t>
            </a:r>
          </a:p>
          <a:p>
            <a:endParaRPr lang="en-US" dirty="0"/>
          </a:p>
          <a:p>
            <a:r>
              <a:rPr lang="en-US" dirty="0"/>
              <a:t>The eastern and southern states still produce rice and sometimes for whole year. The primary reason for it because they are located at the coastal line.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24123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 the wheat and the rice produce over the years. We can see that over years the produce has increased </a:t>
            </a:r>
            <a:r>
              <a:rPr lang="en-US" dirty="0" err="1"/>
              <a:t>gradullay</a:t>
            </a:r>
            <a:r>
              <a:rPr lang="en-US" dirty="0"/>
              <a:t>. </a:t>
            </a:r>
          </a:p>
          <a:p>
            <a:endParaRPr lang="en-US" dirty="0"/>
          </a:p>
          <a:p>
            <a:r>
              <a:rPr lang="en-US" dirty="0"/>
              <a:t>In 2019, all the states in total had produced more that 120 M tones of wheat and rice. Some time back, I read news that in 2021 India had exported about 7 M </a:t>
            </a:r>
            <a:r>
              <a:rPr lang="en-US" dirty="0" err="1"/>
              <a:t>tonnes</a:t>
            </a:r>
            <a:r>
              <a:rPr lang="en-US" dirty="0"/>
              <a:t> of wheat and 22 m </a:t>
            </a:r>
            <a:r>
              <a:rPr lang="en-US" dirty="0" err="1"/>
              <a:t>tonnes</a:t>
            </a:r>
            <a:r>
              <a:rPr lang="en-US" dirty="0"/>
              <a:t> of rice. Looking at the numbers India can afford to export.</a:t>
            </a:r>
          </a:p>
          <a:p>
            <a:endParaRPr lang="en-US" dirty="0"/>
          </a:p>
          <a:p>
            <a:r>
              <a:rPr lang="en-US" dirty="0"/>
              <a:t>The graph also shows dips of production for some years like 2002, 2014. The major reason behind it is the rainfall, if there is unexpected or may be more rainfall then it hampers the produce.</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27228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how rainfall affects produce. In monsoon if rainfall is between 150- 300 mm then the produce flourishes. If not then if certainly affects the crops.</a:t>
            </a:r>
          </a:p>
          <a:p>
            <a:endParaRPr lang="en-US" dirty="0"/>
          </a:p>
          <a:p>
            <a:r>
              <a:rPr lang="en-US" dirty="0"/>
              <a:t>Before doing the analysis, My hypothesis was  that rainfall in Summers and Winter destroys the crops. But this is not entire true. </a:t>
            </a:r>
          </a:p>
          <a:p>
            <a:r>
              <a:rPr lang="en-US" dirty="0"/>
              <a:t>We can see some spikes of production in Summer where there was rainfall between 100-200 mm. as well in winter there is produce when rainfall was about 50 mm. </a:t>
            </a:r>
          </a:p>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82386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represents effect of rainfall in Winter. </a:t>
            </a:r>
          </a:p>
          <a:p>
            <a:endParaRPr lang="en-US" dirty="0"/>
          </a:p>
          <a:p>
            <a:r>
              <a:rPr lang="en-US" dirty="0"/>
              <a:t>In first section of Northern and Western states, the produce was more when there is no rainfall. I come from state </a:t>
            </a:r>
            <a:r>
              <a:rPr lang="en-US" dirty="0" err="1"/>
              <a:t>Maharastra</a:t>
            </a:r>
            <a:r>
              <a:rPr lang="en-US" dirty="0"/>
              <a:t>, where millet and barley are grown in winter…and these crop don’t require rainfall. And if there is it affects the crop production. But in state like Gujrat, the produce increases because they grow diff crop. So it completely depends on crops.</a:t>
            </a:r>
          </a:p>
          <a:p>
            <a:endParaRPr lang="en-US" dirty="0"/>
          </a:p>
          <a:p>
            <a:r>
              <a:rPr lang="en-US" dirty="0"/>
              <a:t>Where some states like west Bengal and Tamil </a:t>
            </a:r>
            <a:r>
              <a:rPr lang="en-US" dirty="0" err="1"/>
              <a:t>nadu</a:t>
            </a:r>
            <a:r>
              <a:rPr lang="en-US" dirty="0"/>
              <a:t> benefit from rain </a:t>
            </a:r>
            <a:r>
              <a:rPr lang="en-US" dirty="0" err="1"/>
              <a:t>wheares</a:t>
            </a:r>
            <a:r>
              <a:rPr lang="en-US" dirty="0"/>
              <a:t> some not. </a:t>
            </a:r>
          </a:p>
        </p:txBody>
      </p:sp>
      <p:sp>
        <p:nvSpPr>
          <p:cNvPr id="4" name="Slide Number Placeholder 3"/>
          <p:cNvSpPr>
            <a:spLocks noGrp="1"/>
          </p:cNvSpPr>
          <p:nvPr>
            <p:ph type="sldNum" sz="quarter" idx="5"/>
          </p:nvPr>
        </p:nvSpPr>
        <p:spPr/>
        <p:txBody>
          <a:bodyPr/>
          <a:lstStyle/>
          <a:p>
            <a:fld id="{F3A14529-15AC-5748-9063-CABC6A81345B}" type="slidenum">
              <a:rPr lang="en-US" smtClean="0"/>
              <a:t>8</a:t>
            </a:fld>
            <a:endParaRPr lang="en-US"/>
          </a:p>
        </p:txBody>
      </p:sp>
    </p:spTree>
    <p:extLst>
      <p:ext uri="{BB962C8B-B14F-4D97-AF65-F5344CB8AC3E}">
        <p14:creationId xmlns:p14="http://schemas.microsoft.com/office/powerpoint/2010/main" val="357428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5/29/2024</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0A314AEA-D677-ACE7-31B3-F5E72A9B043E}"/>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chemeClr val="tx1"/>
                </a:solidFill>
                <a:latin typeface="+mj-lt"/>
                <a:ea typeface="+mj-ea"/>
                <a:cs typeface="+mj-cs"/>
              </a:rPr>
              <a:t>India’s Crop Production Data Analysis</a:t>
            </a:r>
          </a:p>
          <a:p>
            <a:pPr>
              <a:lnSpc>
                <a:spcPct val="90000"/>
              </a:lnSpc>
              <a:spcBef>
                <a:spcPct val="0"/>
              </a:spcBef>
              <a:spcAft>
                <a:spcPts val="600"/>
              </a:spcAft>
            </a:pPr>
            <a:endParaRPr lang="en-US" sz="6600" kern="1200">
              <a:solidFill>
                <a:schemeClr val="tx1"/>
              </a:solidFill>
              <a:latin typeface="+mj-lt"/>
              <a:ea typeface="+mj-ea"/>
              <a:cs typeface="+mj-cs"/>
            </a:endParaRPr>
          </a:p>
        </p:txBody>
      </p:sp>
      <p:sp>
        <p:nvSpPr>
          <p:cNvPr id="3" name="slide1">
            <a:extLst>
              <a:ext uri="{FF2B5EF4-FFF2-40B4-BE49-F238E27FC236}">
                <a16:creationId xmlns:a16="http://schemas.microsoft.com/office/drawing/2014/main" xmlns="" id="{EAAAD4BF-A787-44D3-A475-F732100CE241}"/>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US" dirty="0" err="1" smtClean="0"/>
              <a:t>Dhanashri</a:t>
            </a:r>
            <a:r>
              <a:rPr lang="en-US" dirty="0" smtClean="0"/>
              <a:t> Mane</a:t>
            </a:r>
            <a:endParaRPr lang="en-US" kern="1200" dirty="0">
              <a:solidFill>
                <a:schemeClr val="tx1"/>
              </a:solidFill>
              <a:latin typeface="+mn-lt"/>
              <a:ea typeface="+mn-ea"/>
              <a:cs typeface="+mn-cs"/>
            </a:endParaRPr>
          </a:p>
        </p:txBody>
      </p:sp>
      <p:sp>
        <p:nvSpPr>
          <p:cNvPr id="35"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0ABBEE4-A471-D101-8BDA-874F927EBB3F}"/>
              </a:ext>
            </a:extLst>
          </p:cNvPr>
          <p:cNvSpPr>
            <a:spLocks noGrp="1"/>
          </p:cNvSpPr>
          <p:nvPr>
            <p:ph type="title"/>
          </p:nvPr>
        </p:nvSpPr>
        <p:spPr>
          <a:xfrm>
            <a:off x="838200" y="365125"/>
            <a:ext cx="10515600" cy="1325563"/>
          </a:xfrm>
        </p:spPr>
        <p:txBody>
          <a:bodyPr>
            <a:normAutofit/>
          </a:bodyPr>
          <a:lstStyle/>
          <a:p>
            <a:r>
              <a:rPr lang="en-US" sz="5400" dirty="0"/>
              <a:t>Data Collection</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E4E3543-BD45-0C66-C496-F9B57E739DC7}"/>
              </a:ext>
            </a:extLst>
          </p:cNvPr>
          <p:cNvSpPr>
            <a:spLocks noGrp="1"/>
          </p:cNvSpPr>
          <p:nvPr>
            <p:ph idx="1"/>
          </p:nvPr>
        </p:nvSpPr>
        <p:spPr>
          <a:xfrm>
            <a:off x="838200" y="1929384"/>
            <a:ext cx="10515600" cy="4251960"/>
          </a:xfrm>
        </p:spPr>
        <p:txBody>
          <a:bodyPr>
            <a:normAutofit/>
          </a:bodyPr>
          <a:lstStyle/>
          <a:p>
            <a:r>
              <a:rPr lang="en-US" sz="2200"/>
              <a:t>Crop Production = India’s Government website</a:t>
            </a:r>
          </a:p>
          <a:p>
            <a:r>
              <a:rPr lang="en-US" sz="2200"/>
              <a:t>Population = Web scraping</a:t>
            </a:r>
          </a:p>
          <a:p>
            <a:r>
              <a:rPr lang="en-US" sz="2200"/>
              <a:t>Rainfall = Kaggle</a:t>
            </a:r>
          </a:p>
        </p:txBody>
      </p:sp>
    </p:spTree>
    <p:extLst>
      <p:ext uri="{BB962C8B-B14F-4D97-AF65-F5344CB8AC3E}">
        <p14:creationId xmlns:p14="http://schemas.microsoft.com/office/powerpoint/2010/main" val="322101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4824"/>
            <a:ext cx="12192001" cy="6220747"/>
          </a:xfrm>
          <a:prstGeom prst="rect">
            <a:avLst/>
          </a:prstGeom>
        </p:spPr>
      </p:pic>
    </p:spTree>
    <p:extLst>
      <p:ext uri="{BB962C8B-B14F-4D97-AF65-F5344CB8AC3E}">
        <p14:creationId xmlns:p14="http://schemas.microsoft.com/office/powerpoint/2010/main" val="41527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8485"/>
            <a:ext cx="12192000" cy="636708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12759"/>
            <a:ext cx="12192000" cy="614281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389" y="737812"/>
            <a:ext cx="7497221" cy="538237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8876"/>
            <a:ext cx="12191999" cy="565669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53" y="268941"/>
            <a:ext cx="11725836" cy="613185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Tree>
    <p:extLst>
      <p:ext uri="{BB962C8B-B14F-4D97-AF65-F5344CB8AC3E}">
        <p14:creationId xmlns:p14="http://schemas.microsoft.com/office/powerpoint/2010/main" val="39653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642</Words>
  <Application>Microsoft Office PowerPoint</Application>
  <PresentationFormat>Custom</PresentationFormat>
  <Paragraphs>36</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9</cp:revision>
  <dcterms:created xsi:type="dcterms:W3CDTF">2023-07-06T09:56:30Z</dcterms:created>
  <dcterms:modified xsi:type="dcterms:W3CDTF">2024-05-29T08:53:50Z</dcterms:modified>
</cp:coreProperties>
</file>