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260" r:id="rId4"/>
    <p:sldId id="274" r:id="rId5"/>
    <p:sldId id="272" r:id="rId6"/>
    <p:sldId id="281" r:id="rId7"/>
    <p:sldId id="273" r:id="rId8"/>
    <p:sldId id="278" r:id="rId9"/>
    <p:sldId id="276" r:id="rId10"/>
    <p:sldId id="277" r:id="rId11"/>
    <p:sldId id="280" r:id="rId12"/>
    <p:sldId id="271" r:id="rId13"/>
    <p:sldId id="264" r:id="rId14"/>
    <p:sldId id="262" r:id="rId15"/>
    <p:sldId id="266" r:id="rId16"/>
    <p:sldId id="270" r:id="rId17"/>
  </p:sldIdLst>
  <p:sldSz cx="10693400" cy="7562850"/>
  <p:notesSz cx="10693400" cy="7562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4mwD3TMfyKfRnpbS3v6/2Sxt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31" Type="http://customschemas.google.com/relationships/presentationmetadata" Target="meta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16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5761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/>
          <p:nvPr/>
        </p:nvSpPr>
        <p:spPr>
          <a:xfrm>
            <a:off x="0" y="763588"/>
            <a:ext cx="10682288" cy="150495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0" y="5386388"/>
            <a:ext cx="10682288" cy="14049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8"/>
          <p:cNvSpPr txBox="1">
            <a:spLocks noGrp="1"/>
          </p:cNvSpPr>
          <p:nvPr>
            <p:ph type="ftr" idx="11"/>
          </p:nvPr>
        </p:nvSpPr>
        <p:spPr>
          <a:xfrm>
            <a:off x="3635375" y="7034213"/>
            <a:ext cx="34226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534988" y="7034213"/>
            <a:ext cx="245903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7699375" y="7034213"/>
            <a:ext cx="245903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935038" y="1727200"/>
            <a:ext cx="88233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>
                <a:solidFill>
                  <a:srgbClr val="342F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body" idx="1"/>
          </p:nvPr>
        </p:nvSpPr>
        <p:spPr>
          <a:xfrm>
            <a:off x="714375" y="2789238"/>
            <a:ext cx="926465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ftr" idx="11"/>
          </p:nvPr>
        </p:nvSpPr>
        <p:spPr>
          <a:xfrm>
            <a:off x="3635375" y="7034213"/>
            <a:ext cx="34226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dt" idx="10"/>
          </p:nvPr>
        </p:nvSpPr>
        <p:spPr>
          <a:xfrm>
            <a:off x="534988" y="7034213"/>
            <a:ext cx="245903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7699375" y="7034213"/>
            <a:ext cx="245903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ubTitle" idx="1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3635375" y="7034213"/>
            <a:ext cx="34226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dt" idx="10"/>
          </p:nvPr>
        </p:nvSpPr>
        <p:spPr>
          <a:xfrm>
            <a:off x="534988" y="7034213"/>
            <a:ext cx="245903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7699375" y="7034213"/>
            <a:ext cx="245903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935038" y="1727200"/>
            <a:ext cx="88233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i="0">
                <a:solidFill>
                  <a:srgbClr val="342F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635375" y="7034213"/>
            <a:ext cx="34226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dt" idx="10"/>
          </p:nvPr>
        </p:nvSpPr>
        <p:spPr>
          <a:xfrm>
            <a:off x="534988" y="7034213"/>
            <a:ext cx="245903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7699375" y="7034213"/>
            <a:ext cx="245903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935038" y="1727200"/>
            <a:ext cx="88233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714375" y="2789238"/>
            <a:ext cx="926465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ftr" idx="11"/>
          </p:nvPr>
        </p:nvSpPr>
        <p:spPr>
          <a:xfrm>
            <a:off x="3635375" y="7034213"/>
            <a:ext cx="34226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dt" idx="10"/>
          </p:nvPr>
        </p:nvSpPr>
        <p:spPr>
          <a:xfrm>
            <a:off x="534988" y="7034213"/>
            <a:ext cx="245903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7699375" y="7034213"/>
            <a:ext cx="245903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github.com/ultralytics/yolov5.git" TargetMode="Externa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jp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/>
        </p:nvSpPr>
        <p:spPr>
          <a:xfrm>
            <a:off x="1255344" y="2816104"/>
            <a:ext cx="8559215" cy="141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2075" marR="0" lvl="0" indent="0" algn="ctr" rtl="0">
              <a:lnSpc>
                <a:spcPct val="135795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31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</a:t>
            </a:r>
            <a:r>
              <a:rPr lang="en-US" sz="6600">
                <a:solidFill>
                  <a:srgbClr val="31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0" y="6486524"/>
            <a:ext cx="10693400" cy="81915"/>
          </a:xfrm>
          <a:custGeom>
            <a:avLst/>
            <a:gdLst/>
            <a:ahLst/>
            <a:cxnLst/>
            <a:rect l="l" t="t" r="r" b="b"/>
            <a:pathLst>
              <a:path w="6489065" h="120000" extrusionOk="0">
                <a:moveTo>
                  <a:pt x="0" y="0"/>
                </a:moveTo>
                <a:lnTo>
                  <a:pt x="6488785" y="0"/>
                </a:lnTo>
              </a:path>
            </a:pathLst>
          </a:custGeom>
          <a:noFill/>
          <a:ln w="27850" cap="flat" cmpd="sng">
            <a:solidFill>
              <a:srgbClr val="3F383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935038" y="1727200"/>
            <a:ext cx="88233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" lvl="0"/>
            <a:r>
              <a:rPr lang="en-US" sz="2800" dirty="0"/>
              <a:t>Training the ID Card Detection Model</a:t>
            </a:r>
            <a:endParaRPr sz="2650" dirty="0"/>
          </a:p>
        </p:txBody>
      </p:sp>
      <p:sp>
        <p:nvSpPr>
          <p:cNvPr id="2" name="Rectangle 1"/>
          <p:cNvSpPr/>
          <p:nvPr/>
        </p:nvSpPr>
        <p:spPr>
          <a:xfrm>
            <a:off x="737870" y="3070898"/>
            <a:ext cx="4535170" cy="1191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>
              <a:lnSpc>
                <a:spcPct val="102000"/>
              </a:lnSpc>
            </a:pPr>
            <a:r>
              <a:rPr lang="en-US" dirty="0">
                <a:solidFill>
                  <a:srgbClr val="342F2B"/>
                </a:solidFill>
              </a:rPr>
              <a:t>Train your chosen model using the prepared dataset. This involves adjusting </a:t>
            </a:r>
            <a:r>
              <a:rPr lang="en-US" b="1" dirty="0" err="1">
                <a:solidFill>
                  <a:srgbClr val="342F2B"/>
                </a:solidFill>
              </a:rPr>
              <a:t>hyperparameters</a:t>
            </a:r>
            <a:r>
              <a:rPr lang="en-US" b="1" dirty="0">
                <a:solidFill>
                  <a:srgbClr val="342F2B"/>
                </a:solidFill>
              </a:rPr>
              <a:t>, </a:t>
            </a:r>
            <a:r>
              <a:rPr lang="en-US" dirty="0">
                <a:solidFill>
                  <a:srgbClr val="342F2B"/>
                </a:solidFill>
              </a:rPr>
              <a:t>monitoring </a:t>
            </a:r>
            <a:r>
              <a:rPr lang="en-US" b="1" dirty="0">
                <a:solidFill>
                  <a:srgbClr val="342F2B"/>
                </a:solidFill>
              </a:rPr>
              <a:t>loss functions, </a:t>
            </a:r>
            <a:r>
              <a:rPr lang="en-US" dirty="0">
                <a:solidFill>
                  <a:srgbClr val="342F2B"/>
                </a:solidFill>
              </a:rPr>
              <a:t>and iteratively improving accuracy. Use techniques like </a:t>
            </a:r>
            <a:r>
              <a:rPr lang="en-US" b="1" dirty="0">
                <a:solidFill>
                  <a:srgbClr val="342F2B"/>
                </a:solidFill>
              </a:rPr>
              <a:t>transfer learning </a:t>
            </a:r>
            <a:r>
              <a:rPr lang="en-US" dirty="0">
                <a:solidFill>
                  <a:srgbClr val="342F2B"/>
                </a:solidFill>
              </a:rPr>
              <a:t>to expedite the training process.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06" y="2453639"/>
            <a:ext cx="5005705" cy="31242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/>
          <p:nvPr/>
        </p:nvSpPr>
        <p:spPr>
          <a:xfrm>
            <a:off x="0" y="752475"/>
            <a:ext cx="4683125" cy="6038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660900" y="1109663"/>
            <a:ext cx="6030913" cy="0"/>
          </a:xfrm>
          <a:custGeom>
            <a:avLst/>
            <a:gdLst/>
            <a:ahLst/>
            <a:cxnLst/>
            <a:rect l="l" t="t" r="r" b="b"/>
            <a:pathLst>
              <a:path w="6031865" h="120000" extrusionOk="0">
                <a:moveTo>
                  <a:pt x="0" y="0"/>
                </a:moveTo>
                <a:lnTo>
                  <a:pt x="6031671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4660900" y="6486525"/>
            <a:ext cx="6030913" cy="0"/>
          </a:xfrm>
          <a:custGeom>
            <a:avLst/>
            <a:gdLst/>
            <a:ahLst/>
            <a:cxnLst/>
            <a:rect l="l" t="t" r="r" b="b"/>
            <a:pathLst>
              <a:path w="6031865" h="120000" extrusionOk="0">
                <a:moveTo>
                  <a:pt x="0" y="0"/>
                </a:moveTo>
                <a:lnTo>
                  <a:pt x="6031671" y="0"/>
                </a:lnTo>
              </a:path>
            </a:pathLst>
          </a:custGeom>
          <a:noFill/>
          <a:ln w="27850" cap="flat" cmpd="sng">
            <a:solidFill>
              <a:srgbClr val="342F2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5622925" y="1770063"/>
            <a:ext cx="46640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631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Deploying the detection model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5611813" y="2800350"/>
            <a:ext cx="4216400" cy="125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463" marR="0" lvl="0" indent="-4762" algn="just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6312D"/>
                </a:solidFill>
                <a:latin typeface="Arial"/>
                <a:ea typeface="Arial"/>
                <a:cs typeface="Arial"/>
                <a:sym typeface="Arial"/>
              </a:rPr>
              <a:t>After training, deploy the model onto the Raspberry Pi. Ensure that the model is optimized for performance, reducing its size and improving inference speed for real-time object detection applications.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0" y="762000"/>
            <a:ext cx="4672013" cy="60293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649788" y="1109663"/>
            <a:ext cx="6042025" cy="0"/>
          </a:xfrm>
          <a:custGeom>
            <a:avLst/>
            <a:gdLst/>
            <a:ahLst/>
            <a:cxnLst/>
            <a:rect l="l" t="t" r="r" b="b"/>
            <a:pathLst>
              <a:path w="6043295" h="120000" extrusionOk="0">
                <a:moveTo>
                  <a:pt x="0" y="0"/>
                </a:moveTo>
                <a:lnTo>
                  <a:pt x="6042821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4649788" y="6486525"/>
            <a:ext cx="6042025" cy="0"/>
          </a:xfrm>
          <a:custGeom>
            <a:avLst/>
            <a:gdLst/>
            <a:ahLst/>
            <a:cxnLst/>
            <a:rect l="l" t="t" r="r" b="b"/>
            <a:pathLst>
              <a:path w="6043295" h="120000" extrusionOk="0">
                <a:moveTo>
                  <a:pt x="0" y="0"/>
                </a:moveTo>
                <a:lnTo>
                  <a:pt x="6042821" y="0"/>
                </a:lnTo>
              </a:path>
            </a:pathLst>
          </a:custGeom>
          <a:noFill/>
          <a:ln w="27850" cap="flat" cmpd="sng">
            <a:solidFill>
              <a:srgbClr val="342F2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775325" y="1109662"/>
            <a:ext cx="4230688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342F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Evaluation</a:t>
            </a:r>
            <a:endParaRPr sz="3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5218748" y="2311215"/>
            <a:ext cx="4775359" cy="41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</a:endParaRPr>
          </a:p>
          <a:p>
            <a:pPr marL="12700" marR="0" lvl="0" indent="4762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42F2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4762" algn="just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Conduct thorough </a:t>
            </a:r>
            <a:r>
              <a:rPr lang="en-US" sz="18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testing </a:t>
            </a:r>
            <a:r>
              <a:rPr lang="en-US" sz="18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of the deployed model to evaluate </a:t>
            </a:r>
            <a:r>
              <a:rPr lang="en-US" sz="1800" dirty="0">
                <a:solidFill>
                  <a:srgbClr val="494441"/>
                </a:solidFill>
                <a:latin typeface="Arial"/>
                <a:ea typeface="Arial"/>
                <a:cs typeface="Arial"/>
                <a:sym typeface="Arial"/>
              </a:rPr>
              <a:t>its </a:t>
            </a:r>
            <a:r>
              <a:rPr lang="en-US" sz="18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performance. Utilize metrics such as </a:t>
            </a:r>
            <a:r>
              <a:rPr lang="en-US" sz="18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precision, recall</a:t>
            </a:r>
            <a:r>
              <a:rPr lang="en-US" sz="1800" b="1" dirty="0">
                <a:solidFill>
                  <a:srgbClr val="5D595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1" dirty="0" err="1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Fl</a:t>
            </a:r>
            <a:r>
              <a:rPr lang="en-US" sz="18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 score </a:t>
            </a:r>
            <a:r>
              <a:rPr lang="en-US" sz="18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to assess accuracy and make necessary adjustments 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78254" y="1608356"/>
            <a:ext cx="5520849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nvidia-smi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clone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https://github.com/ultralytics/yolov5.git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%cd yolov5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!pip install -r requirements.txt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!pip 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roboflow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Roboflow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api_key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="DDCKAczcbafR3Gkr2GSe")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rf.workspace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("new-workspace-onq0e").project("deer-8swm3")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version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project.version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version.download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("yolov8-obb")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/>
          <p:nvPr/>
        </p:nvSpPr>
        <p:spPr>
          <a:xfrm>
            <a:off x="0" y="3071813"/>
            <a:ext cx="10682288" cy="3735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511175" y="1441450"/>
            <a:ext cx="9391650" cy="9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9525" algn="just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800" b="1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manufacturing , </a:t>
            </a:r>
            <a:r>
              <a:rPr lang="en-US" sz="1800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embedded Al enhances </a:t>
            </a:r>
            <a:r>
              <a:rPr lang="en-US" sz="1800" b="1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automation </a:t>
            </a:r>
            <a:r>
              <a:rPr lang="en-US" sz="1800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by enabling machines to adapt to changing </a:t>
            </a:r>
            <a:r>
              <a:rPr lang="en-US" sz="1800" dirty="0" err="1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conditions.This</a:t>
            </a:r>
            <a:r>
              <a:rPr lang="en-US" sz="1800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 leads to increased </a:t>
            </a:r>
            <a:r>
              <a:rPr lang="en-US" sz="1800" b="1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productivity, </a:t>
            </a:r>
            <a:r>
              <a:rPr lang="en-US" sz="1800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reduced downtime, and improved </a:t>
            </a:r>
            <a:r>
              <a:rPr lang="en-US" sz="1800" b="1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quality control, </a:t>
            </a:r>
            <a:r>
              <a:rPr lang="en-US" sz="1800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making factories </a:t>
            </a:r>
            <a:r>
              <a:rPr lang="en-US" sz="1800" dirty="0" err="1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sma</a:t>
            </a:r>
            <a:r>
              <a:rPr lang="en-US" sz="1800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rter</a:t>
            </a:r>
            <a:r>
              <a:rPr lang="en-US" sz="1800" dirty="0">
                <a:solidFill>
                  <a:srgbClr val="312D2A"/>
                </a:solidFill>
                <a:latin typeface="Arial"/>
                <a:ea typeface="Arial"/>
                <a:cs typeface="Arial"/>
                <a:sym typeface="Arial"/>
              </a:rPr>
              <a:t> and more efficient.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0" y="752475"/>
            <a:ext cx="10682288" cy="6038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4660900" y="6486525"/>
            <a:ext cx="6030913" cy="0"/>
          </a:xfrm>
          <a:custGeom>
            <a:avLst/>
            <a:gdLst/>
            <a:ahLst/>
            <a:cxnLst/>
            <a:rect l="l" t="t" r="r" b="b"/>
            <a:pathLst>
              <a:path w="6031865" h="120000" extrusionOk="0">
                <a:moveTo>
                  <a:pt x="0" y="0"/>
                </a:moveTo>
                <a:lnTo>
                  <a:pt x="6031671" y="0"/>
                </a:lnTo>
              </a:path>
            </a:pathLst>
          </a:custGeom>
          <a:noFill/>
          <a:ln w="27850" cap="flat" cmpd="sng">
            <a:solidFill>
              <a:srgbClr val="342F2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5618163" y="1754188"/>
            <a:ext cx="438467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42F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on Automotive Industry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14375" y="2789238"/>
            <a:ext cx="9264650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908550" lvl="0" indent="0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automotive industry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is seeing significant advancements thanks to embedded Al. From 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autonomous driving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to enhanced safety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features,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Al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46423D"/>
                </a:solidFill>
                <a:latin typeface="Arial"/>
                <a:ea typeface="Arial"/>
                <a:cs typeface="Arial"/>
                <a:sym typeface="Arial"/>
              </a:rPr>
              <a:t>integration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improves vehicle performance and provides a more 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intelligent driving experience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for users.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/>
          <p:nvPr/>
        </p:nvSpPr>
        <p:spPr>
          <a:xfrm>
            <a:off x="936625" y="2581275"/>
            <a:ext cx="3078163" cy="30781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7616825" y="4041775"/>
            <a:ext cx="3065463" cy="27495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0" y="6486525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065" h="120000" extrusionOk="0">
                <a:moveTo>
                  <a:pt x="0" y="0"/>
                </a:moveTo>
                <a:lnTo>
                  <a:pt x="7631570" y="0"/>
                </a:lnTo>
              </a:path>
            </a:pathLst>
          </a:custGeom>
          <a:noFill/>
          <a:ln w="27850" cap="flat" cmpd="sng">
            <a:solidFill>
              <a:srgbClr val="3F383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935038" y="1727200"/>
            <a:ext cx="88233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75734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342F2D"/>
                </a:solidFill>
              </a:rPr>
              <a:t>Future Trends in Embedded </a:t>
            </a:r>
            <a:r>
              <a:rPr lang="en-US" sz="2200">
                <a:solidFill>
                  <a:srgbClr val="342F2D"/>
                </a:solidFill>
              </a:rPr>
              <a:t>AI</a:t>
            </a:r>
            <a:endParaRPr sz="2200"/>
          </a:p>
        </p:txBody>
      </p:sp>
      <p:sp>
        <p:nvSpPr>
          <p:cNvPr id="141" name="Google Shape;141;p11"/>
          <p:cNvSpPr txBox="1"/>
          <p:nvPr/>
        </p:nvSpPr>
        <p:spPr>
          <a:xfrm>
            <a:off x="4903788" y="2794000"/>
            <a:ext cx="42481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222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-US" sz="1600" dirty="0" err="1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ahead,we</a:t>
            </a: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 can expect </a:t>
            </a:r>
            <a:r>
              <a:rPr lang="en-US" sz="16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innovative trends </a:t>
            </a: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in embedded Al, including greater </a:t>
            </a:r>
            <a:r>
              <a:rPr lang="en-US" sz="16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interconnectivity, </a:t>
            </a: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enhanced </a:t>
            </a:r>
            <a:r>
              <a:rPr lang="en-US" sz="16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capabilities, and more intuitive user </a:t>
            </a:r>
            <a:r>
              <a:rPr lang="en-US" sz="1600" dirty="0" err="1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interfaces.These</a:t>
            </a: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 developments will further transform how we interact with technology.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5353051" y="2447925"/>
            <a:ext cx="1355725" cy="1437958"/>
          </a:xfrm>
          <a:custGeom>
            <a:avLst/>
            <a:gdLst/>
            <a:ahLst/>
            <a:cxnLst/>
            <a:rect l="l" t="t" r="r" b="b"/>
            <a:pathLst>
              <a:path w="1355090" h="120000" extrusionOk="0">
                <a:moveTo>
                  <a:pt x="0" y="0"/>
                </a:moveTo>
                <a:lnTo>
                  <a:pt x="1354618" y="0"/>
                </a:lnTo>
              </a:path>
            </a:pathLst>
          </a:custGeom>
          <a:noFill/>
          <a:ln w="44575" cap="flat" cmpd="sng">
            <a:solidFill>
              <a:srgbClr val="97744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10145713" y="785813"/>
            <a:ext cx="534987" cy="0"/>
          </a:xfrm>
          <a:custGeom>
            <a:avLst/>
            <a:gdLst/>
            <a:ahLst/>
            <a:cxnLst/>
            <a:rect l="l" t="t" r="r" b="b"/>
            <a:pathLst>
              <a:path w="535304" h="120000" extrusionOk="0">
                <a:moveTo>
                  <a:pt x="0" y="0"/>
                </a:moveTo>
                <a:lnTo>
                  <a:pt x="535157" y="0"/>
                </a:lnTo>
              </a:path>
            </a:pathLst>
          </a:custGeom>
          <a:noFill/>
          <a:ln w="11125" cap="flat" cmpd="sng">
            <a:solidFill>
              <a:srgbClr val="D8D8D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 flipV="1">
            <a:off x="0" y="6687501"/>
            <a:ext cx="10680700" cy="45719"/>
          </a:xfrm>
          <a:custGeom>
            <a:avLst/>
            <a:gdLst/>
            <a:ahLst/>
            <a:cxnLst/>
            <a:rect l="l" t="t" r="r" b="b"/>
            <a:pathLst>
              <a:path w="3317240" h="120000" extrusionOk="0">
                <a:moveTo>
                  <a:pt x="0" y="0"/>
                </a:moveTo>
                <a:lnTo>
                  <a:pt x="3316862" y="0"/>
                </a:lnTo>
              </a:path>
            </a:pathLst>
          </a:custGeom>
          <a:noFill/>
          <a:ln w="22275" cap="flat" cmpd="sng">
            <a:solidFill>
              <a:srgbClr val="2F2B2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 flipV="1">
            <a:off x="0" y="1063944"/>
            <a:ext cx="10680700" cy="45719"/>
          </a:xfrm>
          <a:custGeom>
            <a:avLst/>
            <a:gdLst/>
            <a:ahLst/>
            <a:cxnLst/>
            <a:rect l="l" t="t" r="r" b="b"/>
            <a:pathLst>
              <a:path w="7319645" h="120000" extrusionOk="0">
                <a:moveTo>
                  <a:pt x="0" y="0"/>
                </a:moveTo>
                <a:lnTo>
                  <a:pt x="7319394" y="0"/>
                </a:lnTo>
              </a:path>
            </a:pathLst>
          </a:custGeom>
          <a:noFill/>
          <a:ln w="22275" cap="flat" cmpd="sng">
            <a:solidFill>
              <a:srgbClr val="2F2B2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346700" y="2447925"/>
            <a:ext cx="0" cy="869950"/>
          </a:xfrm>
          <a:custGeom>
            <a:avLst/>
            <a:gdLst/>
            <a:ahLst/>
            <a:cxnLst/>
            <a:rect l="l" t="t" r="r" b="b"/>
            <a:pathLst>
              <a:path w="120000" h="869950" extrusionOk="0">
                <a:moveTo>
                  <a:pt x="0" y="869741"/>
                </a:moveTo>
                <a:lnTo>
                  <a:pt x="0" y="0"/>
                </a:lnTo>
              </a:path>
            </a:pathLst>
          </a:custGeom>
          <a:noFill/>
          <a:ln w="22275" cap="flat" cmpd="sng">
            <a:solidFill>
              <a:srgbClr val="BFA38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523558" y="1741011"/>
            <a:ext cx="88233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70" name="Google Shape;170;p16"/>
          <p:cNvSpPr txBox="1"/>
          <p:nvPr/>
        </p:nvSpPr>
        <p:spPr>
          <a:xfrm>
            <a:off x="807720" y="3185160"/>
            <a:ext cx="3931920" cy="174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7975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Implementing </a:t>
            </a:r>
            <a:r>
              <a:rPr lang="en-US" sz="1600" b="1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object detection </a:t>
            </a: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600" b="1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embedded Al </a:t>
            </a: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on Raspberry Pi is a powerful approach that combines            affordability with advanced capabilities. </a:t>
            </a:r>
          </a:p>
          <a:p>
            <a:pPr marL="307975" marR="0" lvl="0" indent="-285750" algn="just" rtl="0">
              <a:lnSpc>
                <a:spcPct val="102000"/>
              </a:lnSpc>
              <a:spcBef>
                <a:spcPts val="1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By following a systematic process, one can achieve effective and efficient object detection solutions.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Raspberry Pi based Object Detection using TensorFlow and OpenC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68" y="2597150"/>
            <a:ext cx="4670745" cy="3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/>
        </p:nvSpPr>
        <p:spPr>
          <a:xfrm>
            <a:off x="965784" y="1749304"/>
            <a:ext cx="8559215" cy="692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2075" marR="0" lvl="0" indent="0" algn="ctr" rtl="0">
              <a:lnSpc>
                <a:spcPct val="135795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mates</a:t>
            </a:r>
          </a:p>
          <a:p>
            <a:pPr marL="92075" marR="0" lvl="0" indent="0" algn="ctr" rtl="0">
              <a:lnSpc>
                <a:spcPct val="135795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Dhanasree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</a:t>
            </a:r>
          </a:p>
          <a:p>
            <a:pPr marL="92075" marR="0" lvl="0" indent="0" algn="ctr" rtl="0">
              <a:lnSpc>
                <a:spcPct val="135795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Nitharshana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</a:p>
          <a:p>
            <a:pPr marL="92075" marR="0" lvl="0" indent="0" algn="ctr" rtl="0">
              <a:lnSpc>
                <a:spcPct val="135795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Sathiyasudhan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</a:p>
          <a:p>
            <a:pPr marL="92075" marR="0" lvl="0" indent="0" algn="ctr" rtl="0">
              <a:lnSpc>
                <a:spcPct val="135795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Kalaimugilan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</a:p>
          <a:p>
            <a:pPr marL="92075" marR="0" lvl="0" indent="0" algn="ctr" rtl="0">
              <a:lnSpc>
                <a:spcPct val="135795"/>
              </a:lnSpc>
              <a:spcBef>
                <a:spcPts val="275"/>
              </a:spcBef>
              <a:spcAft>
                <a:spcPts val="0"/>
              </a:spcAft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075" marR="0" lvl="0" indent="0" algn="ctr" rtl="0">
              <a:lnSpc>
                <a:spcPct val="135795"/>
              </a:lnSpc>
              <a:spcBef>
                <a:spcPts val="275"/>
              </a:spcBef>
              <a:spcAft>
                <a:spcPts val="0"/>
              </a:spcAft>
              <a:buNone/>
            </a:pPr>
            <a:endParaRPr lang="en-US" sz="6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075" marR="0" lvl="0" indent="0" algn="ctr" rtl="0">
              <a:lnSpc>
                <a:spcPct val="135795"/>
              </a:lnSpc>
              <a:spcBef>
                <a:spcPts val="275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295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0" y="3071813"/>
            <a:ext cx="10682288" cy="3735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615156" y="1746250"/>
            <a:ext cx="9451975" cy="125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9525" algn="just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Embedded Al </a:t>
            </a:r>
            <a:r>
              <a:rPr lang="en-US" sz="1800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refers to the integration of artificial intelligence within hardware </a:t>
            </a:r>
            <a:r>
              <a:rPr lang="en-US" sz="1800" dirty="0" err="1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devices.This</a:t>
            </a:r>
            <a:r>
              <a:rPr lang="en-US" sz="1800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 allows devices to perform </a:t>
            </a:r>
            <a:r>
              <a:rPr lang="en-US" sz="1800" b="1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complex tasks </a:t>
            </a:r>
            <a:r>
              <a:rPr lang="en-US" sz="1800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autonomously, improving </a:t>
            </a:r>
            <a:r>
              <a:rPr lang="en-US" sz="1800" b="1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decision-making </a:t>
            </a:r>
            <a:r>
              <a:rPr lang="en-US" sz="1800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1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-US" sz="1800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without needing constant human input. It's a cornerstone of modern technological advancement.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0480" y="1110309"/>
            <a:ext cx="326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AI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6484938" y="2581275"/>
            <a:ext cx="4197350" cy="4210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0" y="6486525"/>
            <a:ext cx="6500813" cy="0"/>
          </a:xfrm>
          <a:custGeom>
            <a:avLst/>
            <a:gdLst/>
            <a:ahLst/>
            <a:cxnLst/>
            <a:rect l="l" t="t" r="r" b="b"/>
            <a:pathLst>
              <a:path w="6500495" h="120000" extrusionOk="0">
                <a:moveTo>
                  <a:pt x="0" y="0"/>
                </a:moveTo>
                <a:lnTo>
                  <a:pt x="6499934" y="0"/>
                </a:lnTo>
              </a:path>
            </a:pathLst>
          </a:custGeom>
          <a:noFill/>
          <a:ln w="27850" cap="flat" cmpd="sng">
            <a:solidFill>
              <a:srgbClr val="3F383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935038" y="1727200"/>
            <a:ext cx="88233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34312D"/>
                </a:solidFill>
              </a:rPr>
              <a:t>Embedded </a:t>
            </a:r>
            <a:r>
              <a:rPr lang="en-US" sz="2950" b="0" dirty="0">
                <a:solidFill>
                  <a:srgbClr val="34312D"/>
                </a:solidFill>
              </a:rPr>
              <a:t>AI </a:t>
            </a:r>
            <a:r>
              <a:rPr lang="en-US" b="0" dirty="0">
                <a:solidFill>
                  <a:srgbClr val="34312D"/>
                </a:solidFill>
              </a:rPr>
              <a:t>Overview</a:t>
            </a:r>
            <a:endParaRPr sz="2950" dirty="0"/>
          </a:p>
        </p:txBody>
      </p:sp>
      <p:sp>
        <p:nvSpPr>
          <p:cNvPr id="205" name="Google Shape;205;p20"/>
          <p:cNvSpPr txBox="1"/>
          <p:nvPr/>
        </p:nvSpPr>
        <p:spPr>
          <a:xfrm>
            <a:off x="935038" y="3097660"/>
            <a:ext cx="4391025" cy="15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7975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Embedded Al </a:t>
            </a:r>
            <a:r>
              <a:rPr lang="en-US" sz="1600" dirty="0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integrates artificial intelligence capabilities directly into hardware </a:t>
            </a:r>
            <a:r>
              <a:rPr lang="en-US" sz="1600" dirty="0" err="1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en-US" sz="1600" dirty="0" err="1">
                <a:solidFill>
                  <a:srgbClr val="504D4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600" dirty="0" err="1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1600" dirty="0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 allows for </a:t>
            </a:r>
            <a:r>
              <a:rPr lang="en-US" sz="1600" b="1" dirty="0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efficient processing, </a:t>
            </a:r>
            <a:r>
              <a:rPr lang="en-US" sz="1600" dirty="0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reduced latency.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7975" marR="0" lvl="0" indent="-285750" algn="just" rtl="0">
              <a:lnSpc>
                <a:spcPct val="120312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4312D"/>
                </a:solidFill>
              </a:rPr>
              <a:t>E</a:t>
            </a:r>
            <a:r>
              <a:rPr lang="en-US" sz="1600" dirty="0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nhanced performance, making it ideal for applications in </a:t>
            </a:r>
            <a:r>
              <a:rPr lang="en-US" sz="1600" b="1" dirty="0" err="1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lang="en-US" sz="1600" b="1" dirty="0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34312D"/>
                </a:solidFill>
                <a:latin typeface="Arial"/>
                <a:ea typeface="Arial"/>
                <a:cs typeface="Arial"/>
                <a:sym typeface="Arial"/>
              </a:rPr>
              <a:t>and robotics.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715963" y="2491581"/>
            <a:ext cx="3100387" cy="3100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7616825" y="4041775"/>
            <a:ext cx="3065463" cy="27495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0" y="6486525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065" h="120000" extrusionOk="0">
                <a:moveTo>
                  <a:pt x="0" y="0"/>
                </a:moveTo>
                <a:lnTo>
                  <a:pt x="7631570" y="0"/>
                </a:lnTo>
              </a:path>
            </a:pathLst>
          </a:custGeom>
          <a:noFill/>
          <a:ln w="27850" cap="flat" cmpd="sng">
            <a:solidFill>
              <a:srgbClr val="3F383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935038" y="1727200"/>
            <a:ext cx="88233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75734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/>
              <a:t>Introduction to Object Detection</a:t>
            </a:r>
            <a:endParaRPr sz="2250"/>
          </a:p>
        </p:txBody>
      </p:sp>
      <p:sp>
        <p:nvSpPr>
          <p:cNvPr id="189" name="Google Shape;189;p18"/>
          <p:cNvSpPr txBox="1"/>
          <p:nvPr/>
        </p:nvSpPr>
        <p:spPr>
          <a:xfrm>
            <a:off x="4903788" y="2794000"/>
            <a:ext cx="4410075" cy="147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22225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In this presentation, we will explore </a:t>
            </a:r>
            <a:r>
              <a:rPr lang="en-US" sz="1600" b="1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object detection </a:t>
            </a: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600" b="1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embedded Al </a:t>
            </a: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>
              <a:rPr lang="en-US" sz="1600" b="1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Raspberry Pi. </a:t>
            </a: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This technology enables real­ time analysis and recognition of objects, making it essential for various applications in automation, </a:t>
            </a:r>
            <a:r>
              <a:rPr lang="en-US" sz="1600" dirty="0" err="1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security,and</a:t>
            </a: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 robotics.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7616825" y="4041775"/>
            <a:ext cx="3065463" cy="27495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0" y="6486525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065" h="120000" extrusionOk="0">
                <a:moveTo>
                  <a:pt x="0" y="0"/>
                </a:moveTo>
                <a:lnTo>
                  <a:pt x="7631570" y="0"/>
                </a:lnTo>
              </a:path>
            </a:pathLst>
          </a:custGeom>
          <a:noFill/>
          <a:ln w="27850" cap="flat" cmpd="sng">
            <a:solidFill>
              <a:srgbClr val="3F383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-2255520" y="1664942"/>
            <a:ext cx="11569383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75734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dirty="0"/>
              <a:t>Convolutional Neural Network</a:t>
            </a:r>
            <a:br>
              <a:rPr lang="en-US" sz="2250" dirty="0"/>
            </a:br>
            <a:endParaRPr sz="2250" dirty="0"/>
          </a:p>
        </p:txBody>
      </p:sp>
      <p:pic>
        <p:nvPicPr>
          <p:cNvPr id="3074" name="Picture 2" descr="ID Card Digitization and Information Extraction using Deep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2209800"/>
            <a:ext cx="416052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7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>
            <a:off x="0" y="3071813"/>
            <a:ext cx="10682288" cy="3719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926783" y="1476693"/>
            <a:ext cx="9051925" cy="9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9525" algn="just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Object detection </a:t>
            </a:r>
            <a:r>
              <a:rPr lang="en-US" sz="1800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refers to the ability of a system to identify and locate objects within an image or video </a:t>
            </a:r>
            <a:r>
              <a:rPr lang="en-US" sz="1800" dirty="0" err="1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stream.This</a:t>
            </a:r>
            <a:r>
              <a:rPr lang="en-US" sz="1800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 process combines </a:t>
            </a:r>
            <a:r>
              <a:rPr lang="en-US" sz="1800" b="1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classification </a:t>
            </a:r>
            <a:r>
              <a:rPr lang="en-US" sz="1800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1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localization </a:t>
            </a:r>
            <a:r>
              <a:rPr lang="en-US" sz="1800" dirty="0">
                <a:solidFill>
                  <a:srgbClr val="312D28"/>
                </a:solidFill>
                <a:latin typeface="Arial"/>
                <a:ea typeface="Arial"/>
                <a:cs typeface="Arial"/>
                <a:sym typeface="Arial"/>
              </a:rPr>
              <a:t>to provide a comprehensive understanding of the environment.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6488112" y="2655253"/>
            <a:ext cx="4171951" cy="41570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6488113" y="2625724"/>
            <a:ext cx="4205287" cy="45719"/>
          </a:xfrm>
          <a:custGeom>
            <a:avLst/>
            <a:gdLst/>
            <a:ahLst/>
            <a:cxnLst/>
            <a:rect l="l" t="t" r="r" b="b"/>
            <a:pathLst>
              <a:path w="3054984" h="120000" extrusionOk="0">
                <a:moveTo>
                  <a:pt x="0" y="0"/>
                </a:moveTo>
                <a:lnTo>
                  <a:pt x="3054857" y="0"/>
                </a:lnTo>
              </a:path>
            </a:pathLst>
          </a:custGeom>
          <a:noFill/>
          <a:ln w="44575" cap="flat" cmpd="sng">
            <a:solidFill>
              <a:srgbClr val="2F2B2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0" y="6486525"/>
            <a:ext cx="6489700" cy="0"/>
          </a:xfrm>
          <a:custGeom>
            <a:avLst/>
            <a:gdLst/>
            <a:ahLst/>
            <a:cxnLst/>
            <a:rect l="l" t="t" r="r" b="b"/>
            <a:pathLst>
              <a:path w="6489065" h="120000" extrusionOk="0">
                <a:moveTo>
                  <a:pt x="0" y="0"/>
                </a:moveTo>
                <a:lnTo>
                  <a:pt x="6488785" y="0"/>
                </a:lnTo>
              </a:path>
            </a:pathLst>
          </a:custGeom>
          <a:noFill/>
          <a:ln w="27850" cap="flat" cmpd="sng">
            <a:solidFill>
              <a:srgbClr val="3F383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935038" y="1727200"/>
            <a:ext cx="88233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8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Data Collection and Preparation</a:t>
            </a:r>
            <a:endParaRPr sz="2300"/>
          </a:p>
        </p:txBody>
      </p:sp>
      <p:sp>
        <p:nvSpPr>
          <p:cNvPr id="251" name="Google Shape;251;p24"/>
          <p:cNvSpPr txBox="1"/>
          <p:nvPr/>
        </p:nvSpPr>
        <p:spPr>
          <a:xfrm>
            <a:off x="939800" y="2795588"/>
            <a:ext cx="4160838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158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Effective </a:t>
            </a:r>
            <a:r>
              <a:rPr lang="en-US" sz="1700" b="1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object detection </a:t>
            </a: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relies on high­ quality training data. Collect and preprocess images to create a robust dataset. This step involves </a:t>
            </a:r>
            <a:r>
              <a:rPr lang="en-US" sz="1700" b="1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labeling </a:t>
            </a:r>
            <a:r>
              <a:rPr lang="en-US" sz="1600" dirty="0">
                <a:solidFill>
                  <a:srgbClr val="342F2B"/>
                </a:solidFill>
                <a:latin typeface="Arial"/>
                <a:ea typeface="Arial"/>
                <a:cs typeface="Arial"/>
                <a:sym typeface="Arial"/>
              </a:rPr>
              <a:t>and augmenting data to enhance model performance.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/>
          <p:nvPr/>
        </p:nvSpPr>
        <p:spPr>
          <a:xfrm>
            <a:off x="925513" y="2570163"/>
            <a:ext cx="3089275" cy="30892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7616825" y="4041775"/>
            <a:ext cx="3065463" cy="27495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0" y="1109663"/>
            <a:ext cx="10691813" cy="0"/>
          </a:xfrm>
          <a:custGeom>
            <a:avLst/>
            <a:gdLst/>
            <a:ahLst/>
            <a:cxnLst/>
            <a:rect l="l" t="t" r="r" b="b"/>
            <a:pathLst>
              <a:path w="10692130" h="120000" extrusionOk="0">
                <a:moveTo>
                  <a:pt x="0" y="0"/>
                </a:moveTo>
                <a:lnTo>
                  <a:pt x="10692003" y="0"/>
                </a:lnTo>
              </a:path>
            </a:pathLst>
          </a:custGeom>
          <a:noFill/>
          <a:ln w="22275" cap="flat" cmpd="sng">
            <a:solidFill>
              <a:srgbClr val="2F2B2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0" y="6486525"/>
            <a:ext cx="7632700" cy="0"/>
          </a:xfrm>
          <a:custGeom>
            <a:avLst/>
            <a:gdLst/>
            <a:ahLst/>
            <a:cxnLst/>
            <a:rect l="l" t="t" r="r" b="b"/>
            <a:pathLst>
              <a:path w="7632065" h="120000" extrusionOk="0">
                <a:moveTo>
                  <a:pt x="0" y="0"/>
                </a:moveTo>
                <a:lnTo>
                  <a:pt x="7631570" y="0"/>
                </a:lnTo>
              </a:path>
            </a:pathLst>
          </a:custGeom>
          <a:noFill/>
          <a:ln w="27850" cap="flat" cmpd="sng">
            <a:solidFill>
              <a:srgbClr val="3F3838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935038" y="1727200"/>
            <a:ext cx="8823325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8145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342F2D"/>
                </a:solidFill>
              </a:rPr>
              <a:t>Choosing the Right Framework</a:t>
            </a:r>
            <a:endParaRPr sz="2450"/>
          </a:p>
        </p:txBody>
      </p:sp>
      <p:sp>
        <p:nvSpPr>
          <p:cNvPr id="230" name="Google Shape;230;p22"/>
          <p:cNvSpPr txBox="1"/>
          <p:nvPr/>
        </p:nvSpPr>
        <p:spPr>
          <a:xfrm>
            <a:off x="4910138" y="2800350"/>
            <a:ext cx="4206875" cy="150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just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When implementing object detection, selecting the right </a:t>
            </a:r>
            <a:r>
              <a:rPr lang="en-US" sz="16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framework </a:t>
            </a: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is crucial. Popular options include </a:t>
            </a:r>
            <a:r>
              <a:rPr lang="en-US" sz="1600" b="1" dirty="0" err="1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16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 Lite</a:t>
            </a:r>
            <a:r>
              <a:rPr lang="en-US" sz="1600" b="1" dirty="0">
                <a:solidFill>
                  <a:srgbClr val="504D4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en-US" sz="16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 b="1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YOLO. </a:t>
            </a:r>
            <a:r>
              <a:rPr lang="en-US" sz="1600" dirty="0">
                <a:solidFill>
                  <a:srgbClr val="342F2D"/>
                </a:solidFill>
                <a:latin typeface="Arial"/>
                <a:ea typeface="Arial"/>
                <a:cs typeface="Arial"/>
                <a:sym typeface="Arial"/>
              </a:rPr>
              <a:t>Each framework has unique advantages, such as speed, accuracy, and ease of use.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515</Words>
  <Application>Microsoft Office PowerPoint</Application>
  <PresentationFormat>Custom</PresentationFormat>
  <Paragraphs>55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Embedded AI Overview</vt:lpstr>
      <vt:lpstr>Introduction to Object Detection</vt:lpstr>
      <vt:lpstr>Convolutional Neural Network </vt:lpstr>
      <vt:lpstr>PowerPoint Presentation</vt:lpstr>
      <vt:lpstr>Data Collection and Preparation</vt:lpstr>
      <vt:lpstr>Choosing the Right Framework</vt:lpstr>
      <vt:lpstr>Training the ID Card Detection Model</vt:lpstr>
      <vt:lpstr>PowerPoint Presentation</vt:lpstr>
      <vt:lpstr>PowerPoint Presentation</vt:lpstr>
      <vt:lpstr>PowerPoint Presentation</vt:lpstr>
      <vt:lpstr>PowerPoint Presentation</vt:lpstr>
      <vt:lpstr>Future Trends in Embedded AI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Nitharshana R</cp:lastModifiedBy>
  <cp:revision>11</cp:revision>
  <dcterms:created xsi:type="dcterms:W3CDTF">2024-11-16T03:45:23Z</dcterms:created>
  <dcterms:modified xsi:type="dcterms:W3CDTF">2024-11-16T09:11:39Z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LastSaved">
    <vt:filetime>2024-11-16T00:00:00Z</vt:filetime>
  </property>
</Properties>
</file>