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0" r:id="rId4"/>
    <p:sldId id="258" r:id="rId5"/>
    <p:sldId id="260" r:id="rId6"/>
    <p:sldId id="281" r:id="rId7"/>
    <p:sldId id="261" r:id="rId8"/>
    <p:sldId id="262" r:id="rId9"/>
    <p:sldId id="263" r:id="rId10"/>
    <p:sldId id="270" r:id="rId11"/>
    <p:sldId id="265" r:id="rId12"/>
    <p:sldId id="271" r:id="rId13"/>
    <p:sldId id="272" r:id="rId14"/>
    <p:sldId id="282" r:id="rId15"/>
    <p:sldId id="279" r:id="rId16"/>
    <p:sldId id="283" r:id="rId17"/>
    <p:sldId id="273" r:id="rId18"/>
    <p:sldId id="284" r:id="rId19"/>
    <p:sldId id="268" r:id="rId20"/>
    <p:sldId id="285" r:id="rId21"/>
    <p:sldId id="274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7B837-C5AE-4F04-BCDA-F21F0BA70B39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EB8C9-8C0C-4DB8-95B2-8BCA96937C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95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EB8C9-8C0C-4DB8-95B2-8BCA96937C7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38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EB8C9-8C0C-4DB8-95B2-8BCA96937C7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896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EB8C9-8C0C-4DB8-95B2-8BCA96937C7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66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EB8C9-8C0C-4DB8-95B2-8BCA96937C7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554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EB8C9-8C0C-4DB8-95B2-8BCA96937C7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52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EB8C9-8C0C-4DB8-95B2-8BCA96937C7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3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7828A-6D6B-4C46-8ABE-D051A08C2DE1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79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873E0-F0DC-47B8-97FD-A28116D832F0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42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BFDF-F63D-4B6B-9C65-D06619F1DDBE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3438-67B8-4262-B2F1-9984AFF131E1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41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4ADA-6AC7-4379-AE91-F3398FF045BE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5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563E-B5DC-431B-B4D0-C940763D0DE6}" type="datetime1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3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2842F-AC22-4682-AAA4-E46A164971AD}" type="datetime1">
              <a:rPr lang="en-IN" smtClean="0"/>
              <a:t>02-06-2025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11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C9F1-D255-40FF-A808-449CB3C333C9}" type="datetime1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23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65F4-9D49-466F-B5D3-3E5BE6953EEA}" type="datetime1">
              <a:rPr lang="en-IN" smtClean="0"/>
              <a:t>02-06-2025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0766-6C17-40F5-BC3D-D541FFE859D3}" type="datetime1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7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714A-0EA7-43CF-A789-B500D515588B}" type="datetime1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83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7372A-8801-419B-B26E-3CAAF3336438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3B45-0786-488C-9F83-DB626DC1C0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7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../../../../../../../Desktop/Smart%20Poultry/VEDIO%20OVERALL.mp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Smart-Poultry-Farm-Monitoring-Using-IOT-and-Sensor-Mahale-Sonavane/4bd3ee8475389d350f3a8242775d1f5af4f34ccc" TargetMode="External"/><Relationship Id="rId2" Type="http://schemas.openxmlformats.org/officeDocument/2006/relationships/hyperlink" Target="http://conferences.org/articles/e3sconf/pdf/2023/36/e3sconf_iconnect2023_0405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ademia.edu/44071228/IRJET_IoT_BASED_POULTRY_HOUSE_MONITORING_SYSTEM" TargetMode="External"/><Relationship Id="rId5" Type="http://schemas.openxmlformats.org/officeDocument/2006/relationships/hyperlink" Target="https://youtu.be/r9sylP0EL6U?si=-3JCdaX8jMsyoJDF" TargetMode="External"/><Relationship Id="rId4" Type="http://schemas.openxmlformats.org/officeDocument/2006/relationships/hyperlink" Target="https://www.researchgate.net/publication/372339418_Smart_Poultry_House_Monitoring_System_Using_Io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abs/pii/S2542660523003335" TargetMode="External"/><Relationship Id="rId2" Type="http://schemas.openxmlformats.org/officeDocument/2006/relationships/hyperlink" Target="https://www.ijisae.org/index.php/IJISAE/article/view/452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rejournals.com/formatepaper/1702461.pdf" TargetMode="External"/><Relationship Id="rId4" Type="http://schemas.openxmlformats.org/officeDocument/2006/relationships/hyperlink" Target="https://www.researchgate.net/publication/358644117_Automated_Tracking_Systems_for_the_Assessment_of_Farmed_Poultry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174387"/>
            <a:ext cx="10265229" cy="1658869"/>
          </a:xfrm>
        </p:spPr>
        <p:txBody>
          <a:bodyPr/>
          <a:lstStyle/>
          <a:p>
            <a:pPr lvl="0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 /Course code: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using Design Thinking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U23CC651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Remote Monitoring of 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-Driven Poultry Farm Automation</a:t>
            </a:r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  <p:pic>
        <p:nvPicPr>
          <p:cNvPr id="4" name="Imag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0401" y="459763"/>
            <a:ext cx="9173028" cy="1141049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32642" y="2367870"/>
            <a:ext cx="8274050" cy="4603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Department of  Computer and Communication  Engineering</a:t>
            </a:r>
            <a:endParaRPr lang="en-US" alt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06F6-EB48-4C5C-86DD-218849BE139D}" type="datetime1">
              <a:rPr lang="en-IN" smtClean="0"/>
              <a:t>02-06-2025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91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2400"/>
            <a:ext cx="10093036" cy="900979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3438-67B8-4262-B2F1-9984AFF131E1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10</a:t>
            </a:fld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218" y="603352"/>
            <a:ext cx="8276551" cy="5795286"/>
          </a:xfrm>
          <a:ln>
            <a:solidFill>
              <a:schemeClr val="tx1"/>
            </a:solidFill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344102" y="6413789"/>
            <a:ext cx="678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Fig.2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98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893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SOFTWARE/HARDWARE IMPLEMENTATION VIDEO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6FF8-EAB2-4348-A7E6-F81F29398E63}" type="datetime1">
              <a:rPr lang="en-IN" smtClean="0"/>
              <a:t>02-06-2025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11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26720" y="71959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VEDIO LINK:</a:t>
            </a:r>
          </a:p>
          <a:p>
            <a:r>
              <a:rPr lang="en-IN" dirty="0">
                <a:hlinkClick r:id="rId2" action="ppaction://hlinkfile"/>
              </a:rPr>
              <a:t> ..\..\..\..\..\..\..\Desktop\Smart Poultry\VEDIO OVERALL.mp4</a:t>
            </a:r>
            <a:endParaRPr lang="en-IN" dirty="0"/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2721504"/>
            <a:ext cx="5783580" cy="36348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1494" y="6386080"/>
            <a:ext cx="678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Fig.3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387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3438-67B8-4262-B2F1-9984AFF131E1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12</a:t>
            </a:fld>
            <a:endParaRPr lang="en-IN"/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SOFTWARE/HARDWARE IMPLEMENTATION</a:t>
            </a:r>
            <a:endParaRPr lang="en-IN" alt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D24C71FA-C5C3-DA95-1B5B-A3E2DE33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91" y="1576244"/>
            <a:ext cx="11402291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Automated Temperature &amp; Humidity Control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 monitor temperature and humidity.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temperature is high, water sprayer turns ON for 30 sec.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Exhaust fans also turn ON to maintain airflow.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control accessible through mobile app.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Voice-Controlled Operation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with Alexa for hands-free commands.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Turn ON/OFF fan, sprayer, feeder using voice.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convenience for remote users.</a:t>
            </a:r>
          </a:p>
          <a:p>
            <a:pPr marL="0" indent="0" algn="just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Automated Feed Distribution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 cell checks feed weight.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below limit, system dispenses feed automatically.</a:t>
            </a: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 status can be viewed and controlled via app.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9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06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36" y="1010574"/>
            <a:ext cx="5749637" cy="248679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3438-67B8-4262-B2F1-9984AFF131E1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13</a:t>
            </a:fld>
            <a:endParaRPr lang="en-I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54727" y="4131409"/>
            <a:ext cx="91024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device successfully connected to Wi-Fi, displaying its local IP address 192.168.170.77. This confirms that the system is ready for remote monitoring and control in the Smart Poultry Farming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ig.4.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7609" y="3497369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Fig.4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4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06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3438-67B8-4262-B2F1-9984AFF131E1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14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773382" y="4006125"/>
            <a:ext cx="840278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monitors environmental conditions, showing a temperature of 31.4°C, 63% humidity, and low soil moisture.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indicates real-time data collection using sensors connected to a microcontroller for smart automation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Fig.5.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82" y="930572"/>
            <a:ext cx="5673436" cy="26460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56803" y="3576618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Fig.5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23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606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3438-67B8-4262-B2F1-9984AFF131E1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15</a:t>
            </a:fld>
            <a:endParaRPr lang="en-I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71600" y="4120495"/>
            <a:ext cx="979516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successfully connected to Wi-Fi, displaying its local IP address 192.168.170.77. This confirms that the system is ready for remote monitoring and control in the Smart Poultry Farming project.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successfully connected to Wi-Fi, displaying its local IP address 192.168.170.77. This confirms that the system is ready for remote monitoring and control in the Smart Poultry Farming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project.in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Fig.6.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25579" y="3731299"/>
            <a:ext cx="6933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Fig.6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582" y="1005715"/>
            <a:ext cx="4530435" cy="273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7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879" y="-2695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3438-67B8-4262-B2F1-9984AFF131E1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16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029834" y="3461559"/>
            <a:ext cx="69335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Fig.7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13" name="Rectangle 12"/>
          <p:cNvSpPr/>
          <p:nvPr/>
        </p:nvSpPr>
        <p:spPr>
          <a:xfrm>
            <a:off x="838200" y="3895660"/>
            <a:ext cx="101068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Poultry Farming system monitors temperature, humidity, smoke (odor), and soil moisture using sensors, displaying data on an LCD and a dedicated website.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automates relays for heating, cooling, and a ventilator (triggered by the MQ-2 smoke sensor) to reduce smell, ensuring efficient and hygienic farm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management.in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Fig.7.</a:t>
            </a: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/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827320"/>
            <a:ext cx="4121727" cy="263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9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811" y="948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 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49" y="1302491"/>
            <a:ext cx="11269980" cy="55559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Poultry Farming System leverages IoT, AI, and cloud computing to automate and optimize poultry farm operations.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optimal environmental conditions, automates feeding, and provides real-time monitoring with instant alerts.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reduces manual labor, minimizes waste, improves poultry health, and enhances productivity. By collecting and analyzing operational data, it enables informed decision-making, making poultry farming more efficient, cost-effective, and sustainable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7170" y="6509712"/>
            <a:ext cx="2743200" cy="365125"/>
          </a:xfrm>
        </p:spPr>
        <p:txBody>
          <a:bodyPr/>
          <a:lstStyle/>
          <a:p>
            <a:fld id="{8E393438-67B8-4262-B2F1-9984AFF131E1}" type="datetime1">
              <a:rPr lang="en-IN" smtClean="0"/>
              <a:t>02-06-2025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17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EBE6529-F571-D515-4D64-C434379DF561}"/>
              </a:ext>
            </a:extLst>
          </p:cNvPr>
          <p:cNvSpPr txBox="1"/>
          <p:nvPr/>
        </p:nvSpPr>
        <p:spPr>
          <a:xfrm>
            <a:off x="500149" y="1189537"/>
            <a:ext cx="1973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2659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" y="2563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 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568" y="1484948"/>
            <a:ext cx="11269980" cy="555593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AI-based disease detection and early warning systems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Bird behavior analysis to monitor stress or abnormal activity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integration for remote monitoring and control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transparency and traceability in the supply chain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surveillance for large-scale monitoring and environmental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inspection.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7170" y="6509712"/>
            <a:ext cx="2743200" cy="365125"/>
          </a:xfrm>
        </p:spPr>
        <p:txBody>
          <a:bodyPr/>
          <a:lstStyle/>
          <a:p>
            <a:fld id="{8E393438-67B8-4262-B2F1-9984AFF131E1}" type="datetime1">
              <a:rPr lang="en-IN" smtClean="0"/>
              <a:t>02-06-2025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857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81" y="-2254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81" y="1064781"/>
            <a:ext cx="10515600" cy="5291569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http://conferences.org/articles/e3sconf/pdf/2023/36/e3sconf_iconnect2023_04055.pdf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www.semanticscholar.org/paper/Smart-Poultry-Farm-Monitoring-Using-IOT-and-Sensor-Mahale-Sonavane/4bd3ee8475389d350f3a8242775d1f5af4f34ccc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https://www.researchgate.net/publication/372339418_Smart_Poultry_House_Monitoring_System_Using_IoT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https://youtu.be/r9sylP0EL6U?si=-3JCdaX8jMsyoJDF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hlinkClick r:id="rId6"/>
              </a:rPr>
              <a:t>www.academia.edu/44071228/IRJET_IoT_BASED_POULTRY_HOUSE_MONITORING_SYSTEM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BDF4-22B3-4949-9669-02D47C0EB625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91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372" y="169477"/>
            <a:ext cx="9173028" cy="1141049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CF9AA-05F0-4C1B-8C99-9B7227F94A5F}" type="datetime1">
              <a:rPr lang="en-IN" smtClean="0"/>
              <a:t>02-06-2025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012242"/>
              </p:ext>
            </p:extLst>
          </p:nvPr>
        </p:nvGraphicFramePr>
        <p:xfrm>
          <a:off x="1958130" y="1832061"/>
          <a:ext cx="8275740" cy="4441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238">
                  <a:extLst>
                    <a:ext uri="{9D8B030D-6E8A-4147-A177-3AD203B41FA5}">
                      <a16:colId xmlns="" xmlns:a16="http://schemas.microsoft.com/office/drawing/2014/main" val="1213207966"/>
                    </a:ext>
                  </a:extLst>
                </a:gridCol>
                <a:gridCol w="302470">
                  <a:extLst>
                    <a:ext uri="{9D8B030D-6E8A-4147-A177-3AD203B41FA5}">
                      <a16:colId xmlns="" xmlns:a16="http://schemas.microsoft.com/office/drawing/2014/main" val="4103485065"/>
                    </a:ext>
                  </a:extLst>
                </a:gridCol>
                <a:gridCol w="4049032">
                  <a:extLst>
                    <a:ext uri="{9D8B030D-6E8A-4147-A177-3AD203B41FA5}">
                      <a16:colId xmlns="" xmlns:a16="http://schemas.microsoft.com/office/drawing/2014/main" val="2777086463"/>
                    </a:ext>
                  </a:extLst>
                </a:gridCol>
              </a:tblGrid>
              <a:tr h="3773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Class / Section / Semester </a:t>
                      </a:r>
                      <a:endParaRPr lang="en-IN" sz="18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  <a:endParaRPr lang="en-IN" sz="1800" b="1" kern="120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II CCE / </a:t>
                      </a:r>
                      <a:r>
                        <a:rPr lang="en-US" sz="1800" b="1" kern="1200" dirty="0" smtClean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IV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IN" sz="18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94595622"/>
                  </a:ext>
                </a:extLst>
              </a:tr>
              <a:tr h="3773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Batch</a:t>
                      </a:r>
                      <a:endParaRPr lang="en-IN" sz="18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  <a:endParaRPr lang="en-IN" sz="1800" b="1" kern="120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2023-2027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IN" sz="18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41371019"/>
                  </a:ext>
                </a:extLst>
              </a:tr>
              <a:tr h="37737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Team Members</a:t>
                      </a:r>
                      <a:endParaRPr lang="en-IN" sz="18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:</a:t>
                      </a:r>
                      <a:endParaRPr lang="en-IN" sz="18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-342900" algn="l" defTabSz="914400" rtl="0" eaLnBrk="1" latinLnBrk="0" hangingPunct="1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Dhanavarshini</a:t>
                      </a:r>
                      <a:r>
                        <a:rPr lang="en-US" sz="1800" b="1" kern="1200" baseline="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PR</a:t>
                      </a:r>
                      <a:endParaRPr lang="en-IN" sz="18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lvl="0" indent="-342900" algn="l" defTabSz="914400" rtl="0" eaLnBrk="1" latinLnBrk="0" hangingPunct="1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b="1" kern="1200" dirty="0" err="1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Dharshana</a:t>
                      </a:r>
                      <a:r>
                        <a:rPr lang="en-US" sz="18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M</a:t>
                      </a:r>
                      <a:endParaRPr lang="en-IN" sz="18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lvl="0" indent="-342900" algn="l" defTabSz="914400" rtl="0" eaLnBrk="1" latinLnBrk="0" hangingPunct="1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b="1" kern="1200" dirty="0" err="1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Keerthana</a:t>
                      </a:r>
                      <a:r>
                        <a:rPr lang="en-US" sz="1800" b="1" kern="120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S</a:t>
                      </a:r>
                      <a:endParaRPr lang="en-IN" sz="18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lvl="0" indent="-342900" algn="l" defTabSz="914400" rtl="0" eaLnBrk="1" latinLnBrk="0" hangingPunct="1"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b="1" kern="1200" dirty="0" err="1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Lavanya</a:t>
                      </a:r>
                      <a:r>
                        <a:rPr lang="en-US" sz="1800" b="1" kern="1200" baseline="0" dirty="0">
                          <a:solidFill>
                            <a:srgbClr val="4E18E8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V</a:t>
                      </a:r>
                      <a:endParaRPr lang="en-IN" sz="18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49452074"/>
                  </a:ext>
                </a:extLst>
              </a:tr>
              <a:tr h="377373"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IN" sz="18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38151987"/>
                  </a:ext>
                </a:extLst>
              </a:tr>
              <a:tr h="371526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IN" sz="18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31390145"/>
                  </a:ext>
                </a:extLst>
              </a:tr>
              <a:tr h="885962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tc>
                  <a:txBody>
                    <a:bodyPr/>
                    <a:lstStyle/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962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IN" sz="1800" b="1" kern="1200" dirty="0">
                        <a:solidFill>
                          <a:srgbClr val="4E18E8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4560" marR="84560" marT="42280" marB="42280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8778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203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81" y="-2254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81" y="1064781"/>
            <a:ext cx="10515600" cy="52915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u="sng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</a:t>
            </a:r>
            <a:r>
              <a:rPr lang="en-IN" u="sng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www.ijisae.org/index.php/IJISAE/article/view/4523</a:t>
            </a:r>
            <a:endParaRPr lang="en-IN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hlinkClick r:id="rId3"/>
              </a:rPr>
              <a:t>www.sciencedirect.com/science/article/abs/pii/S2542660523003335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</a:t>
            </a:r>
            <a:r>
              <a:rPr lang="en-IN" dirty="0" smtClean="0">
                <a:solidFill>
                  <a:schemeClr val="accent1">
                    <a:lumMod val="75000"/>
                  </a:schemeClr>
                </a:solidFill>
                <a:hlinkClick r:id="rId4"/>
              </a:rPr>
              <a:t>www.researchgate.net/publication/358644117_Automated_Tracking_Systems_for_the_Assessment_of_Farmed_Poultry</a:t>
            </a:r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http://www.irejournals.com/formatepaper/1702461.pdf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u="sng" dirty="0" smtClean="0">
                <a:solidFill>
                  <a:schemeClr val="accent1">
                    <a:lumMod val="75000"/>
                  </a:schemeClr>
                </a:solidFill>
              </a:rPr>
              <a:t>http://ijarsct.co.in/Paper17233.pdf</a:t>
            </a:r>
          </a:p>
          <a:p>
            <a:pPr algn="just"/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u="sng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BDF4-22B3-4949-9669-02D47C0EB625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20</a:t>
            </a:fld>
            <a:endParaRPr lang="en-IN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294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562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PUBLICATION / CONTEST PARTICIPATION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7850"/>
            <a:ext cx="109194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CONTEST </a:t>
            </a:r>
            <a:r>
              <a:rPr lang="en-I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PARTICIPATING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in the 1st round of Mini Project Expo 2025 at Sri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Eshwar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 of Engineering, held on 19th April 2025. Awaiting the next round.</a:t>
            </a:r>
            <a:endParaRPr lang="en-IN" sz="2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3438-67B8-4262-B2F1-9984AFF131E1}" type="datetime1">
              <a:rPr lang="en-IN" smtClean="0"/>
              <a:t>02-06-2025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58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6600" dirty="0"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6600" b="1" dirty="0">
                <a:solidFill>
                  <a:srgbClr val="6C3EEC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C7DAD-DA40-454F-BFF0-459A6BD68E0B}" type="datetime1">
              <a:rPr lang="en-IN" smtClean="0"/>
              <a:t>02-06-2025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0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91D18E7-3C7D-B3EB-B5ED-98F769C0A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065F4-9D49-466F-B5D3-3E5BE6953EEA}" type="datetime1">
              <a:rPr lang="en-IN" smtClean="0"/>
              <a:t>02-06-2025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25BC618-8FD0-F6F3-936A-12F7406A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94993EF-D77A-59B6-0305-766CDA601592}"/>
              </a:ext>
            </a:extLst>
          </p:cNvPr>
          <p:cNvSpPr txBox="1"/>
          <p:nvPr/>
        </p:nvSpPr>
        <p:spPr>
          <a:xfrm>
            <a:off x="4547134" y="385010"/>
            <a:ext cx="2550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1766737-550C-B971-8AFD-1F10EA3D03A6}"/>
              </a:ext>
            </a:extLst>
          </p:cNvPr>
          <p:cNvSpPr txBox="1"/>
          <p:nvPr/>
        </p:nvSpPr>
        <p:spPr>
          <a:xfrm>
            <a:off x="689812" y="1230135"/>
            <a:ext cx="10812378" cy="486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82361B7-C50D-38DC-EB06-7B5862FD0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60" y="1128408"/>
            <a:ext cx="9123070" cy="488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3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50229"/>
            <a:ext cx="10515600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800" b="1" dirty="0">
              <a:latin typeface="Calibri" panose="020F0502020204030204" pitchFamily="34" charset="0"/>
            </a:endParaRPr>
          </a:p>
          <a:p>
            <a:pPr algn="ctr" eaLnBrk="1" hangingPunct="1"/>
            <a:r>
              <a:rPr lang="en-US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 STATEMENT</a:t>
            </a:r>
          </a:p>
          <a:p>
            <a:pPr algn="ctr" eaLnBrk="1" hangingPunct="1"/>
            <a:endParaRPr lang="en-US" altLang="en-US" sz="2000" b="1" dirty="0">
              <a:latin typeface="Calibri" panose="020F0502020204030204" pitchFamily="34" charset="0"/>
            </a:endParaRPr>
          </a:p>
          <a:p>
            <a:pPr algn="ctr" eaLnBrk="1" hangingPunct="1"/>
            <a:endParaRPr lang="en-US" altLang="en-US" sz="1200" dirty="0">
              <a:latin typeface="Calibri" panose="020F0502020204030204" pitchFamily="34" charset="0"/>
            </a:endParaRPr>
          </a:p>
          <a:p>
            <a:pPr algn="ctr" eaLnBrk="1" hangingPunct="1"/>
            <a:endParaRPr lang="en-US" altLang="en-US" sz="1200" dirty="0">
              <a:latin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4BED-58D3-4CB4-B7D2-07325763572E}" type="datetime1">
              <a:rPr lang="en-IN" smtClean="0"/>
              <a:t>02-06-2025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4</a:t>
            </a:fld>
            <a:endParaRPr lang="en-IN"/>
          </a:p>
        </p:txBody>
      </p:sp>
      <p:sp>
        <p:nvSpPr>
          <p:cNvPr id="2" name="Rectangle 1"/>
          <p:cNvSpPr/>
          <p:nvPr/>
        </p:nvSpPr>
        <p:spPr>
          <a:xfrm>
            <a:off x="838200" y="1645919"/>
            <a:ext cx="9791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poultry farming encounters major difficulties stemming from the absence of automation, suboptimal resource use, inadequate environmental regulation, and lagging disease identification.  </a:t>
            </a:r>
          </a:p>
          <a:p>
            <a:pPr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much work, is susceptible to mistakes by humans, and is not a good use of resources to handle large flocks by hand.  </a:t>
            </a:r>
          </a:p>
          <a:p>
            <a:pPr algn="just"/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system powered by AI is needed to optimize operations, detect abnormalities at an early stage, and facilitate remote monitoring in order to enhance efficiency and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6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646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LITERATURE SURVEY /  BACKGROUND STUDY 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E122-72ED-4C03-95A5-F856646B0977}" type="datetime1">
              <a:rPr lang="en-IN" smtClean="0"/>
              <a:t>02-06-2025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5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802743" y="5413829"/>
            <a:ext cx="2011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Minimum 6 papers </a:t>
            </a:r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1766879"/>
              </p:ext>
            </p:extLst>
          </p:nvPr>
        </p:nvGraphicFramePr>
        <p:xfrm>
          <a:off x="370114" y="1260461"/>
          <a:ext cx="11201399" cy="501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59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310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64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767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88323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ORGANIZATION &amp;YEAR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9796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Poultry Farming 4.0: Leveraging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Climate Control and Productivity</a:t>
                      </a: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Wai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Yie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Leong</a:t>
                      </a: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 21st IEEE International Colloquium on Signal Processing &amp; Its Applications (CSPA)</a:t>
                      </a:r>
                      <a:endParaRPr lang="en-IN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explores the application of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sensors in smart poultry farming, focusing on their role in optimizing productivity, improving animal welfare, and enhancing sustainability. Key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innovations on environmental monitoring, automated feed systems, and health tracking sensors are discussed in the context of precision farming..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1076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ESG Principles in Effective Egg Poultry Production</a:t>
                      </a: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Wai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Yie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Leong, Yuan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Zhi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Leong, Wai San Leong</a:t>
                      </a: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 IEEE 10th International Conference on Applied System Innovation (IEEE ICASI) </a:t>
                      </a:r>
                      <a:endParaRPr lang="en-IN" sz="16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discusses the integration of Environmental, Social, and Governance (ESG) principles in egg poultry production, emphasizing sustainable practices and the use of smart technologies to enhance operational efficiency.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94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290945"/>
            <a:ext cx="11614068" cy="790129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LITERATURE SURVEY /  BACKGROUND STUDY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3438-67B8-4262-B2F1-9984AFF131E1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974294"/>
              </p:ext>
            </p:extLst>
          </p:nvPr>
        </p:nvGraphicFramePr>
        <p:xfrm>
          <a:off x="370114" y="1260460"/>
          <a:ext cx="11201399" cy="50958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5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599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310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640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17679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876613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ORGANIZATION &amp;YEAR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16468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Manufacturing Technology for Environmental, Social, and Governance (ESG) Sustainability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Wai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Yie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Leong, Yuan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Zhi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Leong, Wai San Leong</a:t>
                      </a: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 IEEE 5th Eurasia Conference on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Communication and Engineering (ECICE) </a:t>
                      </a:r>
                      <a:endParaRPr lang="en-IN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study explores smart manufacturing technologies aimed at achieving ESG sustainability goals, with applications in poultry farming to improve environmental monitoring and resource management.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02808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 to Improve Egg Color, Quality, and Production Efficiency</a:t>
                      </a: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Wai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Yie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Leong, Yuan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Zhi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Leong, Wai San Leong</a:t>
                      </a: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 IEEE 4th International Conference on Electronic Communications, Internet of Things and Big Data</a:t>
                      </a:r>
                      <a:endParaRPr lang="en-IN" sz="1600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presents AI-based approaches to enhance egg quality and production efficiency in poultry farming, utilizing data analytics and machine learning for better decision-making.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7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461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 METHOD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CDB6-4206-4A80-A090-94635E3F11CC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7</a:t>
            </a:fld>
            <a:endParaRPr lang="en-IN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97180" y="594360"/>
            <a:ext cx="11894820" cy="62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1)Temperature &amp; Humidity 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monitoring and adjustment.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ii)Causes delays in responding to changes.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2)Feeding Mechanism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)Manual or basic mechanical feeding.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ii)No weight-based control system.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3)Monitoring &amp; 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)Requires farmers to be physically present for condition checks.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4)Voice 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)No voice-controlled automation available.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ii)Devices need to be manually switched on/off.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5)Real-Time Data 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)Lacks real-time data analysis.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ii)No automated decision-making or alerts.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6)Human Effort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)High human involvement needed for feeding, monitoring, and environmental adjustments.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7)Response 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)Delayed reaction to environmental changes.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ii)Can negatively affect poultry health.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9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12396"/>
            <a:ext cx="10515600" cy="825046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PROPOSED / INNOVATIVE METHOD</a:t>
            </a:r>
            <a:endParaRPr lang="en-IN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8B18-D97F-4AE8-AF7B-306900D7C61E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8</a:t>
            </a:fld>
            <a:endParaRPr lang="en-IN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5740" y="1190172"/>
            <a:ext cx="11818620" cy="491344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1.Automated Temperature &amp; Humidity Control 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 continuously monitor temperature and humidity levels within the poultry environment . When the temperature exceeds the threshold, an automated water spray system activates for 30 seconds to cool the surroundings . Simultaneously, exhaust fans turn on to regulate airflow and maintain optimal conditions . All environmental data and control options are accessible via a mobile application for remote monitoring and manual adjustments.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2.Voice-Controlled Operation Using Virtual Assistants 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voice assistants (e.g., Alexa) enables hands-free control of farm operations . Farmers can issue voice commands to turn on/off devices such as fans, water sprayers, and feeders . This feature enhances accessibility and convenience, especially for remote users.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3.Automated Feed Distribution Based on Weight Monitoring :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load cell sensor is integrated into the feeding system to measure the weight of the feed When feed levels drop below a predefined threshold, an automated feeding system dispenses the required quantity . The feeding process can also be remotely monitored and controlled via the mobile app, ensuring timely and efficient feed distribution.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13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210" y="-282536"/>
            <a:ext cx="8539708" cy="948543"/>
          </a:xfrm>
        </p:spPr>
        <p:txBody>
          <a:bodyPr>
            <a:normAutofit/>
          </a:bodyPr>
          <a:lstStyle/>
          <a:p>
            <a:pPr algn="ctr"/>
            <a:r>
              <a:rPr lang="en-IN" alt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/ SCHEMATIC DIAGRAM</a:t>
            </a:r>
            <a:endParaRPr lang="en-IN"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96EF4-7C68-4B06-98F6-075B163E3C22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3B45-0786-488C-9F83-DB626DC1C02A}" type="slidenum">
              <a:rPr lang="en-IN" smtClean="0"/>
              <a:t>9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87" y="567435"/>
            <a:ext cx="5284572" cy="5788915"/>
          </a:xfrm>
          <a:prstGeom prst="rect">
            <a:avLst/>
          </a:prstGeom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  <p:pic>
        <p:nvPicPr>
          <p:cNvPr id="8" name="Picture 2" descr="internet based smart poultry farmi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908" y="4754880"/>
            <a:ext cx="2544558" cy="16014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21277" y="6396335"/>
            <a:ext cx="6783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Fig.1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851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1222</Words>
  <Application>Microsoft Office PowerPoint</Application>
  <PresentationFormat>Widescreen</PresentationFormat>
  <Paragraphs>212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 CHALLENGE STATEMENT   </vt:lpstr>
      <vt:lpstr> LITERATURE SURVEY /  BACKGROUND STUDY </vt:lpstr>
      <vt:lpstr>       LITERATURE SURVEY /  BACKGROUND STUDY</vt:lpstr>
      <vt:lpstr>EXISTING  METHOD</vt:lpstr>
      <vt:lpstr> PROPOSED / INNOVATIVE METHOD</vt:lpstr>
      <vt:lpstr>BLOCK / SCHEMATIC DIAGRAM</vt:lpstr>
      <vt:lpstr>USE CASE DIAGRAM</vt:lpstr>
      <vt:lpstr>SOFTWARE/HARDWARE IMPLEMENTATION VIDEO</vt:lpstr>
      <vt:lpstr>DESCRIPTION OF SOFTWARE/HARDWARE IMPLEMENTATION</vt:lpstr>
      <vt:lpstr>EXPERIMENTAL RESULTS</vt:lpstr>
      <vt:lpstr>EXPERIMENTAL RESULTS</vt:lpstr>
      <vt:lpstr>EXPERIMENTAL RESULTS</vt:lpstr>
      <vt:lpstr>EXPERIMENTAL RESULTS</vt:lpstr>
      <vt:lpstr>CONCLUSION &amp; FUTURE WORK </vt:lpstr>
      <vt:lpstr>CONCLUSION &amp; FUTURE WORK </vt:lpstr>
      <vt:lpstr>REFERENCES</vt:lpstr>
      <vt:lpstr>REFERENCES</vt:lpstr>
      <vt:lpstr>PAPER PUBLICATION / CONTEST PARTICIPATION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39</cp:revision>
  <dcterms:created xsi:type="dcterms:W3CDTF">2025-03-03T05:54:36Z</dcterms:created>
  <dcterms:modified xsi:type="dcterms:W3CDTF">2025-06-02T14:37:34Z</dcterms:modified>
</cp:coreProperties>
</file>