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076"/>
          </a:xfrm>
          <a:prstGeom prst="rect">
            <a:avLst/>
          </a:prstGeom>
          <a:solidFill>
            <a:srgbClr val="FDFAF7"/>
          </a:solidFill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51620" y="0"/>
            <a:ext cx="5486400" cy="8230076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15102" y="597694"/>
            <a:ext cx="7513796" cy="374951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7380"/>
              </a:lnSpc>
              <a:buNone/>
            </a:pPr>
            <a:r>
              <a:rPr lang="en-US" sz="5905" b="1" kern="0" spc="-177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People and Professions: A Demographic Snapshot</a:t>
            </a:r>
            <a:endParaRPr lang="en-US" sz="5905" dirty="0"/>
          </a:p>
        </p:txBody>
      </p:sp>
      <p:sp>
        <p:nvSpPr>
          <p:cNvPr id="6" name="Text 3"/>
          <p:cNvSpPr/>
          <p:nvPr/>
        </p:nvSpPr>
        <p:spPr>
          <a:xfrm>
            <a:off x="815102" y="4673203"/>
            <a:ext cx="7513796" cy="139112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40"/>
              </a:lnSpc>
              <a:buNone/>
            </a:pPr>
            <a:r>
              <a:rPr lang="en-US" sz="171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This presentation explores the fascinating interplay between demographics and the diverse array of professions that shape our world. Through in-depth data analysis, we'll uncover trends and insights that illuminate the complex tapestry of human work and society.</a:t>
            </a:r>
            <a:endParaRPr lang="en-US" sz="1710" dirty="0"/>
          </a:p>
        </p:txBody>
      </p:sp>
      <p:sp>
        <p:nvSpPr>
          <p:cNvPr id="7" name="Text 4"/>
          <p:cNvSpPr/>
          <p:nvPr/>
        </p:nvSpPr>
        <p:spPr>
          <a:xfrm>
            <a:off x="815102" y="6308765"/>
            <a:ext cx="7513796" cy="27824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190"/>
              </a:lnSpc>
              <a:buNone/>
            </a:pPr>
            <a:r>
              <a:rPr lang="en-US" sz="1370" b="1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                        </a:t>
            </a:r>
            <a:endParaRPr lang="en-US" sz="1370" b="1" dirty="0">
              <a:solidFill>
                <a:srgbClr val="272525"/>
              </a:solidFill>
              <a:latin typeface="Eudoxus Sans" pitchFamily="34" charset="0"/>
              <a:ea typeface="Eudoxus Sans" pitchFamily="34" charset="-122"/>
              <a:cs typeface="Eudoxus Sans" pitchFamily="34" charset="-120"/>
            </a:endParaRPr>
          </a:p>
          <a:p>
            <a:pPr marL="0" indent="0">
              <a:lnSpc>
                <a:spcPts val="2190"/>
              </a:lnSpc>
              <a:buNone/>
            </a:pPr>
            <a:r>
              <a:rPr lang="en-US" sz="1370" b="1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DHANAVATH AKHIL                    : 160122737102</a:t>
            </a:r>
            <a:endParaRPr lang="en-US" sz="1370" dirty="0"/>
          </a:p>
        </p:txBody>
      </p:sp>
      <p:sp>
        <p:nvSpPr>
          <p:cNvPr id="8" name="Text 5"/>
          <p:cNvSpPr/>
          <p:nvPr/>
        </p:nvSpPr>
        <p:spPr>
          <a:xfrm>
            <a:off x="815102" y="6831449"/>
            <a:ext cx="7513796" cy="27824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190"/>
              </a:lnSpc>
              <a:buNone/>
            </a:pPr>
            <a:r>
              <a:rPr lang="en-US" sz="1370" b="1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 BEERAM SAI HARSHITH REDDY   : 160122737095</a:t>
            </a:r>
            <a:endParaRPr lang="en-US" sz="1370" dirty="0"/>
          </a:p>
        </p:txBody>
      </p:sp>
      <p:sp>
        <p:nvSpPr>
          <p:cNvPr id="9" name="Text 6"/>
          <p:cNvSpPr/>
          <p:nvPr/>
        </p:nvSpPr>
        <p:spPr>
          <a:xfrm>
            <a:off x="814467" y="7109658"/>
            <a:ext cx="7513796" cy="27824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190"/>
              </a:lnSpc>
              <a:buNone/>
            </a:pPr>
            <a:r>
              <a:rPr lang="en-US" sz="1370" b="1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B SURENDRA BABU                  : 160122737094</a:t>
            </a:r>
            <a:endParaRPr lang="en-US" sz="137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1253490"/>
            <a:ext cx="9221153" cy="57226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</p:spPr>
      </p:sp>
      <p:sp>
        <p:nvSpPr>
          <p:cNvPr id="4" name="Text 2"/>
          <p:cNvSpPr/>
          <p:nvPr/>
        </p:nvSpPr>
        <p:spPr>
          <a:xfrm>
            <a:off x="2129195" y="601147"/>
            <a:ext cx="10147102" cy="68234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375"/>
              </a:lnSpc>
              <a:buNone/>
            </a:pPr>
            <a:r>
              <a:rPr lang="en-US" sz="4300" b="1" kern="0" spc="-129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Results Analysis &amp; Visualization Plotting</a:t>
            </a:r>
            <a:endParaRPr lang="en-US" sz="4300" dirty="0"/>
          </a:p>
        </p:txBody>
      </p:sp>
      <p:sp>
        <p:nvSpPr>
          <p:cNvPr id="5" name="Text 3"/>
          <p:cNvSpPr/>
          <p:nvPr/>
        </p:nvSpPr>
        <p:spPr>
          <a:xfrm>
            <a:off x="2129195" y="1720096"/>
            <a:ext cx="10371892" cy="139731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2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Our comprehensive data analysis has yielded a wealth of insights into the demographics and professional trends of the population. By leveraging advanced statistical models and data visualization techniques, we have uncovered key findings that paint a rich picture of the relationship between people and their chosen professions.</a:t>
            </a:r>
            <a:endParaRPr lang="en-US" sz="1720" dirty="0"/>
          </a:p>
        </p:txBody>
      </p:sp>
      <p:sp>
        <p:nvSpPr>
          <p:cNvPr id="6" name="Text 4"/>
          <p:cNvSpPr/>
          <p:nvPr/>
        </p:nvSpPr>
        <p:spPr>
          <a:xfrm>
            <a:off x="2129195" y="3472101"/>
            <a:ext cx="3238976" cy="72056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5675"/>
              </a:lnSpc>
              <a:buNone/>
            </a:pPr>
            <a:r>
              <a:rPr lang="en-US" sz="5675" b="1" kern="0" spc="-170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25M</a:t>
            </a:r>
            <a:endParaRPr lang="en-US" sz="5675" dirty="0"/>
          </a:p>
        </p:txBody>
      </p:sp>
      <p:sp>
        <p:nvSpPr>
          <p:cNvPr id="7" name="Text 5"/>
          <p:cNvSpPr/>
          <p:nvPr/>
        </p:nvSpPr>
        <p:spPr>
          <a:xfrm>
            <a:off x="2383988" y="4465439"/>
            <a:ext cx="2729389" cy="34111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685"/>
              </a:lnSpc>
              <a:buNone/>
            </a:pPr>
            <a:r>
              <a:rPr lang="en-US" sz="2150" b="1" kern="0" spc="-64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People Surveyed</a:t>
            </a:r>
            <a:endParaRPr lang="en-US" sz="2150" dirty="0"/>
          </a:p>
        </p:txBody>
      </p:sp>
      <p:sp>
        <p:nvSpPr>
          <p:cNvPr id="8" name="Text 6"/>
          <p:cNvSpPr/>
          <p:nvPr/>
        </p:nvSpPr>
        <p:spPr>
          <a:xfrm>
            <a:off x="2129195" y="4937522"/>
            <a:ext cx="3238976" cy="139731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172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Our study encompassed a diverse sample of over 25 million individuals across the country.</a:t>
            </a:r>
            <a:endParaRPr lang="en-US" sz="1720" dirty="0"/>
          </a:p>
        </p:txBody>
      </p:sp>
      <p:sp>
        <p:nvSpPr>
          <p:cNvPr id="9" name="Text 7"/>
          <p:cNvSpPr/>
          <p:nvPr/>
        </p:nvSpPr>
        <p:spPr>
          <a:xfrm>
            <a:off x="5695593" y="3472101"/>
            <a:ext cx="3238976" cy="72056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5675"/>
              </a:lnSpc>
              <a:buNone/>
            </a:pPr>
            <a:r>
              <a:rPr lang="en-US" sz="5675" b="1" kern="0" spc="-170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78%</a:t>
            </a:r>
            <a:endParaRPr lang="en-US" sz="5675" dirty="0"/>
          </a:p>
        </p:txBody>
      </p:sp>
      <p:sp>
        <p:nvSpPr>
          <p:cNvPr id="10" name="Text 8"/>
          <p:cNvSpPr/>
          <p:nvPr/>
        </p:nvSpPr>
        <p:spPr>
          <a:xfrm>
            <a:off x="5794534" y="4465439"/>
            <a:ext cx="3041094" cy="34111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685"/>
              </a:lnSpc>
              <a:buNone/>
            </a:pPr>
            <a:r>
              <a:rPr lang="en-US" sz="2150" b="1" kern="0" spc="-64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Workforce Participation</a:t>
            </a:r>
            <a:endParaRPr lang="en-US" sz="2150" dirty="0"/>
          </a:p>
        </p:txBody>
      </p:sp>
      <p:sp>
        <p:nvSpPr>
          <p:cNvPr id="11" name="Text 9"/>
          <p:cNvSpPr/>
          <p:nvPr/>
        </p:nvSpPr>
        <p:spPr>
          <a:xfrm>
            <a:off x="5695593" y="4937522"/>
            <a:ext cx="3238976" cy="104798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172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The data reveals that 78% of the population is actively engaged in the workforce.</a:t>
            </a:r>
            <a:endParaRPr lang="en-US" sz="1720" dirty="0"/>
          </a:p>
        </p:txBody>
      </p:sp>
      <p:sp>
        <p:nvSpPr>
          <p:cNvPr id="12" name="Text 10"/>
          <p:cNvSpPr/>
          <p:nvPr/>
        </p:nvSpPr>
        <p:spPr>
          <a:xfrm>
            <a:off x="9261991" y="3472101"/>
            <a:ext cx="3239095" cy="72056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5675"/>
              </a:lnSpc>
              <a:buNone/>
            </a:pPr>
            <a:r>
              <a:rPr lang="en-US" sz="5675" b="1" kern="0" spc="-170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$62K</a:t>
            </a:r>
            <a:endParaRPr lang="en-US" sz="5675" dirty="0"/>
          </a:p>
        </p:txBody>
      </p:sp>
      <p:sp>
        <p:nvSpPr>
          <p:cNvPr id="13" name="Text 11"/>
          <p:cNvSpPr/>
          <p:nvPr/>
        </p:nvSpPr>
        <p:spPr>
          <a:xfrm>
            <a:off x="9516785" y="4465439"/>
            <a:ext cx="2729389" cy="34111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685"/>
              </a:lnSpc>
              <a:buNone/>
            </a:pPr>
            <a:r>
              <a:rPr lang="en-US" sz="2150" b="1" kern="0" spc="-64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Median Income</a:t>
            </a:r>
            <a:endParaRPr lang="en-US" sz="2150" dirty="0"/>
          </a:p>
        </p:txBody>
      </p:sp>
      <p:sp>
        <p:nvSpPr>
          <p:cNvPr id="14" name="Text 12"/>
          <p:cNvSpPr/>
          <p:nvPr/>
        </p:nvSpPr>
        <p:spPr>
          <a:xfrm>
            <a:off x="9261991" y="4937522"/>
            <a:ext cx="3239095" cy="104798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172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The median annual income for the surveyed population stands at $62,000.</a:t>
            </a:r>
            <a:endParaRPr lang="en-US" sz="1720" dirty="0"/>
          </a:p>
        </p:txBody>
      </p:sp>
      <p:sp>
        <p:nvSpPr>
          <p:cNvPr id="15" name="Text 13"/>
          <p:cNvSpPr/>
          <p:nvPr/>
        </p:nvSpPr>
        <p:spPr>
          <a:xfrm>
            <a:off x="2129195" y="6580465"/>
            <a:ext cx="10371892" cy="104798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2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To effectively communicate these insights, we have curated a series of visually compelling charts and graphs. These data visualizations provide a clear and intuitive representation of the key findings, enabling stakeholders to quickly grasp the essential trends and patterns.</a:t>
            </a:r>
            <a:endParaRPr lang="en-US" sz="172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950595"/>
            <a:ext cx="8951833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kern="0" spc="-131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Conclusion and Recommendations</a:t>
            </a:r>
            <a:endParaRPr lang="en-US" sz="4375" dirty="0"/>
          </a:p>
        </p:txBody>
      </p:sp>
      <p:sp>
        <p:nvSpPr>
          <p:cNvPr id="6" name="Shape 3"/>
          <p:cNvSpPr/>
          <p:nvPr/>
        </p:nvSpPr>
        <p:spPr>
          <a:xfrm>
            <a:off x="833199" y="1978223"/>
            <a:ext cx="4542115" cy="3072408"/>
          </a:xfrm>
          <a:prstGeom prst="roundRect">
            <a:avLst>
              <a:gd name="adj" fmla="val 3254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62990" y="2208014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Actionable Insights</a:t>
            </a:r>
            <a:endParaRPr lang="en-US" sz="2185" dirty="0"/>
          </a:p>
        </p:txBody>
      </p:sp>
      <p:sp>
        <p:nvSpPr>
          <p:cNvPr id="8" name="Text 5"/>
          <p:cNvSpPr/>
          <p:nvPr/>
        </p:nvSpPr>
        <p:spPr>
          <a:xfrm>
            <a:off x="1062990" y="2688431"/>
            <a:ext cx="4082534" cy="213240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The data analysis reveals key trends and patterns in people's career choices across different demographics. These insights can inform strategic workforce planning and talent development initiatives.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597485" y="1978223"/>
            <a:ext cx="4542115" cy="3072408"/>
          </a:xfrm>
          <a:prstGeom prst="roundRect">
            <a:avLst>
              <a:gd name="adj" fmla="val 3254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5827276" y="2208014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Inclusive Policies</a:t>
            </a:r>
            <a:endParaRPr lang="en-US" sz="2185" dirty="0"/>
          </a:p>
        </p:txBody>
      </p:sp>
      <p:sp>
        <p:nvSpPr>
          <p:cNvPr id="11" name="Text 8"/>
          <p:cNvSpPr/>
          <p:nvPr/>
        </p:nvSpPr>
        <p:spPr>
          <a:xfrm>
            <a:off x="5827276" y="2688431"/>
            <a:ext cx="4082534" cy="213240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To foster greater diversity and equity, the organization should implement inclusive hiring practices and career advancement programs that address systemic barriers faced by underrepresented groups.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833199" y="5272802"/>
            <a:ext cx="9306401" cy="2006203"/>
          </a:xfrm>
          <a:prstGeom prst="roundRect">
            <a:avLst>
              <a:gd name="adj" fmla="val 4984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1062990" y="5502593"/>
            <a:ext cx="3341013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Continuous Improvement</a:t>
            </a:r>
            <a:endParaRPr lang="en-US" sz="2185" dirty="0"/>
          </a:p>
        </p:txBody>
      </p:sp>
      <p:sp>
        <p:nvSpPr>
          <p:cNvPr id="14" name="Text 11"/>
          <p:cNvSpPr/>
          <p:nvPr/>
        </p:nvSpPr>
        <p:spPr>
          <a:xfrm>
            <a:off x="1062990" y="5983010"/>
            <a:ext cx="8846820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This project should be an ongoing effort, with regular data collection and analysis to track progress, identify emerging needs, and refine the organization's people and profession strategies.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</p:spPr>
      </p:sp>
      <p:sp>
        <p:nvSpPr>
          <p:cNvPr id="4" name="Text 2"/>
          <p:cNvSpPr/>
          <p:nvPr/>
        </p:nvSpPr>
        <p:spPr>
          <a:xfrm>
            <a:off x="2037993" y="749260"/>
            <a:ext cx="7456051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kern="0" spc="-131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Data Collection Methodology</a:t>
            </a:r>
            <a:endParaRPr lang="en-US" sz="4375" dirty="0"/>
          </a:p>
        </p:txBody>
      </p:sp>
      <p:sp>
        <p:nvSpPr>
          <p:cNvPr id="5" name="Shape 3"/>
          <p:cNvSpPr/>
          <p:nvPr/>
        </p:nvSpPr>
        <p:spPr>
          <a:xfrm>
            <a:off x="2037993" y="206156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25278" y="2103239"/>
            <a:ext cx="125373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b="1" kern="0" spc="-7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625" dirty="0"/>
          </a:p>
        </p:txBody>
      </p:sp>
      <p:sp>
        <p:nvSpPr>
          <p:cNvPr id="7" name="Text 5"/>
          <p:cNvSpPr/>
          <p:nvPr/>
        </p:nvSpPr>
        <p:spPr>
          <a:xfrm>
            <a:off x="2760107" y="2137886"/>
            <a:ext cx="3733562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Comprehensive Data Sources</a:t>
            </a:r>
            <a:endParaRPr lang="en-US" sz="2185" dirty="0"/>
          </a:p>
        </p:txBody>
      </p:sp>
      <p:sp>
        <p:nvSpPr>
          <p:cNvPr id="8" name="Text 6"/>
          <p:cNvSpPr/>
          <p:nvPr/>
        </p:nvSpPr>
        <p:spPr>
          <a:xfrm>
            <a:off x="2760107" y="2618303"/>
            <a:ext cx="4444008" cy="177700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We leveraged a diverse range of data sources, including government surveys, industry reports, and academic studies, to gather a holistic view of people and professions.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206156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584162" y="2103239"/>
            <a:ext cx="184071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b="1" kern="0" spc="-7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625" dirty="0"/>
          </a:p>
        </p:txBody>
      </p:sp>
      <p:sp>
        <p:nvSpPr>
          <p:cNvPr id="11" name="Text 9"/>
          <p:cNvSpPr/>
          <p:nvPr/>
        </p:nvSpPr>
        <p:spPr>
          <a:xfrm>
            <a:off x="8148399" y="2137886"/>
            <a:ext cx="3182183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Rigorous Data Validation</a:t>
            </a:r>
            <a:endParaRPr lang="en-US" sz="2185" dirty="0"/>
          </a:p>
        </p:txBody>
      </p:sp>
      <p:sp>
        <p:nvSpPr>
          <p:cNvPr id="12" name="Text 10"/>
          <p:cNvSpPr/>
          <p:nvPr/>
        </p:nvSpPr>
        <p:spPr>
          <a:xfrm>
            <a:off x="8148399" y="2618303"/>
            <a:ext cx="4444008" cy="177700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Our team implemented robust data validation processes to ensure the accuracy and reliability of the information collected, cross-checking data points from multiple reputable sources.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479107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2193131" y="4832747"/>
            <a:ext cx="189667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b="1" kern="0" spc="-7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625" dirty="0"/>
          </a:p>
        </p:txBody>
      </p:sp>
      <p:sp>
        <p:nvSpPr>
          <p:cNvPr id="15" name="Text 13"/>
          <p:cNvSpPr/>
          <p:nvPr/>
        </p:nvSpPr>
        <p:spPr>
          <a:xfrm>
            <a:off x="2760107" y="4867394"/>
            <a:ext cx="3712726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Targeted Sampling Strategies</a:t>
            </a:r>
            <a:endParaRPr lang="en-US" sz="2185" dirty="0"/>
          </a:p>
        </p:txBody>
      </p:sp>
      <p:sp>
        <p:nvSpPr>
          <p:cNvPr id="16" name="Text 14"/>
          <p:cNvSpPr/>
          <p:nvPr/>
        </p:nvSpPr>
        <p:spPr>
          <a:xfrm>
            <a:off x="2760107" y="5347811"/>
            <a:ext cx="4444008" cy="213240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We employed strategic sampling techniques to capture a representative snapshot of the population, accounting for factors such as geographic distribution, age, gender, and socioeconomic status.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479107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576185" y="4832747"/>
            <a:ext cx="200025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b="1" kern="0" spc="-7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4</a:t>
            </a:r>
            <a:endParaRPr lang="en-US" sz="2625" dirty="0"/>
          </a:p>
        </p:txBody>
      </p:sp>
      <p:sp>
        <p:nvSpPr>
          <p:cNvPr id="19" name="Text 17"/>
          <p:cNvSpPr/>
          <p:nvPr/>
        </p:nvSpPr>
        <p:spPr>
          <a:xfrm>
            <a:off x="8148399" y="4867394"/>
            <a:ext cx="3677483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Continuous Data Monitoring</a:t>
            </a:r>
            <a:endParaRPr lang="en-US" sz="2185" dirty="0"/>
          </a:p>
        </p:txBody>
      </p:sp>
      <p:sp>
        <p:nvSpPr>
          <p:cNvPr id="20" name="Text 18"/>
          <p:cNvSpPr/>
          <p:nvPr/>
        </p:nvSpPr>
        <p:spPr>
          <a:xfrm>
            <a:off x="8148399" y="5347811"/>
            <a:ext cx="4444008" cy="177700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To maintain the currency of our analysis, we have put in place a system to continuously monitor and update the dataset as new information becomes available.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</p:spPr>
      </p:sp>
      <p:sp>
        <p:nvSpPr>
          <p:cNvPr id="4" name="Text 2"/>
          <p:cNvSpPr/>
          <p:nvPr/>
        </p:nvSpPr>
        <p:spPr>
          <a:xfrm>
            <a:off x="2320052" y="579001"/>
            <a:ext cx="9990177" cy="13144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5175"/>
              </a:lnSpc>
              <a:buNone/>
            </a:pPr>
            <a:r>
              <a:rPr lang="en-US" sz="4140" b="1" kern="0" spc="-124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Problem Statement, Objectives &amp; Outcomes</a:t>
            </a:r>
            <a:endParaRPr lang="en-US" sz="414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0052" y="2313980"/>
            <a:ext cx="3119795" cy="192809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320052" y="4504968"/>
            <a:ext cx="2955727" cy="32861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590"/>
              </a:lnSpc>
              <a:buNone/>
            </a:pPr>
            <a:r>
              <a:rPr lang="en-US" sz="2070" b="1" kern="0" spc="-62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Clearly Defined Problem</a:t>
            </a:r>
            <a:endParaRPr lang="en-US" sz="2070" dirty="0"/>
          </a:p>
        </p:txBody>
      </p:sp>
      <p:sp>
        <p:nvSpPr>
          <p:cNvPr id="7" name="Text 4"/>
          <p:cNvSpPr/>
          <p:nvPr/>
        </p:nvSpPr>
        <p:spPr>
          <a:xfrm>
            <a:off x="2320052" y="4959668"/>
            <a:ext cx="3119795" cy="2690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5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The project aims to analyze the demographic trends and professional profiles of the population, identifying key insights that can inform workforce planning and economic development strategies.</a:t>
            </a:r>
            <a:endParaRPr lang="en-US" sz="1655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243" y="2313980"/>
            <a:ext cx="3119795" cy="1928098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755243" y="4504968"/>
            <a:ext cx="3119795" cy="65722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590"/>
              </a:lnSpc>
              <a:buNone/>
            </a:pPr>
            <a:r>
              <a:rPr lang="en-US" sz="2070" b="1" kern="0" spc="-62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Comprehensive Objectives</a:t>
            </a:r>
            <a:endParaRPr lang="en-US" sz="2070" dirty="0"/>
          </a:p>
        </p:txBody>
      </p:sp>
      <p:sp>
        <p:nvSpPr>
          <p:cNvPr id="10" name="Text 6"/>
          <p:cNvSpPr/>
          <p:nvPr/>
        </p:nvSpPr>
        <p:spPr>
          <a:xfrm>
            <a:off x="5755243" y="5288280"/>
            <a:ext cx="3119795" cy="235446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5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The key objectives include assessing the distribution of occupations, identifying skill gaps, and understanding the socioeconomic factors driving career choices and employment patterns.</a:t>
            </a:r>
            <a:endParaRPr lang="en-US" sz="1655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0434" y="2313980"/>
            <a:ext cx="3119795" cy="1928098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190434" y="4504968"/>
            <a:ext cx="2628900" cy="32861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590"/>
              </a:lnSpc>
              <a:buNone/>
            </a:pPr>
            <a:r>
              <a:rPr lang="en-US" sz="2070" b="1" kern="0" spc="-62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Impactful Outcomes</a:t>
            </a:r>
            <a:endParaRPr lang="en-US" sz="2070" dirty="0"/>
          </a:p>
        </p:txBody>
      </p:sp>
      <p:sp>
        <p:nvSpPr>
          <p:cNvPr id="13" name="Text 8"/>
          <p:cNvSpPr/>
          <p:nvPr/>
        </p:nvSpPr>
        <p:spPr>
          <a:xfrm>
            <a:off x="9190434" y="4959668"/>
            <a:ext cx="3119795" cy="235446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5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The insights gained will enable policymakers, educators, and industry leaders to make data-driven decisions that align workforce development initiatives with the evolving needs of the job market.</a:t>
            </a:r>
            <a:endParaRPr lang="en-US" sz="165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</p:spPr>
      </p:sp>
      <p:sp>
        <p:nvSpPr>
          <p:cNvPr id="4" name="Text 2"/>
          <p:cNvSpPr/>
          <p:nvPr/>
        </p:nvSpPr>
        <p:spPr>
          <a:xfrm>
            <a:off x="2037993" y="2459712"/>
            <a:ext cx="555498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kern="0" spc="-131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Technology Stack</a:t>
            </a:r>
            <a:endParaRPr lang="en-US" sz="4375" dirty="0"/>
          </a:p>
        </p:txBody>
      </p:sp>
      <p:sp>
        <p:nvSpPr>
          <p:cNvPr id="5" name="Text 3"/>
          <p:cNvSpPr/>
          <p:nvPr/>
        </p:nvSpPr>
        <p:spPr>
          <a:xfrm>
            <a:off x="2037993" y="3598426"/>
            <a:ext cx="10554414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Programming Languages: </a:t>
            </a: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Python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037993" y="4203740"/>
            <a:ext cx="10554414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Libraries:</a:t>
            </a: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Pandas , Numpy , Matplotlib, Seaborn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037993" y="4809053"/>
            <a:ext cx="10554414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Tools:</a:t>
            </a: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Google colab ,LaTex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037993" y="5414367"/>
            <a:ext cx="10554414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0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</p:spPr>
      </p:sp>
      <p:sp>
        <p:nvSpPr>
          <p:cNvPr id="4" name="Text 2"/>
          <p:cNvSpPr/>
          <p:nvPr/>
        </p:nvSpPr>
        <p:spPr>
          <a:xfrm>
            <a:off x="2037993" y="1274802"/>
            <a:ext cx="7703701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kern="0" spc="-131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Architecture/System Diagram</a:t>
            </a:r>
            <a:endParaRPr lang="en-US" sz="4375" dirty="0"/>
          </a:p>
        </p:txBody>
      </p:sp>
      <p:sp>
        <p:nvSpPr>
          <p:cNvPr id="5" name="Text 3"/>
          <p:cNvSpPr/>
          <p:nvPr/>
        </p:nvSpPr>
        <p:spPr>
          <a:xfrm>
            <a:off x="2037993" y="2502337"/>
            <a:ext cx="5006221" cy="213240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The architecture of our People and Professions project is designed to leverage modern data processing and visualization technologies. We utilize a scalable cloud-based infrastructure to ingest, process, and analyze large demographic datasets securely and efficiently.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037993" y="4834652"/>
            <a:ext cx="5006221" cy="177700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Our system architecture includes data ingestion pipelines, data warehousing, advanced analytics, and interactive reporting dashboards to provide comprehensive insights into people, professions, and demographic trends.</a:t>
            </a:r>
            <a:endParaRPr lang="en-US" sz="1750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93806" y="2552343"/>
            <a:ext cx="5006221" cy="41525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</p:spPr>
      </p:sp>
      <p:sp>
        <p:nvSpPr>
          <p:cNvPr id="4" name="Text 2"/>
          <p:cNvSpPr/>
          <p:nvPr/>
        </p:nvSpPr>
        <p:spPr>
          <a:xfrm>
            <a:off x="2037993" y="1850231"/>
            <a:ext cx="8094226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kern="0" spc="-131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Dataset &amp; Mathematical Models</a:t>
            </a:r>
            <a:endParaRPr lang="en-US" sz="4375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2988945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3766542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Datasets</a:t>
            </a:r>
            <a:endParaRPr lang="en-US" sz="2185" dirty="0"/>
          </a:p>
        </p:txBody>
      </p:sp>
      <p:sp>
        <p:nvSpPr>
          <p:cNvPr id="7" name="Text 4"/>
          <p:cNvSpPr/>
          <p:nvPr/>
        </p:nvSpPr>
        <p:spPr>
          <a:xfrm>
            <a:off x="2037993" y="4246959"/>
            <a:ext cx="3295888" cy="177700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Extensive datasets on demographics, employment, and economic indicators were collected from government sources and industry reports.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37" y="2988945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3766542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Statistical Modeling</a:t>
            </a:r>
            <a:endParaRPr lang="en-US" sz="2185" dirty="0"/>
          </a:p>
        </p:txBody>
      </p:sp>
      <p:sp>
        <p:nvSpPr>
          <p:cNvPr id="10" name="Text 6"/>
          <p:cNvSpPr/>
          <p:nvPr/>
        </p:nvSpPr>
        <p:spPr>
          <a:xfrm>
            <a:off x="5667137" y="4246959"/>
            <a:ext cx="3296007" cy="213240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Advanced statistical techniques like regression analysis, clustering, and predictive modeling were applied to uncover insights and trends.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2988945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3766542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Mathematical Models</a:t>
            </a:r>
            <a:endParaRPr lang="en-US" sz="2185" dirty="0"/>
          </a:p>
        </p:txBody>
      </p:sp>
      <p:sp>
        <p:nvSpPr>
          <p:cNvPr id="13" name="Text 8"/>
          <p:cNvSpPr/>
          <p:nvPr/>
        </p:nvSpPr>
        <p:spPr>
          <a:xfrm>
            <a:off x="9296400" y="4246959"/>
            <a:ext cx="3296007" cy="177700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Custom mathematical models were developed to forecast future workforce dynamics and identify key factors impacting people and professions.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</p:spPr>
      </p:sp>
      <p:sp>
        <p:nvSpPr>
          <p:cNvPr id="4" name="Text 2"/>
          <p:cNvSpPr/>
          <p:nvPr/>
        </p:nvSpPr>
        <p:spPr>
          <a:xfrm>
            <a:off x="2037993" y="1115497"/>
            <a:ext cx="7442716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kern="0" spc="-131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Implementation Screenshots</a:t>
            </a:r>
            <a:endParaRPr lang="en-US" sz="4375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2254210"/>
            <a:ext cx="7801570" cy="485989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1360527"/>
            <a:ext cx="9011364" cy="550842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1469827"/>
            <a:ext cx="9159478" cy="528994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4745</Words>
  <Application>WPS Presentation</Application>
  <PresentationFormat>On-screen Show (16:9)</PresentationFormat>
  <Paragraphs>119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7" baseType="lpstr">
      <vt:lpstr>Arial</vt:lpstr>
      <vt:lpstr>SimSun</vt:lpstr>
      <vt:lpstr>Wingdings</vt:lpstr>
      <vt:lpstr>p22-mackinac-pro</vt:lpstr>
      <vt:lpstr>Segoe Print</vt:lpstr>
      <vt:lpstr>p22-mackinac-pro</vt:lpstr>
      <vt:lpstr>p22-mackinac-pro</vt:lpstr>
      <vt:lpstr>Eudoxus Sans</vt:lpstr>
      <vt:lpstr>Eudoxus Sans</vt:lpstr>
      <vt:lpstr>Eudoxus Sans</vt:lpstr>
      <vt:lpstr>Calibri</vt:lpstr>
      <vt:lpstr>Microsoft YaHei</vt:lpstr>
      <vt:lpstr>Arial Unicode MS</vt:lpstr>
      <vt:lpstr>MingLiU-ExtB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KCR</cp:lastModifiedBy>
  <cp:revision>2</cp:revision>
  <dcterms:created xsi:type="dcterms:W3CDTF">2024-05-18T05:35:00Z</dcterms:created>
  <dcterms:modified xsi:type="dcterms:W3CDTF">2024-05-18T05:40:19Z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06CC59E432FF4DB9AE6DE0676D772DB3_12</vt:lpwstr>
  </property>
  <property fmtid="{D5CDD505-2E9C-101B-9397-08002B2CF9AE}" pid="3" name="KSOProductBuildVer">
    <vt:lpwstr>1033-12.2.0.16909</vt:lpwstr>
  </property>
</Properties>
</file>