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4" r:id="rId3"/>
    <p:sldId id="275" r:id="rId4"/>
    <p:sldId id="259" r:id="rId5"/>
    <p:sldId id="260" r:id="rId6"/>
    <p:sldId id="270" r:id="rId7"/>
    <p:sldId id="262" r:id="rId8"/>
    <p:sldId id="269" r:id="rId9"/>
    <p:sldId id="263" r:id="rId10"/>
    <p:sldId id="264" r:id="rId11"/>
    <p:sldId id="272"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11F1E6-0E5F-4A44-AB2D-E5B178AE3B77}" v="190" dt="2024-08-30T17:55:27.0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il Raj" userId="594466344ad6a8db" providerId="LiveId" clId="{2C11F1E6-0E5F-4A44-AB2D-E5B178AE3B77}"/>
    <pc:docChg chg="custSel addSld modSld">
      <pc:chgData name="Venil Raj" userId="594466344ad6a8db" providerId="LiveId" clId="{2C11F1E6-0E5F-4A44-AB2D-E5B178AE3B77}" dt="2024-08-30T17:56:25.274" v="338" actId="20577"/>
      <pc:docMkLst>
        <pc:docMk/>
      </pc:docMkLst>
      <pc:sldChg chg="modSp mod">
        <pc:chgData name="Venil Raj" userId="594466344ad6a8db" providerId="LiveId" clId="{2C11F1E6-0E5F-4A44-AB2D-E5B178AE3B77}" dt="2024-08-30T17:56:25.274" v="338" actId="20577"/>
        <pc:sldMkLst>
          <pc:docMk/>
          <pc:sldMk cId="0" sldId="256"/>
        </pc:sldMkLst>
        <pc:spChg chg="mod">
          <ac:chgData name="Venil Raj" userId="594466344ad6a8db" providerId="LiveId" clId="{2C11F1E6-0E5F-4A44-AB2D-E5B178AE3B77}" dt="2024-08-30T17:23:49.105" v="5" actId="13926"/>
          <ac:spMkLst>
            <pc:docMk/>
            <pc:sldMk cId="0" sldId="256"/>
            <ac:spMk id="5" creationId="{00000000-0000-0000-0000-000000000000}"/>
          </ac:spMkLst>
        </pc:spChg>
        <pc:spChg chg="mod">
          <ac:chgData name="Venil Raj" userId="594466344ad6a8db" providerId="LiveId" clId="{2C11F1E6-0E5F-4A44-AB2D-E5B178AE3B77}" dt="2024-08-30T17:56:25.274" v="338" actId="20577"/>
          <ac:spMkLst>
            <pc:docMk/>
            <pc:sldMk cId="0" sldId="256"/>
            <ac:spMk id="14" creationId="{D55ADE35-C35B-07C1-F5AA-C33B3DDB802E}"/>
          </ac:spMkLst>
        </pc:spChg>
      </pc:sldChg>
      <pc:sldChg chg="delSp mod">
        <pc:chgData name="Venil Raj" userId="594466344ad6a8db" providerId="LiveId" clId="{2C11F1E6-0E5F-4A44-AB2D-E5B178AE3B77}" dt="2024-08-30T17:23:17.911" v="1" actId="478"/>
        <pc:sldMkLst>
          <pc:docMk/>
          <pc:sldMk cId="0" sldId="257"/>
        </pc:sldMkLst>
        <pc:spChg chg="del">
          <ac:chgData name="Venil Raj" userId="594466344ad6a8db" providerId="LiveId" clId="{2C11F1E6-0E5F-4A44-AB2D-E5B178AE3B77}" dt="2024-08-30T17:23:16.567" v="0" actId="478"/>
          <ac:spMkLst>
            <pc:docMk/>
            <pc:sldMk cId="0" sldId="257"/>
            <ac:spMk id="14" creationId="{00000000-0000-0000-0000-000000000000}"/>
          </ac:spMkLst>
        </pc:spChg>
        <pc:spChg chg="del">
          <ac:chgData name="Venil Raj" userId="594466344ad6a8db" providerId="LiveId" clId="{2C11F1E6-0E5F-4A44-AB2D-E5B178AE3B77}" dt="2024-08-30T17:23:17.911" v="1" actId="478"/>
          <ac:spMkLst>
            <pc:docMk/>
            <pc:sldMk cId="0" sldId="257"/>
            <ac:spMk id="16" creationId="{00000000-0000-0000-0000-000000000000}"/>
          </ac:spMkLst>
        </pc:spChg>
      </pc:sldChg>
      <pc:sldChg chg="delSp mod">
        <pc:chgData name="Venil Raj" userId="594466344ad6a8db" providerId="LiveId" clId="{2C11F1E6-0E5F-4A44-AB2D-E5B178AE3B77}" dt="2024-08-30T17:23:24.632" v="3" actId="478"/>
        <pc:sldMkLst>
          <pc:docMk/>
          <pc:sldMk cId="0" sldId="258"/>
        </pc:sldMkLst>
        <pc:spChg chg="del">
          <ac:chgData name="Venil Raj" userId="594466344ad6a8db" providerId="LiveId" clId="{2C11F1E6-0E5F-4A44-AB2D-E5B178AE3B77}" dt="2024-08-30T17:23:23.243" v="2" actId="478"/>
          <ac:spMkLst>
            <pc:docMk/>
            <pc:sldMk cId="0" sldId="258"/>
            <ac:spMk id="16" creationId="{00000000-0000-0000-0000-000000000000}"/>
          </ac:spMkLst>
        </pc:spChg>
        <pc:picChg chg="del">
          <ac:chgData name="Venil Raj" userId="594466344ad6a8db" providerId="LiveId" clId="{2C11F1E6-0E5F-4A44-AB2D-E5B178AE3B77}" dt="2024-08-30T17:23:24.632" v="3" actId="478"/>
          <ac:picMkLst>
            <pc:docMk/>
            <pc:sldMk cId="0" sldId="258"/>
            <ac:picMk id="17" creationId="{00000000-0000-0000-0000-000000000000}"/>
          </ac:picMkLst>
        </pc:picChg>
      </pc:sldChg>
      <pc:sldChg chg="addSp modSp mod">
        <pc:chgData name="Venil Raj" userId="594466344ad6a8db" providerId="LiveId" clId="{2C11F1E6-0E5F-4A44-AB2D-E5B178AE3B77}" dt="2024-08-30T17:55:21.322" v="313" actId="1076"/>
        <pc:sldMkLst>
          <pc:docMk/>
          <pc:sldMk cId="0" sldId="264"/>
        </pc:sldMkLst>
        <pc:spChg chg="add mod">
          <ac:chgData name="Venil Raj" userId="594466344ad6a8db" providerId="LiveId" clId="{2C11F1E6-0E5F-4A44-AB2D-E5B178AE3B77}" dt="2024-08-30T17:54:54.967" v="311" actId="255"/>
          <ac:spMkLst>
            <pc:docMk/>
            <pc:sldMk cId="0" sldId="264"/>
            <ac:spMk id="3" creationId="{094B3F60-24F1-F6F2-4C4E-03E35D574EDD}"/>
          </ac:spMkLst>
        </pc:spChg>
        <pc:spChg chg="mod">
          <ac:chgData name="Venil Raj" userId="594466344ad6a8db" providerId="LiveId" clId="{2C11F1E6-0E5F-4A44-AB2D-E5B178AE3B77}" dt="2024-08-30T17:55:18.460" v="312"/>
          <ac:spMkLst>
            <pc:docMk/>
            <pc:sldMk cId="0" sldId="264"/>
            <ac:spMk id="7" creationId="{88EC6D1A-72AC-A6E5-A3B8-673D7121E5F2}"/>
          </ac:spMkLst>
        </pc:spChg>
        <pc:spChg chg="mod">
          <ac:chgData name="Venil Raj" userId="594466344ad6a8db" providerId="LiveId" clId="{2C11F1E6-0E5F-4A44-AB2D-E5B178AE3B77}" dt="2024-08-30T17:53:02.504" v="297" actId="14100"/>
          <ac:spMkLst>
            <pc:docMk/>
            <pc:sldMk cId="0" sldId="264"/>
            <ac:spMk id="8" creationId="{00000000-0000-0000-0000-000000000000}"/>
          </ac:spMkLst>
        </pc:spChg>
        <pc:spChg chg="mod">
          <ac:chgData name="Venil Raj" userId="594466344ad6a8db" providerId="LiveId" clId="{2C11F1E6-0E5F-4A44-AB2D-E5B178AE3B77}" dt="2024-08-30T17:55:18.460" v="312"/>
          <ac:spMkLst>
            <pc:docMk/>
            <pc:sldMk cId="0" sldId="264"/>
            <ac:spMk id="10" creationId="{456B2CAF-30CF-E9C2-E764-B1AE580FECD0}"/>
          </ac:spMkLst>
        </pc:spChg>
        <pc:grpChg chg="add mod">
          <ac:chgData name="Venil Raj" userId="594466344ad6a8db" providerId="LiveId" clId="{2C11F1E6-0E5F-4A44-AB2D-E5B178AE3B77}" dt="2024-08-30T17:55:21.322" v="313" actId="1076"/>
          <ac:grpSpMkLst>
            <pc:docMk/>
            <pc:sldMk cId="0" sldId="264"/>
            <ac:grpSpMk id="4" creationId="{AF6D7856-0408-DAF6-7983-1CCCF9D7934F}"/>
          </ac:grpSpMkLst>
        </pc:grpChg>
        <pc:picChg chg="mod">
          <ac:chgData name="Venil Raj" userId="594466344ad6a8db" providerId="LiveId" clId="{2C11F1E6-0E5F-4A44-AB2D-E5B178AE3B77}" dt="2024-08-30T17:55:18.460" v="312"/>
          <ac:picMkLst>
            <pc:docMk/>
            <pc:sldMk cId="0" sldId="264"/>
            <ac:picMk id="11" creationId="{EC2F7A5C-F2D7-9472-C916-95895C3EF197}"/>
          </ac:picMkLst>
        </pc:picChg>
      </pc:sldChg>
      <pc:sldChg chg="addSp modSp mod">
        <pc:chgData name="Venil Raj" userId="594466344ad6a8db" providerId="LiveId" clId="{2C11F1E6-0E5F-4A44-AB2D-E5B178AE3B77}" dt="2024-08-30T17:44:42.224" v="269" actId="115"/>
        <pc:sldMkLst>
          <pc:docMk/>
          <pc:sldMk cId="0" sldId="265"/>
        </pc:sldMkLst>
        <pc:spChg chg="mod">
          <ac:chgData name="Venil Raj" userId="594466344ad6a8db" providerId="LiveId" clId="{2C11F1E6-0E5F-4A44-AB2D-E5B178AE3B77}" dt="2024-08-30T17:39:11.403" v="213" actId="20577"/>
          <ac:spMkLst>
            <pc:docMk/>
            <pc:sldMk cId="0" sldId="265"/>
            <ac:spMk id="7" creationId="{00000000-0000-0000-0000-000000000000}"/>
          </ac:spMkLst>
        </pc:spChg>
        <pc:graphicFrameChg chg="add mod">
          <ac:chgData name="Venil Raj" userId="594466344ad6a8db" providerId="LiveId" clId="{2C11F1E6-0E5F-4A44-AB2D-E5B178AE3B77}" dt="2024-08-30T17:44:30.325" v="266" actId="115"/>
          <ac:graphicFrameMkLst>
            <pc:docMk/>
            <pc:sldMk cId="0" sldId="265"/>
            <ac:graphicFrameMk id="2" creationId="{708BC5A5-0E3B-D98D-7A84-AEB721449C7A}"/>
          </ac:graphicFrameMkLst>
        </pc:graphicFrameChg>
        <pc:graphicFrameChg chg="add mod topLvl modGraphic">
          <ac:chgData name="Venil Raj" userId="594466344ad6a8db" providerId="LiveId" clId="{2C11F1E6-0E5F-4A44-AB2D-E5B178AE3B77}" dt="2024-08-30T17:44:42.224" v="269" actId="115"/>
          <ac:graphicFrameMkLst>
            <pc:docMk/>
            <pc:sldMk cId="0" sldId="265"/>
            <ac:graphicFrameMk id="8" creationId="{6EAF3939-47D8-24EC-E454-360824D6186A}"/>
          </ac:graphicFrameMkLst>
        </pc:graphicFrameChg>
      </pc:sldChg>
      <pc:sldChg chg="addSp modSp mod">
        <pc:chgData name="Venil Raj" userId="594466344ad6a8db" providerId="LiveId" clId="{2C11F1E6-0E5F-4A44-AB2D-E5B178AE3B77}" dt="2024-08-30T17:55:32.880" v="315" actId="1076"/>
        <pc:sldMkLst>
          <pc:docMk/>
          <pc:sldMk cId="2986442291" sldId="268"/>
        </pc:sldMkLst>
        <pc:spChg chg="mod">
          <ac:chgData name="Venil Raj" userId="594466344ad6a8db" providerId="LiveId" clId="{2C11F1E6-0E5F-4A44-AB2D-E5B178AE3B77}" dt="2024-08-30T17:45:56.185" v="296" actId="20577"/>
          <ac:spMkLst>
            <pc:docMk/>
            <pc:sldMk cId="2986442291" sldId="268"/>
            <ac:spMk id="2" creationId="{F9A5CB5B-BDD0-5A64-1A7C-37D3C88F8F9E}"/>
          </ac:spMkLst>
        </pc:spChg>
        <pc:spChg chg="add mod">
          <ac:chgData name="Venil Raj" userId="594466344ad6a8db" providerId="LiveId" clId="{2C11F1E6-0E5F-4A44-AB2D-E5B178AE3B77}" dt="2024-08-30T17:54:41.700" v="310" actId="255"/>
          <ac:spMkLst>
            <pc:docMk/>
            <pc:sldMk cId="2986442291" sldId="268"/>
            <ac:spMk id="4" creationId="{B92A49F7-2FEB-3A45-BB98-1BA8B074775F}"/>
          </ac:spMkLst>
        </pc:spChg>
        <pc:spChg chg="mod">
          <ac:chgData name="Venil Raj" userId="594466344ad6a8db" providerId="LiveId" clId="{2C11F1E6-0E5F-4A44-AB2D-E5B178AE3B77}" dt="2024-08-30T17:55:27.053" v="314"/>
          <ac:spMkLst>
            <pc:docMk/>
            <pc:sldMk cId="2986442291" sldId="268"/>
            <ac:spMk id="6" creationId="{7A3AF080-83A1-333E-3872-2981B5818393}"/>
          </ac:spMkLst>
        </pc:spChg>
        <pc:spChg chg="mod">
          <ac:chgData name="Venil Raj" userId="594466344ad6a8db" providerId="LiveId" clId="{2C11F1E6-0E5F-4A44-AB2D-E5B178AE3B77}" dt="2024-08-30T17:55:27.053" v="314"/>
          <ac:spMkLst>
            <pc:docMk/>
            <pc:sldMk cId="2986442291" sldId="268"/>
            <ac:spMk id="7" creationId="{11ADAF1D-77E2-CEA8-B4C0-7D068B00966B}"/>
          </ac:spMkLst>
        </pc:spChg>
        <pc:grpChg chg="add mod">
          <ac:chgData name="Venil Raj" userId="594466344ad6a8db" providerId="LiveId" clId="{2C11F1E6-0E5F-4A44-AB2D-E5B178AE3B77}" dt="2024-08-30T17:55:32.880" v="315" actId="1076"/>
          <ac:grpSpMkLst>
            <pc:docMk/>
            <pc:sldMk cId="2986442291" sldId="268"/>
            <ac:grpSpMk id="5" creationId="{0FC6F264-5648-4EDE-ED63-FC0E3182CACE}"/>
          </ac:grpSpMkLst>
        </pc:grpChg>
        <pc:picChg chg="mod">
          <ac:chgData name="Venil Raj" userId="594466344ad6a8db" providerId="LiveId" clId="{2C11F1E6-0E5F-4A44-AB2D-E5B178AE3B77}" dt="2024-08-30T17:55:27.053" v="314"/>
          <ac:picMkLst>
            <pc:docMk/>
            <pc:sldMk cId="2986442291" sldId="268"/>
            <ac:picMk id="8" creationId="{BF82DEC3-0E60-EB05-82CD-F173590D50A9}"/>
          </ac:picMkLst>
        </pc:picChg>
      </pc:sldChg>
      <pc:sldChg chg="addSp modSp new mod modClrScheme chgLayout">
        <pc:chgData name="Venil Raj" userId="594466344ad6a8db" providerId="LiveId" clId="{2C11F1E6-0E5F-4A44-AB2D-E5B178AE3B77}" dt="2024-08-30T17:39:01.898" v="212" actId="20577"/>
        <pc:sldMkLst>
          <pc:docMk/>
          <pc:sldMk cId="659618266" sldId="271"/>
        </pc:sldMkLst>
        <pc:spChg chg="add mod">
          <ac:chgData name="Venil Raj" userId="594466344ad6a8db" providerId="LiveId" clId="{2C11F1E6-0E5F-4A44-AB2D-E5B178AE3B77}" dt="2024-08-30T17:39:01.898" v="212" actId="20577"/>
          <ac:spMkLst>
            <pc:docMk/>
            <pc:sldMk cId="659618266" sldId="271"/>
            <ac:spMk id="2" creationId="{AE2CFD31-C736-46A1-69A8-46EF11982DFD}"/>
          </ac:spMkLst>
        </pc:spChg>
        <pc:graphicFrameChg chg="add mod">
          <ac:chgData name="Venil Raj" userId="594466344ad6a8db" providerId="LiveId" clId="{2C11F1E6-0E5F-4A44-AB2D-E5B178AE3B77}" dt="2024-08-30T17:36:59.220" v="132" actId="115"/>
          <ac:graphicFrameMkLst>
            <pc:docMk/>
            <pc:sldMk cId="659618266" sldId="271"/>
            <ac:graphicFrameMk id="3" creationId="{FECBFAC4-D736-1320-24ED-C72A2688F87F}"/>
          </ac:graphicFrameMkLst>
        </pc:graphicFrameChg>
        <pc:graphicFrameChg chg="add mod">
          <ac:chgData name="Venil Raj" userId="594466344ad6a8db" providerId="LiveId" clId="{2C11F1E6-0E5F-4A44-AB2D-E5B178AE3B77}" dt="2024-08-30T17:37:29.210" v="195" actId="20577"/>
          <ac:graphicFrameMkLst>
            <pc:docMk/>
            <pc:sldMk cId="659618266" sldId="271"/>
            <ac:graphicFrameMk id="4" creationId="{59359252-44FD-CDC7-6E27-6A6F1A9765A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venilraj\OneDrive\Desktop\Dhandapani%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enilraj\OneDrive\Desktop\Dhandapani%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enilraj\OneDrive\Desktop\Dhandapani%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[Dhandapani Excel.xlsx]Sheet1!PivotTable1</c:name>
    <c:fmtId val="9"/>
  </c:pivotSource>
  <c:chart>
    <c:autoTitleDeleted val="1"/>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Total</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Sheet1!$A$2:$A$11</c:f>
              <c:strCache>
                <c:ptCount val="9"/>
                <c:pt idx="0">
                  <c:v>Healthcare Representative</c:v>
                </c:pt>
                <c:pt idx="1">
                  <c:v>Human Resources</c:v>
                </c:pt>
                <c:pt idx="2">
                  <c:v>Laboratory Technician</c:v>
                </c:pt>
                <c:pt idx="3">
                  <c:v>Manager</c:v>
                </c:pt>
                <c:pt idx="4">
                  <c:v>Manufacturing Director</c:v>
                </c:pt>
                <c:pt idx="5">
                  <c:v>Research Director</c:v>
                </c:pt>
                <c:pt idx="6">
                  <c:v>Research Scientist</c:v>
                </c:pt>
                <c:pt idx="7">
                  <c:v>Sales Executive</c:v>
                </c:pt>
                <c:pt idx="8">
                  <c:v>Sales Representative</c:v>
                </c:pt>
              </c:strCache>
            </c:strRef>
          </c:cat>
          <c:val>
            <c:numRef>
              <c:f>Sheet1!$B$2:$B$11</c:f>
              <c:numCache>
                <c:formatCode>General</c:formatCode>
                <c:ptCount val="9"/>
                <c:pt idx="0">
                  <c:v>11835216</c:v>
                </c:pt>
                <c:pt idx="1">
                  <c:v>2643108</c:v>
                </c:pt>
                <c:pt idx="2">
                  <c:v>10061124</c:v>
                </c:pt>
                <c:pt idx="3">
                  <c:v>21030372</c:v>
                </c:pt>
                <c:pt idx="4">
                  <c:v>12693540</c:v>
                </c:pt>
                <c:pt idx="5">
                  <c:v>15392208</c:v>
                </c:pt>
                <c:pt idx="6">
                  <c:v>11352864</c:v>
                </c:pt>
                <c:pt idx="7">
                  <c:v>27087780</c:v>
                </c:pt>
                <c:pt idx="8">
                  <c:v>2615496</c:v>
                </c:pt>
              </c:numCache>
            </c:numRef>
          </c:val>
          <c:extLst>
            <c:ext xmlns:c16="http://schemas.microsoft.com/office/drawing/2014/chart" uri="{C3380CC4-5D6E-409C-BE32-E72D297353CC}">
              <c16:uniqueId val="{00000000-918C-48AE-864F-1E302074C37D}"/>
            </c:ext>
          </c:extLst>
        </c:ser>
        <c:dLbls>
          <c:showLegendKey val="0"/>
          <c:showVal val="0"/>
          <c:showCatName val="0"/>
          <c:showSerName val="0"/>
          <c:showPercent val="0"/>
          <c:showBubbleSize val="0"/>
        </c:dLbls>
        <c:gapWidth val="160"/>
        <c:gapDepth val="0"/>
        <c:shape val="box"/>
        <c:axId val="1513916784"/>
        <c:axId val="1513918224"/>
        <c:axId val="0"/>
      </c:bar3DChart>
      <c:catAx>
        <c:axId val="15139167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918224"/>
        <c:crosses val="autoZero"/>
        <c:auto val="1"/>
        <c:lblAlgn val="ctr"/>
        <c:lblOffset val="100"/>
        <c:noMultiLvlLbl val="0"/>
      </c:catAx>
      <c:valAx>
        <c:axId val="1513918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39167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[Dhandapani Excel.xlsx]Sheet1!PivotTable2</c:name>
    <c:fmtId val="12"/>
  </c:pivotSource>
  <c:chart>
    <c:autoTitleDeleted val="1"/>
    <c:pivotFmts>
      <c:pivotFmt>
        <c:idx val="0"/>
        <c:spPr>
          <a:pattFill prst="ltDnDiag">
            <a:fgClr>
              <a:schemeClr val="accent6"/>
            </a:fgClr>
            <a:bgClr>
              <a:schemeClr val="accent6">
                <a:lumMod val="20000"/>
                <a:lumOff val="80000"/>
              </a:schemeClr>
            </a:bgClr>
          </a:pattFill>
          <a:ln>
            <a:solidFill>
              <a:schemeClr val="accent6"/>
            </a:solidFill>
          </a:ln>
          <a:effectLst/>
          <a:sp3d>
            <a:contourClr>
              <a:schemeClr val="accent6"/>
            </a:contourClr>
          </a:sp3d>
        </c:spPr>
        <c:marker>
          <c:symbol val="circle"/>
          <c:size val="6"/>
          <c:spPr>
            <a:solidFill>
              <a:schemeClr val="accent6"/>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6"/>
            </a:fgClr>
            <a:bgClr>
              <a:schemeClr val="accent6">
                <a:lumMod val="20000"/>
                <a:lumOff val="80000"/>
              </a:schemeClr>
            </a:bgClr>
          </a:pattFill>
          <a:ln>
            <a:solidFill>
              <a:schemeClr val="accent6"/>
            </a:solidFill>
          </a:ln>
          <a:effectLst/>
          <a:sp3d>
            <a:contourClr>
              <a:schemeClr val="accent6"/>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6"/>
            </a:fgClr>
            <a:bgClr>
              <a:schemeClr val="accent6">
                <a:lumMod val="20000"/>
                <a:lumOff val="80000"/>
              </a:schemeClr>
            </a:bgClr>
          </a:pattFill>
          <a:ln>
            <a:solidFill>
              <a:schemeClr val="accent6"/>
            </a:solidFill>
          </a:ln>
          <a:effectLst/>
          <a:sp3d>
            <a:contourClr>
              <a:schemeClr val="accent6"/>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Sheet1!$B$13</c:f>
              <c:strCache>
                <c:ptCount val="1"/>
                <c:pt idx="0">
                  <c:v>Total</c:v>
                </c:pt>
              </c:strCache>
            </c:strRef>
          </c:tx>
          <c:spPr>
            <a:pattFill prst="ltDnDiag">
              <a:fgClr>
                <a:schemeClr val="accent6"/>
              </a:fgClr>
              <a:bgClr>
                <a:schemeClr val="accent6">
                  <a:lumMod val="20000"/>
                  <a:lumOff val="80000"/>
                </a:schemeClr>
              </a:bgClr>
            </a:pattFill>
            <a:ln>
              <a:solidFill>
                <a:schemeClr val="accent6"/>
              </a:solidFill>
            </a:ln>
            <a:effectLst/>
            <a:sp3d>
              <a:contourClr>
                <a:schemeClr val="accent6"/>
              </a:contourClr>
            </a:sp3d>
          </c:spPr>
          <c:invertIfNegative val="0"/>
          <c:cat>
            <c:strRef>
              <c:f>Sheet1!$A$14:$A$17</c:f>
              <c:strCache>
                <c:ptCount val="3"/>
                <c:pt idx="0">
                  <c:v>HR</c:v>
                </c:pt>
                <c:pt idx="1">
                  <c:v>R&amp;D</c:v>
                </c:pt>
                <c:pt idx="2">
                  <c:v>Sales</c:v>
                </c:pt>
              </c:strCache>
            </c:strRef>
          </c:cat>
          <c:val>
            <c:numRef>
              <c:f>Sheet1!$B$14:$B$17</c:f>
              <c:numCache>
                <c:formatCode>General</c:formatCode>
                <c:ptCount val="3"/>
                <c:pt idx="0">
                  <c:v>419234</c:v>
                </c:pt>
                <c:pt idx="1">
                  <c:v>6036284</c:v>
                </c:pt>
                <c:pt idx="2">
                  <c:v>3103791</c:v>
                </c:pt>
              </c:numCache>
            </c:numRef>
          </c:val>
          <c:extLst>
            <c:ext xmlns:c16="http://schemas.microsoft.com/office/drawing/2014/chart" uri="{C3380CC4-5D6E-409C-BE32-E72D297353CC}">
              <c16:uniqueId val="{00000000-CBE2-4A33-BF0C-C4E880388DEA}"/>
            </c:ext>
          </c:extLst>
        </c:ser>
        <c:dLbls>
          <c:showLegendKey val="0"/>
          <c:showVal val="0"/>
          <c:showCatName val="0"/>
          <c:showSerName val="0"/>
          <c:showPercent val="0"/>
          <c:showBubbleSize val="0"/>
        </c:dLbls>
        <c:gapWidth val="160"/>
        <c:gapDepth val="0"/>
        <c:shape val="box"/>
        <c:axId val="1733204560"/>
        <c:axId val="1733205040"/>
        <c:axId val="0"/>
      </c:bar3DChart>
      <c:catAx>
        <c:axId val="1733204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205040"/>
        <c:crosses val="autoZero"/>
        <c:auto val="1"/>
        <c:lblAlgn val="ctr"/>
        <c:lblOffset val="100"/>
        <c:noMultiLvlLbl val="0"/>
      </c:catAx>
      <c:valAx>
        <c:axId val="1733205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3204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769230769230771E-2"/>
          <c:y val="5.4139389745345934E-2"/>
          <c:w val="0.94358974358974357"/>
          <c:h val="0.90074445213353249"/>
        </c:manualLayout>
      </c:layout>
      <c:pie3DChart>
        <c:varyColors val="1"/>
        <c:ser>
          <c:idx val="0"/>
          <c:order val="0"/>
          <c:dPt>
            <c:idx val="0"/>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1-FEA4-4E26-80EC-6BD471CA0FA8}"/>
              </c:ext>
            </c:extLst>
          </c:dPt>
          <c:dPt>
            <c:idx val="1"/>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3-FEA4-4E26-80EC-6BD471CA0FA8}"/>
              </c:ext>
            </c:extLst>
          </c:dPt>
          <c:dPt>
            <c:idx val="2"/>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5-FEA4-4E26-80EC-6BD471CA0FA8}"/>
              </c:ext>
            </c:extLst>
          </c:dPt>
          <c:dLbls>
            <c:dLbl>
              <c:idx val="0"/>
              <c:spPr>
                <a:solidFill>
                  <a:schemeClr val="lt1">
                    <a:alpha val="90000"/>
                  </a:schemeClr>
                </a:solidFill>
                <a:ln w="12700" cap="flat" cmpd="sng" algn="ctr">
                  <a:solidFill>
                    <a:schemeClr val="accent6"/>
                  </a:solidFill>
                  <a:round/>
                </a:ln>
                <a:effectLst>
                  <a:outerShdw blurRad="50800" dist="38100" dir="2700000" algn="tl" rotWithShape="0">
                    <a:schemeClr val="accent6">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6"/>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1-FEA4-4E26-80EC-6BD471CA0FA8}"/>
                </c:ext>
              </c:extLst>
            </c:dLbl>
            <c:dLbl>
              <c:idx val="1"/>
              <c:spPr>
                <a:solidFill>
                  <a:schemeClr val="lt1">
                    <a:alpha val="90000"/>
                  </a:schemeClr>
                </a:solidFill>
                <a:ln w="12700" cap="flat" cmpd="sng" algn="ctr">
                  <a:solidFill>
                    <a:schemeClr val="accent5"/>
                  </a:solidFill>
                  <a:round/>
                </a:ln>
                <a:effectLst>
                  <a:outerShdw blurRad="50800" dist="38100" dir="2700000" algn="tl" rotWithShape="0">
                    <a:schemeClr val="accent5">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5"/>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3-FEA4-4E26-80EC-6BD471CA0FA8}"/>
                </c:ext>
              </c:extLst>
            </c:dLbl>
            <c:dLbl>
              <c:idx val="2"/>
              <c:spPr>
                <a:solidFill>
                  <a:schemeClr val="lt1">
                    <a:alpha val="90000"/>
                  </a:schemeClr>
                </a:solidFill>
                <a:ln w="12700" cap="flat" cmpd="sng" algn="ctr">
                  <a:solidFill>
                    <a:schemeClr val="accent4"/>
                  </a:solidFill>
                  <a:round/>
                </a:ln>
                <a:effectLst>
                  <a:outerShdw blurRad="50800" dist="38100" dir="2700000" algn="tl" rotWithShape="0">
                    <a:schemeClr val="accent4">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4"/>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5-FEA4-4E26-80EC-6BD471CA0FA8}"/>
                </c:ext>
              </c:extLst>
            </c:dLbl>
            <c:spPr>
              <a:solidFill>
                <a:sysClr val="window" lastClr="FFFFFF">
                  <a:alpha val="90000"/>
                </a:sysClr>
              </a:solidFill>
              <a:ln w="12700" cap="flat" cmpd="sng" algn="ctr">
                <a:solidFill>
                  <a:srgbClr val="70AD47"/>
                </a:solidFill>
                <a:round/>
              </a:ln>
              <a:effectLst>
                <a:outerShdw blurRad="50800" dist="38100" dir="2700000" algn="tl" rotWithShape="0">
                  <a:srgbClr val="70AD47">
                    <a:lumMod val="75000"/>
                    <a:alpha val="40000"/>
                  </a:srgbClr>
                </a:outerShdw>
              </a:effectLst>
            </c:spPr>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Sheet1!$A$20:$A$22</c:f>
              <c:strCache>
                <c:ptCount val="3"/>
                <c:pt idx="0">
                  <c:v>HR</c:v>
                </c:pt>
                <c:pt idx="1">
                  <c:v>R&amp;D</c:v>
                </c:pt>
                <c:pt idx="2">
                  <c:v>Sales</c:v>
                </c:pt>
              </c:strCache>
            </c:strRef>
          </c:cat>
          <c:val>
            <c:numRef>
              <c:f>Sheet1!$B$20:$B$22</c:f>
              <c:numCache>
                <c:formatCode>0.0</c:formatCode>
                <c:ptCount val="3"/>
                <c:pt idx="0">
                  <c:v>4.3856098803794294</c:v>
                </c:pt>
                <c:pt idx="1">
                  <c:v>63.145610210947254</c:v>
                </c:pt>
                <c:pt idx="2">
                  <c:v>32.468779908673319</c:v>
                </c:pt>
              </c:numCache>
            </c:numRef>
          </c:val>
          <c:extLst>
            <c:ext xmlns:c16="http://schemas.microsoft.com/office/drawing/2014/chart" uri="{C3380CC4-5D6E-409C-BE32-E72D297353CC}">
              <c16:uniqueId val="{00000006-FEA4-4E26-80EC-6BD471CA0FA8}"/>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a:t>Filter – To divide the data </a:t>
          </a:r>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a:t>Formula – To calculate the average, percentage etc… </a:t>
          </a:r>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a:t>Pivot table – To summarize the data</a:t>
          </a:r>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a:t>Graphs - Visualization</a:t>
          </a:r>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pt>
    <dgm:pt modelId="{E531A7A4-BEC8-48A9-8E1F-F2FBC0EEE45F}" type="pres">
      <dgm:prSet presAssocID="{CC33232D-036A-4342-97E2-6900F937E846}" presName="parentText" presStyleLbl="node1" presStyleIdx="0" presStyleCnt="4" custLinFactNeighborX="-8937" custLinFactNeighborY="10877">
        <dgm:presLayoutVars>
          <dgm:chMax val="0"/>
          <dgm:bulletEnabled val="1"/>
        </dgm:presLayoutVars>
      </dgm:prSet>
      <dgm:spPr/>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pt>
    <dgm:pt modelId="{7042B51B-E7BA-44A5-B112-C820D77ADA48}" type="pres">
      <dgm:prSet presAssocID="{AF097F99-C4FD-48AC-96EE-C07E375E6F5D}" presName="parentText" presStyleLbl="node1" presStyleIdx="2" presStyleCnt="4">
        <dgm:presLayoutVars>
          <dgm:chMax val="0"/>
          <dgm:bulletEnabled val="1"/>
        </dgm:presLayoutVars>
      </dgm:prSet>
      <dgm:spPr/>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pt>
    <dgm:pt modelId="{2F2669E9-E610-42DD-A00B-0EB5916E00AC}" type="pres">
      <dgm:prSet presAssocID="{19259F25-4CF2-4429-AD68-2683821EB328}" presName="parentText" presStyleLbl="node1" presStyleIdx="3" presStyleCnt="4">
        <dgm:presLayoutVars>
          <dgm:chMax val="0"/>
          <dgm:bulletEnabled val="1"/>
        </dgm:presLayoutVars>
      </dgm:prSet>
      <dgm:spPr/>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393BD110-FE69-4139-9A70-8479CFD4948F}" type="presOf" srcId="{CC33232D-036A-4342-97E2-6900F937E846}" destId="{5A86842E-4BD7-4458-A7B9-436FE12CCA59}" srcOrd="0" destOrd="0" presId="urn:microsoft.com/office/officeart/2005/8/layout/list1"/>
    <dgm:cxn modelId="{A6B74B15-1420-416D-90DE-1C34E0875C03}" type="presOf" srcId="{19259F25-4CF2-4429-AD68-2683821EB328}" destId="{0B1DC1E6-BBA3-4321-A890-FA3998055934}" srcOrd="0"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5C16A98C-458E-4D6E-BA14-EF680FA918CD}" srcId="{2075E310-757A-4BF3-AC0F-054B8E16E530}" destId="{AF097F99-C4FD-48AC-96EE-C07E375E6F5D}" srcOrd="2" destOrd="0" parTransId="{00382235-F11F-4FF8-9812-3CE281F8D766}" sibTransId="{05D6F10B-86AF-4827-BA25-04C4E347C9FE}"/>
    <dgm:cxn modelId="{5044ED94-8774-4D87-9017-3FF2B17707A6}" srcId="{2075E310-757A-4BF3-AC0F-054B8E16E530}" destId="{A93CC9A8-05C2-463D-BADC-292B8A4CFB8D}" srcOrd="1" destOrd="0" parTransId="{D3FC59D1-C54C-478E-AB0B-BB87BC1AC455}" sibTransId="{6508C7F8-7BE5-4F86-8F16-613BC33B0A77}"/>
    <dgm:cxn modelId="{07D891B5-767E-4CC1-AD56-6FD3D6FC3DAA}" type="presOf" srcId="{AF097F99-C4FD-48AC-96EE-C07E375E6F5D}" destId="{7042B51B-E7BA-44A5-B112-C820D77ADA48}" srcOrd="1" destOrd="0" presId="urn:microsoft.com/office/officeart/2005/8/layout/list1"/>
    <dgm:cxn modelId="{6BC610CE-B501-46A3-B1F6-48D0052C2ACF}" type="presOf" srcId="{CC33232D-036A-4342-97E2-6900F937E846}" destId="{E531A7A4-BEC8-48A9-8E1F-F2FBC0EEE45F}" srcOrd="1" destOrd="0" presId="urn:microsoft.com/office/officeart/2005/8/layout/list1"/>
    <dgm:cxn modelId="{C004FED1-5E89-482A-87D2-4C4012109856}" type="presOf" srcId="{AF097F99-C4FD-48AC-96EE-C07E375E6F5D}" destId="{F75C5D1E-C33D-41A4-AE07-FBED009BE49B}" srcOrd="0" destOrd="0" presId="urn:microsoft.com/office/officeart/2005/8/layout/list1"/>
    <dgm:cxn modelId="{43119DD7-9319-4FDC-9D4D-4FFE4747329B}" type="presOf" srcId="{A93CC9A8-05C2-463D-BADC-292B8A4CFB8D}" destId="{8563879F-94F6-43CC-9D41-CC6D96D034E8}" srcOrd="1" destOrd="0" presId="urn:microsoft.com/office/officeart/2005/8/layout/list1"/>
    <dgm:cxn modelId="{2243C0EC-D345-4962-937E-54CCCDEC210D}" type="presOf" srcId="{19259F25-4CF2-4429-AD68-2683821EB328}" destId="{2F2669E9-E610-42DD-A00B-0EB5916E00AC}" srcOrd="1" destOrd="0" presId="urn:microsoft.com/office/officeart/2005/8/layout/list1"/>
    <dgm:cxn modelId="{4CB561F1-D2D3-4588-874A-52ED58C22EB2}" type="presOf" srcId="{A93CC9A8-05C2-463D-BADC-292B8A4CFB8D}" destId="{ADA39630-3EEA-4DA8-B85D-1F36616CC813}" srcOrd="0" destOrd="0" presId="urn:microsoft.com/office/officeart/2005/8/layout/list1"/>
    <dgm:cxn modelId="{B882DAFC-34B5-4C89-877F-868AED78FD67}" type="presOf" srcId="{2075E310-757A-4BF3-AC0F-054B8E16E530}" destId="{9C6B4DA4-7AF2-4EDE-B24B-632303E3C022}" srcOrd="0" destOrd="0" presId="urn:microsoft.com/office/officeart/2005/8/layout/list1"/>
    <dgm:cxn modelId="{56F8A2FE-1F65-497E-B8CA-2801AB788C78}" srcId="{2075E310-757A-4BF3-AC0F-054B8E16E530}" destId="{19259F25-4CF2-4429-AD68-2683821EB328}" srcOrd="3" destOrd="0" parTransId="{26DEA765-112A-4948-8C1B-C6ED90E5770A}" sibTransId="{06237A87-5D7F-4D20-B328-6FF3D5B7A9B1}"/>
    <dgm:cxn modelId="{6B57B9E7-513F-44E7-A163-04B8FF468BF2}" type="presParOf" srcId="{9C6B4DA4-7AF2-4EDE-B24B-632303E3C022}" destId="{BD5BB998-F1A3-430E-9856-75443FEAD768}" srcOrd="0" destOrd="0" presId="urn:microsoft.com/office/officeart/2005/8/layout/list1"/>
    <dgm:cxn modelId="{E3D9BCBD-9719-4432-AE11-B9B322FF30B8}" type="presParOf" srcId="{BD5BB998-F1A3-430E-9856-75443FEAD768}" destId="{5A86842E-4BD7-4458-A7B9-436FE12CCA59}" srcOrd="0" destOrd="0" presId="urn:microsoft.com/office/officeart/2005/8/layout/list1"/>
    <dgm:cxn modelId="{9D643576-549B-4E2C-9F66-F361A9245439}" type="presParOf" srcId="{BD5BB998-F1A3-430E-9856-75443FEAD768}" destId="{E531A7A4-BEC8-48A9-8E1F-F2FBC0EEE45F}" srcOrd="1" destOrd="0" presId="urn:microsoft.com/office/officeart/2005/8/layout/list1"/>
    <dgm:cxn modelId="{BFC311DA-8A8A-4E19-B5F3-20AACB3A5156}" type="presParOf" srcId="{9C6B4DA4-7AF2-4EDE-B24B-632303E3C022}" destId="{E2F42F44-7207-42DC-93C7-3DE0766CF176}" srcOrd="1" destOrd="0" presId="urn:microsoft.com/office/officeart/2005/8/layout/list1"/>
    <dgm:cxn modelId="{6CEBCBC5-C4EE-4F1F-923A-C507811D69E2}" type="presParOf" srcId="{9C6B4DA4-7AF2-4EDE-B24B-632303E3C022}" destId="{A8E0EE29-15DF-4E71-9F51-7E08858E7ED7}" srcOrd="2" destOrd="0" presId="urn:microsoft.com/office/officeart/2005/8/layout/list1"/>
    <dgm:cxn modelId="{6C8195DE-A0FB-4E6D-AAE6-B7230E22F423}" type="presParOf" srcId="{9C6B4DA4-7AF2-4EDE-B24B-632303E3C022}" destId="{21FA6F3B-2397-4BC7-905C-678BB910E7FD}" srcOrd="3" destOrd="0" presId="urn:microsoft.com/office/officeart/2005/8/layout/list1"/>
    <dgm:cxn modelId="{37B820A0-AB07-4625-9337-034B409CFBA1}" type="presParOf" srcId="{9C6B4DA4-7AF2-4EDE-B24B-632303E3C022}" destId="{2027F4F1-BAF4-4199-B493-76DC6E15D67B}" srcOrd="4" destOrd="0" presId="urn:microsoft.com/office/officeart/2005/8/layout/list1"/>
    <dgm:cxn modelId="{43E747C4-9063-40D3-B17E-90FCCE12C92A}" type="presParOf" srcId="{2027F4F1-BAF4-4199-B493-76DC6E15D67B}" destId="{ADA39630-3EEA-4DA8-B85D-1F36616CC813}" srcOrd="0" destOrd="0" presId="urn:microsoft.com/office/officeart/2005/8/layout/list1"/>
    <dgm:cxn modelId="{2CA6681F-E6E3-4D59-84D8-08A8DD856C2A}" type="presParOf" srcId="{2027F4F1-BAF4-4199-B493-76DC6E15D67B}" destId="{8563879F-94F6-43CC-9D41-CC6D96D034E8}" srcOrd="1" destOrd="0" presId="urn:microsoft.com/office/officeart/2005/8/layout/list1"/>
    <dgm:cxn modelId="{8E332869-474E-4704-A97B-8403114D1BEE}" type="presParOf" srcId="{9C6B4DA4-7AF2-4EDE-B24B-632303E3C022}" destId="{F09346D0-017D-44F6-A0EA-6F5EDFFE43F1}" srcOrd="5" destOrd="0" presId="urn:microsoft.com/office/officeart/2005/8/layout/list1"/>
    <dgm:cxn modelId="{F6AC3634-E42E-45F2-AC18-6A4F688B54B1}" type="presParOf" srcId="{9C6B4DA4-7AF2-4EDE-B24B-632303E3C022}" destId="{A850A232-DAE8-4764-AE8C-1E20D75C369A}" srcOrd="6" destOrd="0" presId="urn:microsoft.com/office/officeart/2005/8/layout/list1"/>
    <dgm:cxn modelId="{B6EC204F-5049-447A-BA3A-02ACB50B88B8}" type="presParOf" srcId="{9C6B4DA4-7AF2-4EDE-B24B-632303E3C022}" destId="{E443E640-AA48-41BF-B747-E76977D1D71C}" srcOrd="7" destOrd="0" presId="urn:microsoft.com/office/officeart/2005/8/layout/list1"/>
    <dgm:cxn modelId="{DB68B036-2B35-4E20-802A-AE284BB8D945}" type="presParOf" srcId="{9C6B4DA4-7AF2-4EDE-B24B-632303E3C022}" destId="{2A616542-904A-4832-8B01-2A86A878B2A8}" srcOrd="8" destOrd="0" presId="urn:microsoft.com/office/officeart/2005/8/layout/list1"/>
    <dgm:cxn modelId="{7886CD0D-317C-42A4-ABD1-6B1E82E9D833}" type="presParOf" srcId="{2A616542-904A-4832-8B01-2A86A878B2A8}" destId="{F75C5D1E-C33D-41A4-AE07-FBED009BE49B}" srcOrd="0" destOrd="0" presId="urn:microsoft.com/office/officeart/2005/8/layout/list1"/>
    <dgm:cxn modelId="{56639496-95FD-4CC0-B832-27F941F0EA31}" type="presParOf" srcId="{2A616542-904A-4832-8B01-2A86A878B2A8}" destId="{7042B51B-E7BA-44A5-B112-C820D77ADA48}" srcOrd="1" destOrd="0" presId="urn:microsoft.com/office/officeart/2005/8/layout/list1"/>
    <dgm:cxn modelId="{CB91DEB4-D8E9-4BFE-B765-4E1C9E346CC3}" type="presParOf" srcId="{9C6B4DA4-7AF2-4EDE-B24B-632303E3C022}" destId="{7162DF03-CC7F-4DFE-A9D9-874EAD76F3C1}" srcOrd="9" destOrd="0" presId="urn:microsoft.com/office/officeart/2005/8/layout/list1"/>
    <dgm:cxn modelId="{043BA6FE-7497-4D34-A0C5-94D3BB252BB0}" type="presParOf" srcId="{9C6B4DA4-7AF2-4EDE-B24B-632303E3C022}" destId="{E99AB7DF-91F8-424C-B8BF-501A03610344}" srcOrd="10" destOrd="0" presId="urn:microsoft.com/office/officeart/2005/8/layout/list1"/>
    <dgm:cxn modelId="{5365DE53-8B7B-4037-ADA3-5B66698CA6D3}" type="presParOf" srcId="{9C6B4DA4-7AF2-4EDE-B24B-632303E3C022}" destId="{DB03AD19-B9B9-4B10-BD7F-1404DAA16406}" srcOrd="11" destOrd="0" presId="urn:microsoft.com/office/officeart/2005/8/layout/list1"/>
    <dgm:cxn modelId="{7F45319C-A21D-482A-A267-32C54E39099F}" type="presParOf" srcId="{9C6B4DA4-7AF2-4EDE-B24B-632303E3C022}" destId="{8A6CA261-2390-4901-A77D-70C8CF1E74FB}" srcOrd="12" destOrd="0" presId="urn:microsoft.com/office/officeart/2005/8/layout/list1"/>
    <dgm:cxn modelId="{C458986B-8AB2-4E54-978A-E9CF4ABCCE1E}" type="presParOf" srcId="{8A6CA261-2390-4901-A77D-70C8CF1E74FB}" destId="{0B1DC1E6-BBA3-4321-A890-FA3998055934}" srcOrd="0" destOrd="0" presId="urn:microsoft.com/office/officeart/2005/8/layout/list1"/>
    <dgm:cxn modelId="{F65CC3D0-AB08-40E7-86A1-A070620A3D92}" type="presParOf" srcId="{8A6CA261-2390-4901-A77D-70C8CF1E74FB}" destId="{2F2669E9-E610-42DD-A00B-0EB5916E00AC}" srcOrd="1" destOrd="0" presId="urn:microsoft.com/office/officeart/2005/8/layout/list1"/>
    <dgm:cxn modelId="{2A128C3D-8007-4ECF-87AF-4F72AA6CED09}" type="presParOf" srcId="{9C6B4DA4-7AF2-4EDE-B24B-632303E3C022}" destId="{57226648-D411-4FE2-8B26-3759B3471AA7}" srcOrd="13" destOrd="0" presId="urn:microsoft.com/office/officeart/2005/8/layout/list1"/>
    <dgm:cxn modelId="{F887B7C2-6193-4704-A3BC-42664E821B95}" type="presParOf" srcId="{9C6B4DA4-7AF2-4EDE-B24B-632303E3C022}" destId="{CFDE139E-9ADA-476F-8693-142DF69902A4}"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4E827B-17B9-4C38-9153-9455D9E96B90}" type="doc">
      <dgm:prSet loTypeId="urn:microsoft.com/office/officeart/2005/8/layout/radial6" loCatId="cycle" qsTypeId="urn:microsoft.com/office/officeart/2005/8/quickstyle/simple3" qsCatId="simple" csTypeId="urn:microsoft.com/office/officeart/2005/8/colors/accent1_2" csCatId="accent1" phldr="1"/>
      <dgm:spPr/>
      <dgm:t>
        <a:bodyPr/>
        <a:lstStyle/>
        <a:p>
          <a:endParaRPr lang="en-US"/>
        </a:p>
      </dgm:t>
    </dgm:pt>
    <dgm:pt modelId="{8183D6AB-855A-41C2-A062-AF18F2F178F2}">
      <dgm:prSet phldrT="[Text]"/>
      <dgm:spPr/>
      <dgm:t>
        <a:bodyPr/>
        <a:lstStyle/>
        <a:p>
          <a:r>
            <a:rPr lang="en-US" dirty="0"/>
            <a:t>Features used to analysis</a:t>
          </a:r>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a:t>Salary-numbers</a:t>
          </a:r>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a:t>Tenure-numbers</a:t>
          </a:r>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a:t>Gender-</a:t>
          </a:r>
        </a:p>
        <a:p>
          <a:r>
            <a:rPr lang="en-US" dirty="0"/>
            <a:t>Text</a:t>
          </a:r>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AC09EABC-9DA9-4AAB-A3C1-7E054BC45B04}" type="pres">
      <dgm:prSet presAssocID="{B94E827B-17B9-4C38-9153-9455D9E96B90}" presName="Name0" presStyleCnt="0">
        <dgm:presLayoutVars>
          <dgm:chMax val="1"/>
          <dgm:dir/>
          <dgm:animLvl val="ctr"/>
          <dgm:resizeHandles val="exact"/>
        </dgm:presLayoutVars>
      </dgm:prSet>
      <dgm:spPr/>
    </dgm:pt>
    <dgm:pt modelId="{D5AEA5A0-D4F4-4DA9-BD1D-D95EDAB6748F}" type="pres">
      <dgm:prSet presAssocID="{8183D6AB-855A-41C2-A062-AF18F2F178F2}" presName="centerShape" presStyleLbl="node0" presStyleIdx="0" presStyleCnt="1"/>
      <dgm:spPr/>
    </dgm:pt>
    <dgm:pt modelId="{09F4EA3E-E300-4B74-B0DF-3BCD80E1F3D6}" type="pres">
      <dgm:prSet presAssocID="{F36AFC0C-E8C9-4234-958B-02E5A9E31532}" presName="node" presStyleLbl="node1" presStyleIdx="0" presStyleCnt="4" custScaleX="116622">
        <dgm:presLayoutVars>
          <dgm:bulletEnabled val="1"/>
        </dgm:presLayoutVars>
      </dgm:prSet>
      <dgm:spPr/>
    </dgm:pt>
    <dgm:pt modelId="{5C31A247-0EA0-4CE4-8521-1639ADB2155D}" type="pres">
      <dgm:prSet presAssocID="{F36AFC0C-E8C9-4234-958B-02E5A9E31532}" presName="dummy" presStyleCnt="0"/>
      <dgm:spPr/>
    </dgm:pt>
    <dgm:pt modelId="{416E79AE-973C-4DA6-8985-C7DF10C6C2C1}" type="pres">
      <dgm:prSet presAssocID="{50B0CA5C-6AE3-4E05-80AE-CD5F76F2579E}" presName="sibTrans" presStyleLbl="sibTrans2D1" presStyleIdx="0" presStyleCnt="4"/>
      <dgm:spPr/>
    </dgm:pt>
    <dgm:pt modelId="{E98DF13A-677E-45B1-A107-570A3392C525}" type="pres">
      <dgm:prSet presAssocID="{7E5AD519-A72C-409F-85A6-CCCBDB27C7CA}" presName="node" presStyleLbl="node1" presStyleIdx="1" presStyleCnt="4" custScaleX="138376" custScaleY="115195">
        <dgm:presLayoutVars>
          <dgm:bulletEnabled val="1"/>
        </dgm:presLayoutVars>
      </dgm:prSet>
      <dgm:spPr/>
    </dgm:pt>
    <dgm:pt modelId="{67880D5D-1499-486B-A0CF-3BC8FF69C41D}" type="pres">
      <dgm:prSet presAssocID="{7E5AD519-A72C-409F-85A6-CCCBDB27C7CA}" presName="dummy" presStyleCnt="0"/>
      <dgm:spPr/>
    </dgm:pt>
    <dgm:pt modelId="{12D4F3B4-1DD5-4B9B-AD28-7764E20D3CEE}" type="pres">
      <dgm:prSet presAssocID="{D825F31C-CAEF-4841-B7EB-C1BA9D5FCECD}" presName="sibTrans" presStyleLbl="sibTrans2D1" presStyleIdx="1" presStyleCnt="4"/>
      <dgm:spPr/>
    </dgm:pt>
    <dgm:pt modelId="{13B2E4B5-D07F-4135-87F5-388943930AAE}" type="pres">
      <dgm:prSet presAssocID="{5587A925-1BC9-4E00-8D91-48DC39D1477C}" presName="node" presStyleLbl="node1" presStyleIdx="2" presStyleCnt="4" custScaleX="128282">
        <dgm:presLayoutVars>
          <dgm:bulletEnabled val="1"/>
        </dgm:presLayoutVars>
      </dgm:prSet>
      <dgm:spPr/>
    </dgm:pt>
    <dgm:pt modelId="{1ED78862-B75F-4829-BEB9-88B8BAF63BB7}" type="pres">
      <dgm:prSet presAssocID="{5587A925-1BC9-4E00-8D91-48DC39D1477C}" presName="dummy" presStyleCnt="0"/>
      <dgm:spPr/>
    </dgm:pt>
    <dgm:pt modelId="{B90FE0D1-DE2D-4D37-B8C7-79F82ABF9E60}" type="pres">
      <dgm:prSet presAssocID="{1E1E9637-00D7-4994-BBBE-F91B825DC499}" presName="sibTrans" presStyleLbl="sibTrans2D1" presStyleIdx="2" presStyleCnt="4"/>
      <dgm:spPr/>
    </dgm:pt>
    <dgm:pt modelId="{A7DD7202-8A86-4661-B585-AE55B76AFABB}" type="pres">
      <dgm:prSet presAssocID="{90261FD9-4476-4FC5-B752-7DB7ABB717A0}" presName="node" presStyleLbl="node1" presStyleIdx="3" presStyleCnt="4" custScaleX="121790">
        <dgm:presLayoutVars>
          <dgm:bulletEnabled val="1"/>
        </dgm:presLayoutVars>
      </dgm:prSet>
      <dgm:spPr/>
    </dgm:pt>
    <dgm:pt modelId="{3F544183-3441-45B8-803B-CF16F4330FBB}" type="pres">
      <dgm:prSet presAssocID="{90261FD9-4476-4FC5-B752-7DB7ABB717A0}" presName="dummy" presStyleCnt="0"/>
      <dgm:spPr/>
    </dgm:pt>
    <dgm:pt modelId="{D0BF5858-E697-4897-9680-E5A382308C5B}" type="pres">
      <dgm:prSet presAssocID="{A8118311-D785-48BC-B030-DFE41B125C38}" presName="sibTrans" presStyleLbl="sibTrans2D1" presStyleIdx="3" presStyleCnt="4"/>
      <dgm:spPr/>
    </dgm:pt>
  </dgm:ptLst>
  <dgm:cxnLst>
    <dgm:cxn modelId="{851D2221-CDA3-409D-A793-5ECEBF8C3D7C}" type="presOf" srcId="{B94E827B-17B9-4C38-9153-9455D9E96B90}" destId="{AC09EABC-9DA9-4AAB-A3C1-7E054BC45B04}" srcOrd="0" destOrd="0" presId="urn:microsoft.com/office/officeart/2005/8/layout/radial6"/>
    <dgm:cxn modelId="{63C5086D-7A3E-41AF-9CF7-2CCEC9FD8B30}" type="presOf" srcId="{D825F31C-CAEF-4841-B7EB-C1BA9D5FCECD}" destId="{12D4F3B4-1DD5-4B9B-AD28-7764E20D3CEE}" srcOrd="0" destOrd="0" presId="urn:microsoft.com/office/officeart/2005/8/layout/radial6"/>
    <dgm:cxn modelId="{D2CE5873-FC36-40F2-B8A4-BD9568EE8BDB}" type="presOf" srcId="{1E1E9637-00D7-4994-BBBE-F91B825DC499}" destId="{B90FE0D1-DE2D-4D37-B8C7-79F82ABF9E60}" srcOrd="0" destOrd="0" presId="urn:microsoft.com/office/officeart/2005/8/layout/radial6"/>
    <dgm:cxn modelId="{E7EA827C-D03D-4A40-91AE-DDB34861F0A8}" srcId="{8183D6AB-855A-41C2-A062-AF18F2F178F2}" destId="{F36AFC0C-E8C9-4234-958B-02E5A9E31532}" srcOrd="0" destOrd="0" parTransId="{A241ECA8-BD44-42F5-BA24-CD4E9F0BBD20}" sibTransId="{50B0CA5C-6AE3-4E05-80AE-CD5F76F2579E}"/>
    <dgm:cxn modelId="{C415008D-FE22-4655-9B6D-1F6C79B12108}" srcId="{8183D6AB-855A-41C2-A062-AF18F2F178F2}" destId="{90261FD9-4476-4FC5-B752-7DB7ABB717A0}" srcOrd="3" destOrd="0" parTransId="{27A40357-8F0C-4548-A5A5-4B0EA65072E2}" sibTransId="{A8118311-D785-48BC-B030-DFE41B125C38}"/>
    <dgm:cxn modelId="{81BA369F-423B-404B-8806-1A8895955D43}" type="presOf" srcId="{8183D6AB-855A-41C2-A062-AF18F2F178F2}" destId="{D5AEA5A0-D4F4-4DA9-BD1D-D95EDAB6748F}" srcOrd="0" destOrd="0" presId="urn:microsoft.com/office/officeart/2005/8/layout/radial6"/>
    <dgm:cxn modelId="{F63D96A0-3933-409D-B054-F58C487CF4AF}" type="presOf" srcId="{F36AFC0C-E8C9-4234-958B-02E5A9E31532}" destId="{09F4EA3E-E300-4B74-B0DF-3BCD80E1F3D6}" srcOrd="0" destOrd="0" presId="urn:microsoft.com/office/officeart/2005/8/layout/radial6"/>
    <dgm:cxn modelId="{721803AB-34B7-4909-9E7C-06CA8647B2B5}" type="presOf" srcId="{7E5AD519-A72C-409F-85A6-CCCBDB27C7CA}" destId="{E98DF13A-677E-45B1-A107-570A3392C525}" srcOrd="0" destOrd="0" presId="urn:microsoft.com/office/officeart/2005/8/layout/radial6"/>
    <dgm:cxn modelId="{D79DBCC2-E836-45DC-96CB-8162712163DF}" srcId="{8183D6AB-855A-41C2-A062-AF18F2F178F2}" destId="{5587A925-1BC9-4E00-8D91-48DC39D1477C}" srcOrd="2" destOrd="0" parTransId="{F2376C39-CC61-47D3-8308-466A866F2E67}" sibTransId="{1E1E9637-00D7-4994-BBBE-F91B825DC499}"/>
    <dgm:cxn modelId="{68747FD1-0A77-4F22-9EDD-C011DF164A63}" type="presOf" srcId="{5587A925-1BC9-4E00-8D91-48DC39D1477C}" destId="{13B2E4B5-D07F-4135-87F5-388943930AAE}" srcOrd="0" destOrd="0" presId="urn:microsoft.com/office/officeart/2005/8/layout/radial6"/>
    <dgm:cxn modelId="{356FFDE5-AC6B-4773-9328-369F2919A024}" type="presOf" srcId="{90261FD9-4476-4FC5-B752-7DB7ABB717A0}" destId="{A7DD7202-8A86-4661-B585-AE55B76AFABB}" srcOrd="0" destOrd="0" presId="urn:microsoft.com/office/officeart/2005/8/layout/radial6"/>
    <dgm:cxn modelId="{CC2D44EB-D3E6-4A8F-92F6-3E3500619C3B}" srcId="{8183D6AB-855A-41C2-A062-AF18F2F178F2}" destId="{7E5AD519-A72C-409F-85A6-CCCBDB27C7CA}" srcOrd="1" destOrd="0" parTransId="{E8F27DB0-3A06-4772-A7B5-F3E9DD51DD91}" sibTransId="{D825F31C-CAEF-4841-B7EB-C1BA9D5FCECD}"/>
    <dgm:cxn modelId="{4CE4EDEE-F683-439D-8C50-9867CA4595C7}" type="presOf" srcId="{A8118311-D785-48BC-B030-DFE41B125C38}" destId="{D0BF5858-E697-4897-9680-E5A382308C5B}" srcOrd="0" destOrd="0" presId="urn:microsoft.com/office/officeart/2005/8/layout/radial6"/>
    <dgm:cxn modelId="{2C4E48FB-DDF1-4673-9C6B-034299AAC462}" srcId="{B94E827B-17B9-4C38-9153-9455D9E96B90}" destId="{8183D6AB-855A-41C2-A062-AF18F2F178F2}" srcOrd="0" destOrd="0" parTransId="{2AEA00B5-7950-49CE-BD3B-A3D45D8D7D1B}" sibTransId="{D5E02B46-C402-4A36-8D08-090D77098352}"/>
    <dgm:cxn modelId="{808A6DFF-B0BA-4FA7-A1BF-FAD6116540DD}" type="presOf" srcId="{50B0CA5C-6AE3-4E05-80AE-CD5F76F2579E}" destId="{416E79AE-973C-4DA6-8985-C7DF10C6C2C1}" srcOrd="0" destOrd="0" presId="urn:microsoft.com/office/officeart/2005/8/layout/radial6"/>
    <dgm:cxn modelId="{33E8C5E9-D662-4190-A885-641DB6F04B90}" type="presParOf" srcId="{AC09EABC-9DA9-4AAB-A3C1-7E054BC45B04}" destId="{D5AEA5A0-D4F4-4DA9-BD1D-D95EDAB6748F}" srcOrd="0" destOrd="0" presId="urn:microsoft.com/office/officeart/2005/8/layout/radial6"/>
    <dgm:cxn modelId="{BF2557FC-9FF4-426B-B0D2-D7CEF36EF675}" type="presParOf" srcId="{AC09EABC-9DA9-4AAB-A3C1-7E054BC45B04}" destId="{09F4EA3E-E300-4B74-B0DF-3BCD80E1F3D6}" srcOrd="1" destOrd="0" presId="urn:microsoft.com/office/officeart/2005/8/layout/radial6"/>
    <dgm:cxn modelId="{00890C10-E25B-4DFC-B261-ABF06BC4195F}" type="presParOf" srcId="{AC09EABC-9DA9-4AAB-A3C1-7E054BC45B04}" destId="{5C31A247-0EA0-4CE4-8521-1639ADB2155D}" srcOrd="2" destOrd="0" presId="urn:microsoft.com/office/officeart/2005/8/layout/radial6"/>
    <dgm:cxn modelId="{50311F74-3E22-4C09-AC86-FF18A2D4434A}" type="presParOf" srcId="{AC09EABC-9DA9-4AAB-A3C1-7E054BC45B04}" destId="{416E79AE-973C-4DA6-8985-C7DF10C6C2C1}" srcOrd="3" destOrd="0" presId="urn:microsoft.com/office/officeart/2005/8/layout/radial6"/>
    <dgm:cxn modelId="{1CD346C6-37F5-4256-9013-F03AFE2E2BF5}" type="presParOf" srcId="{AC09EABC-9DA9-4AAB-A3C1-7E054BC45B04}" destId="{E98DF13A-677E-45B1-A107-570A3392C525}" srcOrd="4" destOrd="0" presId="urn:microsoft.com/office/officeart/2005/8/layout/radial6"/>
    <dgm:cxn modelId="{91058C35-133E-49F6-B291-28ABA20D3087}" type="presParOf" srcId="{AC09EABC-9DA9-4AAB-A3C1-7E054BC45B04}" destId="{67880D5D-1499-486B-A0CF-3BC8FF69C41D}" srcOrd="5" destOrd="0" presId="urn:microsoft.com/office/officeart/2005/8/layout/radial6"/>
    <dgm:cxn modelId="{B9F269C0-260B-4478-B9BA-01BA8DD64159}" type="presParOf" srcId="{AC09EABC-9DA9-4AAB-A3C1-7E054BC45B04}" destId="{12D4F3B4-1DD5-4B9B-AD28-7764E20D3CEE}" srcOrd="6" destOrd="0" presId="urn:microsoft.com/office/officeart/2005/8/layout/radial6"/>
    <dgm:cxn modelId="{0747F57A-A021-42CD-8426-5074BC6AFB00}" type="presParOf" srcId="{AC09EABC-9DA9-4AAB-A3C1-7E054BC45B04}" destId="{13B2E4B5-D07F-4135-87F5-388943930AAE}" srcOrd="7" destOrd="0" presId="urn:microsoft.com/office/officeart/2005/8/layout/radial6"/>
    <dgm:cxn modelId="{3CA1F7B8-5F7F-4D49-BB10-D35B98333F74}" type="presParOf" srcId="{AC09EABC-9DA9-4AAB-A3C1-7E054BC45B04}" destId="{1ED78862-B75F-4829-BEB9-88B8BAF63BB7}" srcOrd="8" destOrd="0" presId="urn:microsoft.com/office/officeart/2005/8/layout/radial6"/>
    <dgm:cxn modelId="{9472ED67-AF33-4E0C-8EFC-CC929EDD32CF}" type="presParOf" srcId="{AC09EABC-9DA9-4AAB-A3C1-7E054BC45B04}" destId="{B90FE0D1-DE2D-4D37-B8C7-79F82ABF9E60}" srcOrd="9" destOrd="0" presId="urn:microsoft.com/office/officeart/2005/8/layout/radial6"/>
    <dgm:cxn modelId="{24D3B27C-EBD7-42C7-805F-E59F8DE267C2}" type="presParOf" srcId="{AC09EABC-9DA9-4AAB-A3C1-7E054BC45B04}" destId="{A7DD7202-8A86-4661-B585-AE55B76AFABB}" srcOrd="10" destOrd="0" presId="urn:microsoft.com/office/officeart/2005/8/layout/radial6"/>
    <dgm:cxn modelId="{255D3266-7D0F-4A81-89B7-5E95C7279788}" type="presParOf" srcId="{AC09EABC-9DA9-4AAB-A3C1-7E054BC45B04}" destId="{3F544183-3441-45B8-803B-CF16F4330FBB}" srcOrd="11" destOrd="0" presId="urn:microsoft.com/office/officeart/2005/8/layout/radial6"/>
    <dgm:cxn modelId="{6E12E90A-C7B0-4633-97F4-F408382D3ABF}" type="presParOf" srcId="{AC09EABC-9DA9-4AAB-A3C1-7E054BC45B04}" destId="{D0BF5858-E697-4897-9680-E5A382308C5B}"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0EE29-15DF-4E71-9F51-7E08858E7ED7}">
      <dsp:nvSpPr>
        <dsp:cNvPr id="0" name=""/>
        <dsp:cNvSpPr/>
      </dsp:nvSpPr>
      <dsp:spPr>
        <a:xfrm>
          <a:off x="0" y="369222"/>
          <a:ext cx="5857916" cy="3276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31A7A4-BEC8-48A9-8E1F-F2FBC0EEE45F}">
      <dsp:nvSpPr>
        <dsp:cNvPr id="0" name=""/>
        <dsp:cNvSpPr/>
      </dsp:nvSpPr>
      <dsp:spPr>
        <a:xfrm>
          <a:off x="266719" y="219084"/>
          <a:ext cx="4100541" cy="383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Filter – To divide the data </a:t>
          </a:r>
        </a:p>
      </dsp:txBody>
      <dsp:txXfrm>
        <a:off x="285453" y="237818"/>
        <a:ext cx="4063073" cy="346292"/>
      </dsp:txXfrm>
    </dsp:sp>
    <dsp:sp modelId="{A850A232-DAE8-4764-AE8C-1E20D75C369A}">
      <dsp:nvSpPr>
        <dsp:cNvPr id="0" name=""/>
        <dsp:cNvSpPr/>
      </dsp:nvSpPr>
      <dsp:spPr>
        <a:xfrm>
          <a:off x="0" y="958902"/>
          <a:ext cx="5857916" cy="327600"/>
        </a:xfrm>
        <a:prstGeom prst="rect">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sp>
    <dsp:sp modelId="{8563879F-94F6-43CC-9D41-CC6D96D034E8}">
      <dsp:nvSpPr>
        <dsp:cNvPr id="0" name=""/>
        <dsp:cNvSpPr/>
      </dsp:nvSpPr>
      <dsp:spPr>
        <a:xfrm>
          <a:off x="292895" y="767022"/>
          <a:ext cx="4563000" cy="3837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Formula – To calculate the average, percentage etc… </a:t>
          </a:r>
        </a:p>
      </dsp:txBody>
      <dsp:txXfrm>
        <a:off x="311629" y="785756"/>
        <a:ext cx="4525532" cy="346292"/>
      </dsp:txXfrm>
    </dsp:sp>
    <dsp:sp modelId="{E99AB7DF-91F8-424C-B8BF-501A03610344}">
      <dsp:nvSpPr>
        <dsp:cNvPr id="0" name=""/>
        <dsp:cNvSpPr/>
      </dsp:nvSpPr>
      <dsp:spPr>
        <a:xfrm>
          <a:off x="0" y="1548582"/>
          <a:ext cx="5857916" cy="327600"/>
        </a:xfrm>
        <a:prstGeom prst="rect">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sp>
    <dsp:sp modelId="{7042B51B-E7BA-44A5-B112-C820D77ADA48}">
      <dsp:nvSpPr>
        <dsp:cNvPr id="0" name=""/>
        <dsp:cNvSpPr/>
      </dsp:nvSpPr>
      <dsp:spPr>
        <a:xfrm>
          <a:off x="292895" y="1356702"/>
          <a:ext cx="4100541" cy="3837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Pivot table – To summarize the data</a:t>
          </a:r>
        </a:p>
      </dsp:txBody>
      <dsp:txXfrm>
        <a:off x="311629" y="1375436"/>
        <a:ext cx="4063073" cy="346292"/>
      </dsp:txXfrm>
    </dsp:sp>
    <dsp:sp modelId="{CFDE139E-9ADA-476F-8693-142DF69902A4}">
      <dsp:nvSpPr>
        <dsp:cNvPr id="0" name=""/>
        <dsp:cNvSpPr/>
      </dsp:nvSpPr>
      <dsp:spPr>
        <a:xfrm>
          <a:off x="0" y="2138263"/>
          <a:ext cx="5857916" cy="327600"/>
        </a:xfrm>
        <a:prstGeom prst="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sp>
    <dsp:sp modelId="{2F2669E9-E610-42DD-A00B-0EB5916E00AC}">
      <dsp:nvSpPr>
        <dsp:cNvPr id="0" name=""/>
        <dsp:cNvSpPr/>
      </dsp:nvSpPr>
      <dsp:spPr>
        <a:xfrm>
          <a:off x="292895" y="1946383"/>
          <a:ext cx="4100541" cy="3837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4991" tIns="0" rIns="154991" bIns="0" numCol="1" spcCol="1270" anchor="ctr" anchorCtr="0">
          <a:noAutofit/>
        </a:bodyPr>
        <a:lstStyle/>
        <a:p>
          <a:pPr marL="0" lvl="0" indent="0" algn="l" defTabSz="577850">
            <a:lnSpc>
              <a:spcPct val="90000"/>
            </a:lnSpc>
            <a:spcBef>
              <a:spcPct val="0"/>
            </a:spcBef>
            <a:spcAft>
              <a:spcPct val="35000"/>
            </a:spcAft>
            <a:buNone/>
          </a:pPr>
          <a:r>
            <a:rPr lang="en-US" sz="1300" b="1" kern="1200" dirty="0"/>
            <a:t>Graphs - Visualization</a:t>
          </a:r>
        </a:p>
      </dsp:txBody>
      <dsp:txXfrm>
        <a:off x="311629" y="1965117"/>
        <a:ext cx="406307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F5858-E697-4897-9680-E5A382308C5B}">
      <dsp:nvSpPr>
        <dsp:cNvPr id="0" name=""/>
        <dsp:cNvSpPr/>
      </dsp:nvSpPr>
      <dsp:spPr>
        <a:xfrm>
          <a:off x="1928465" y="626937"/>
          <a:ext cx="4175388" cy="4175388"/>
        </a:xfrm>
        <a:prstGeom prst="blockArc">
          <a:avLst>
            <a:gd name="adj1" fmla="val 10800000"/>
            <a:gd name="adj2" fmla="val 162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90FE0D1-DE2D-4D37-B8C7-79F82ABF9E60}">
      <dsp:nvSpPr>
        <dsp:cNvPr id="0" name=""/>
        <dsp:cNvSpPr/>
      </dsp:nvSpPr>
      <dsp:spPr>
        <a:xfrm>
          <a:off x="1928465" y="626937"/>
          <a:ext cx="4175388" cy="4175388"/>
        </a:xfrm>
        <a:prstGeom prst="blockArc">
          <a:avLst>
            <a:gd name="adj1" fmla="val 5400000"/>
            <a:gd name="adj2" fmla="val 108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12D4F3B4-1DD5-4B9B-AD28-7764E20D3CEE}">
      <dsp:nvSpPr>
        <dsp:cNvPr id="0" name=""/>
        <dsp:cNvSpPr/>
      </dsp:nvSpPr>
      <dsp:spPr>
        <a:xfrm>
          <a:off x="1928465" y="626937"/>
          <a:ext cx="4175388" cy="4175388"/>
        </a:xfrm>
        <a:prstGeom prst="blockArc">
          <a:avLst>
            <a:gd name="adj1" fmla="val 0"/>
            <a:gd name="adj2" fmla="val 540000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416E79AE-973C-4DA6-8985-C7DF10C6C2C1}">
      <dsp:nvSpPr>
        <dsp:cNvPr id="0" name=""/>
        <dsp:cNvSpPr/>
      </dsp:nvSpPr>
      <dsp:spPr>
        <a:xfrm>
          <a:off x="1928465" y="626937"/>
          <a:ext cx="4175388" cy="4175388"/>
        </a:xfrm>
        <a:prstGeom prst="blockArc">
          <a:avLst>
            <a:gd name="adj1" fmla="val 16200000"/>
            <a:gd name="adj2" fmla="val 0"/>
            <a:gd name="adj3" fmla="val 4642"/>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D5AEA5A0-D4F4-4DA9-BD1D-D95EDAB6748F}">
      <dsp:nvSpPr>
        <dsp:cNvPr id="0" name=""/>
        <dsp:cNvSpPr/>
      </dsp:nvSpPr>
      <dsp:spPr>
        <a:xfrm>
          <a:off x="3054834" y="1753306"/>
          <a:ext cx="1922651" cy="192265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Features used to analysis</a:t>
          </a:r>
        </a:p>
      </dsp:txBody>
      <dsp:txXfrm>
        <a:off x="3336400" y="2034872"/>
        <a:ext cx="1359519" cy="1359519"/>
      </dsp:txXfrm>
    </dsp:sp>
    <dsp:sp modelId="{09F4EA3E-E300-4B74-B0DF-3BCD80E1F3D6}">
      <dsp:nvSpPr>
        <dsp:cNvPr id="0" name=""/>
        <dsp:cNvSpPr/>
      </dsp:nvSpPr>
      <dsp:spPr>
        <a:xfrm>
          <a:off x="3231377" y="2460"/>
          <a:ext cx="1569564"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Salary-numbers</a:t>
          </a:r>
        </a:p>
      </dsp:txBody>
      <dsp:txXfrm>
        <a:off x="3461234" y="199556"/>
        <a:ext cx="1109850" cy="951664"/>
      </dsp:txXfrm>
    </dsp:sp>
    <dsp:sp modelId="{E98DF13A-677E-45B1-A107-570A3392C525}">
      <dsp:nvSpPr>
        <dsp:cNvPr id="0" name=""/>
        <dsp:cNvSpPr/>
      </dsp:nvSpPr>
      <dsp:spPr>
        <a:xfrm>
          <a:off x="5124232" y="1939452"/>
          <a:ext cx="1862342" cy="155035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Department -text</a:t>
          </a:r>
        </a:p>
      </dsp:txBody>
      <dsp:txXfrm>
        <a:off x="5396966" y="2166497"/>
        <a:ext cx="1316874" cy="1096269"/>
      </dsp:txXfrm>
    </dsp:sp>
    <dsp:sp modelId="{13B2E4B5-D07F-4135-87F5-388943930AAE}">
      <dsp:nvSpPr>
        <dsp:cNvPr id="0" name=""/>
        <dsp:cNvSpPr/>
      </dsp:nvSpPr>
      <dsp:spPr>
        <a:xfrm>
          <a:off x="3152914" y="4080947"/>
          <a:ext cx="1726491"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Tenure-numbers</a:t>
          </a:r>
        </a:p>
      </dsp:txBody>
      <dsp:txXfrm>
        <a:off x="3405753" y="4278043"/>
        <a:ext cx="1220813" cy="951664"/>
      </dsp:txXfrm>
    </dsp:sp>
    <dsp:sp modelId="{A7DD7202-8A86-4661-B585-AE55B76AFABB}">
      <dsp:nvSpPr>
        <dsp:cNvPr id="0" name=""/>
        <dsp:cNvSpPr/>
      </dsp:nvSpPr>
      <dsp:spPr>
        <a:xfrm>
          <a:off x="1157357" y="2041703"/>
          <a:ext cx="1639118" cy="1345856"/>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Gender-</a:t>
          </a:r>
        </a:p>
        <a:p>
          <a:pPr marL="0" lvl="0" indent="0" algn="ctr" defTabSz="1111250">
            <a:lnSpc>
              <a:spcPct val="90000"/>
            </a:lnSpc>
            <a:spcBef>
              <a:spcPct val="0"/>
            </a:spcBef>
            <a:spcAft>
              <a:spcPct val="35000"/>
            </a:spcAft>
            <a:buNone/>
          </a:pPr>
          <a:r>
            <a:rPr lang="en-US" sz="2500" kern="1200" dirty="0"/>
            <a:t>Text</a:t>
          </a:r>
        </a:p>
      </dsp:txBody>
      <dsp:txXfrm>
        <a:off x="1397400" y="2238799"/>
        <a:ext cx="1159032" cy="9516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jp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highlight>
                <a:srgbClr val="00FFFF"/>
              </a:highlight>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47800" y="3183404"/>
            <a:ext cx="8610600" cy="1938992"/>
          </a:xfrm>
          <a:prstGeom prst="rect">
            <a:avLst/>
          </a:prstGeom>
          <a:noFill/>
        </p:spPr>
        <p:txBody>
          <a:bodyPr wrap="square" rtlCol="0">
            <a:spAutoFit/>
          </a:bodyPr>
          <a:lstStyle/>
          <a:p>
            <a:r>
              <a:rPr lang="en-US" sz="2400" b="1" i="1" dirty="0"/>
              <a:t>STUDENT NAME:  DHANDAPANI D</a:t>
            </a:r>
          </a:p>
          <a:p>
            <a:r>
              <a:rPr lang="en-US" sz="2400" b="1" i="1" dirty="0"/>
              <a:t>REGISTER NO:  2213211036005\unm13212213211036005</a:t>
            </a:r>
          </a:p>
          <a:p>
            <a:r>
              <a:rPr lang="en-US" sz="2400" b="1" i="1" dirty="0"/>
              <a:t>DEPARTMENT: B.COM(COMMERCE)</a:t>
            </a:r>
          </a:p>
          <a:p>
            <a:r>
              <a:rPr lang="en-US" sz="2400" b="1" i="1" dirty="0"/>
              <a:t>COLLEGE: PRESIDENCY COLLEGE(AUTONOMOUS)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461625" cy="758190"/>
          </a:xfrm>
          <a:prstGeom prst="rect">
            <a:avLst/>
          </a:prstGeom>
        </p:spPr>
        <p:txBody>
          <a:bodyPr vert="horz" wrap="square" lIns="0" tIns="13335" rIns="0" bIns="0" rtlCol="0">
            <a:spAutoFit/>
          </a:bodyPr>
          <a:lstStyle/>
          <a:p>
            <a:pPr marL="12700">
              <a:lnSpc>
                <a:spcPct val="100000"/>
              </a:lnSpc>
              <a:spcBef>
                <a:spcPts val="105"/>
              </a:spcBef>
            </a:pPr>
            <a:r>
              <a:rPr sz="4800" b="1" i="1" u="sng" spc="15" dirty="0">
                <a:latin typeface="Trebuchet MS"/>
                <a:cs typeface="Trebuchet MS"/>
              </a:rPr>
              <a:t>M</a:t>
            </a:r>
            <a:r>
              <a:rPr sz="4800" b="1" i="1" u="sng" dirty="0">
                <a:latin typeface="Trebuchet MS"/>
                <a:cs typeface="Trebuchet MS"/>
              </a:rPr>
              <a:t>O</a:t>
            </a:r>
            <a:r>
              <a:rPr sz="4800" b="1" i="1" u="sng" spc="-15" dirty="0">
                <a:latin typeface="Trebuchet MS"/>
                <a:cs typeface="Trebuchet MS"/>
              </a:rPr>
              <a:t>D</a:t>
            </a:r>
            <a:r>
              <a:rPr sz="4800" b="1" i="1" u="sng" spc="-35" dirty="0">
                <a:latin typeface="Trebuchet MS"/>
                <a:cs typeface="Trebuchet MS"/>
              </a:rPr>
              <a:t>E</a:t>
            </a:r>
            <a:r>
              <a:rPr sz="4800" b="1" i="1" u="sng" spc="-30" dirty="0">
                <a:latin typeface="Trebuchet MS"/>
                <a:cs typeface="Trebuchet MS"/>
              </a:rPr>
              <a:t>LL</a:t>
            </a:r>
            <a:r>
              <a:rPr sz="4800" b="1" i="1" u="sng" spc="-5" dirty="0">
                <a:latin typeface="Trebuchet MS"/>
                <a:cs typeface="Trebuchet MS"/>
              </a:rPr>
              <a:t>I</a:t>
            </a:r>
            <a:r>
              <a:rPr sz="4800" b="1" i="1" u="sng" spc="30" dirty="0">
                <a:latin typeface="Trebuchet MS"/>
                <a:cs typeface="Trebuchet MS"/>
              </a:rPr>
              <a:t>N</a:t>
            </a:r>
            <a:r>
              <a:rPr sz="4800" b="1" i="1" u="sng" spc="5" dirty="0">
                <a:latin typeface="Trebuchet MS"/>
                <a:cs typeface="Trebuchet MS"/>
              </a:rPr>
              <a:t>G</a:t>
            </a:r>
            <a:endParaRPr sz="4800" i="1" u="sng" dirty="0">
              <a:latin typeface="Trebuchet MS"/>
              <a:cs typeface="Trebuchet MS"/>
            </a:endParaRPr>
          </a:p>
        </p:txBody>
      </p:sp>
      <p:sp>
        <p:nvSpPr>
          <p:cNvPr id="3" name="TextBox 2">
            <a:extLst>
              <a:ext uri="{FF2B5EF4-FFF2-40B4-BE49-F238E27FC236}">
                <a16:creationId xmlns:a16="http://schemas.microsoft.com/office/drawing/2014/main" id="{094B3F60-24F1-F6F2-4C4E-03E35D574EDD}"/>
              </a:ext>
            </a:extLst>
          </p:cNvPr>
          <p:cNvSpPr txBox="1"/>
          <p:nvPr/>
        </p:nvSpPr>
        <p:spPr>
          <a:xfrm>
            <a:off x="533400" y="1676400"/>
            <a:ext cx="9067800" cy="4199611"/>
          </a:xfrm>
          <a:prstGeom prst="rect">
            <a:avLst/>
          </a:prstGeom>
          <a:noFill/>
        </p:spPr>
        <p:txBody>
          <a:bodyPr wrap="square">
            <a:spAutoFit/>
          </a:bodyPr>
          <a:lstStyle/>
          <a:p>
            <a:pPr>
              <a:lnSpc>
                <a:spcPct val="150000"/>
              </a:lnSpc>
              <a:buFont typeface="Wingdings" pitchFamily="2" charset="2"/>
              <a:buChar char="q"/>
            </a:pPr>
            <a:r>
              <a:rPr lang="en-US" sz="2000" dirty="0"/>
              <a:t>To analyze employee salary, gather data on employee demographics, job roles, and salaries. Clean and preprocess the data, handling missing values and outliers.</a:t>
            </a:r>
          </a:p>
          <a:p>
            <a:pPr>
              <a:lnSpc>
                <a:spcPct val="150000"/>
              </a:lnSpc>
              <a:buFont typeface="Wingdings" pitchFamily="2" charset="2"/>
              <a:buChar char="q"/>
            </a:pPr>
            <a:r>
              <a:rPr lang="en-US" sz="2000" dirty="0"/>
              <a:t> Use descriptive statistics to understand central tendencies and variability. </a:t>
            </a:r>
          </a:p>
          <a:p>
            <a:pPr>
              <a:lnSpc>
                <a:spcPct val="150000"/>
              </a:lnSpc>
              <a:buFont typeface="Wingdings" pitchFamily="2" charset="2"/>
              <a:buChar char="q"/>
            </a:pPr>
            <a:r>
              <a:rPr lang="en-US" sz="2000" dirty="0"/>
              <a:t>Apply visualizations like histograms, box plots, and scatter plots to explore relationships between salary and other variables. </a:t>
            </a:r>
          </a:p>
          <a:p>
            <a:pPr>
              <a:lnSpc>
                <a:spcPct val="150000"/>
              </a:lnSpc>
              <a:buFont typeface="Wingdings" pitchFamily="2" charset="2"/>
              <a:buChar char="q"/>
            </a:pPr>
            <a:r>
              <a:rPr lang="en-US" sz="2000" dirty="0"/>
              <a:t>For deeper insights, consider linear regression to model salary as a function of factors like experience, education, and department. </a:t>
            </a:r>
          </a:p>
          <a:p>
            <a:pPr>
              <a:lnSpc>
                <a:spcPct val="150000"/>
              </a:lnSpc>
              <a:buFont typeface="Wingdings" pitchFamily="2" charset="2"/>
              <a:buChar char="q"/>
            </a:pPr>
            <a:r>
              <a:rPr lang="en-US" sz="2000" dirty="0"/>
              <a:t>You can also cluster employees to identify salary groups or use machine learning techniques to predict salaries based on input features</a:t>
            </a:r>
            <a:r>
              <a:rPr lang="en-US" sz="1800" dirty="0"/>
              <a:t>.</a:t>
            </a:r>
          </a:p>
        </p:txBody>
      </p:sp>
      <p:grpSp>
        <p:nvGrpSpPr>
          <p:cNvPr id="4" name="object 2">
            <a:extLst>
              <a:ext uri="{FF2B5EF4-FFF2-40B4-BE49-F238E27FC236}">
                <a16:creationId xmlns:a16="http://schemas.microsoft.com/office/drawing/2014/main" id="{AF6D7856-0408-DAF6-7983-1CCCF9D7934F}"/>
              </a:ext>
            </a:extLst>
          </p:cNvPr>
          <p:cNvGrpSpPr/>
          <p:nvPr/>
        </p:nvGrpSpPr>
        <p:grpSpPr>
          <a:xfrm>
            <a:off x="9372600" y="3353858"/>
            <a:ext cx="2762250" cy="3257550"/>
            <a:chOff x="7991475" y="2933700"/>
            <a:chExt cx="2762250" cy="3257550"/>
          </a:xfrm>
        </p:grpSpPr>
        <p:sp>
          <p:nvSpPr>
            <p:cNvPr id="7" name="object 3">
              <a:extLst>
                <a:ext uri="{FF2B5EF4-FFF2-40B4-BE49-F238E27FC236}">
                  <a16:creationId xmlns:a16="http://schemas.microsoft.com/office/drawing/2014/main" id="{88EC6D1A-72AC-A6E5-A3B8-673D7121E5F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object 4">
              <a:extLst>
                <a:ext uri="{FF2B5EF4-FFF2-40B4-BE49-F238E27FC236}">
                  <a16:creationId xmlns:a16="http://schemas.microsoft.com/office/drawing/2014/main" id="{456B2CAF-30CF-E9C2-E764-B1AE580FECD0}"/>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1" name="object 5">
              <a:extLst>
                <a:ext uri="{FF2B5EF4-FFF2-40B4-BE49-F238E27FC236}">
                  <a16:creationId xmlns:a16="http://schemas.microsoft.com/office/drawing/2014/main" id="{EC2F7A5C-F2D7-9472-C916-95895C3EF197}"/>
                </a:ext>
              </a:extLst>
            </p:cNvPr>
            <p:cNvPicPr/>
            <p:nvPr/>
          </p:nvPicPr>
          <p:blipFill>
            <a:blip r:embed="rId3" cstate="print"/>
            <a:stretch>
              <a:fillRect/>
            </a:stretch>
          </p:blipFill>
          <p:spPr>
            <a:xfrm>
              <a:off x="7991475" y="2933700"/>
              <a:ext cx="2762250" cy="325755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DB21-5980-061B-FDF9-26B4DD3224A4}"/>
              </a:ext>
            </a:extLst>
          </p:cNvPr>
          <p:cNvSpPr>
            <a:spLocks noGrp="1"/>
          </p:cNvSpPr>
          <p:nvPr>
            <p:ph type="title"/>
          </p:nvPr>
        </p:nvSpPr>
        <p:spPr/>
        <p:txBody>
          <a:bodyPr/>
          <a:lstStyle/>
          <a:p>
            <a:r>
              <a:rPr lang="en-IN" i="1" u="sng" dirty="0"/>
              <a:t>R</a:t>
            </a:r>
            <a:r>
              <a:rPr lang="en-IN" i="1" u="sng" spc="-40" dirty="0"/>
              <a:t>E</a:t>
            </a:r>
            <a:r>
              <a:rPr lang="en-IN" i="1" u="sng" spc="15" dirty="0"/>
              <a:t>S</a:t>
            </a:r>
            <a:r>
              <a:rPr lang="en-IN" i="1" u="sng" spc="-30" dirty="0"/>
              <a:t>U</a:t>
            </a:r>
            <a:r>
              <a:rPr lang="en-IN" i="1" u="sng" spc="-405" dirty="0"/>
              <a:t>L</a:t>
            </a:r>
            <a:r>
              <a:rPr lang="en-IN" i="1" u="sng" dirty="0"/>
              <a:t>TS:</a:t>
            </a:r>
            <a:endParaRPr lang="en-IN" dirty="0"/>
          </a:p>
        </p:txBody>
      </p:sp>
      <p:graphicFrame>
        <p:nvGraphicFramePr>
          <p:cNvPr id="3" name="Chart 2">
            <a:extLst>
              <a:ext uri="{FF2B5EF4-FFF2-40B4-BE49-F238E27FC236}">
                <a16:creationId xmlns:a16="http://schemas.microsoft.com/office/drawing/2014/main" id="{EE06990D-FE7E-604F-5C86-B80E3AEEBF8D}"/>
              </a:ext>
            </a:extLst>
          </p:cNvPr>
          <p:cNvGraphicFramePr>
            <a:graphicFrameLocks/>
          </p:cNvGraphicFramePr>
          <p:nvPr>
            <p:extLst>
              <p:ext uri="{D42A27DB-BD31-4B8C-83A1-F6EECF244321}">
                <p14:modId xmlns:p14="http://schemas.microsoft.com/office/powerpoint/2010/main" val="364908732"/>
              </p:ext>
            </p:extLst>
          </p:nvPr>
        </p:nvGraphicFramePr>
        <p:xfrm>
          <a:off x="1371600" y="1650460"/>
          <a:ext cx="8305800" cy="47961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207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E988-BCDA-3C47-42B5-2DE54814CD64}"/>
              </a:ext>
            </a:extLst>
          </p:cNvPr>
          <p:cNvSpPr>
            <a:spLocks noGrp="1"/>
          </p:cNvSpPr>
          <p:nvPr>
            <p:ph type="title"/>
          </p:nvPr>
        </p:nvSpPr>
        <p:spPr/>
        <p:txBody>
          <a:bodyPr/>
          <a:lstStyle/>
          <a:p>
            <a:r>
              <a:rPr lang="en-IN" i="1" u="sng" dirty="0"/>
              <a:t>R</a:t>
            </a:r>
            <a:r>
              <a:rPr lang="en-IN" i="1" u="sng" spc="-40" dirty="0"/>
              <a:t>E</a:t>
            </a:r>
            <a:r>
              <a:rPr lang="en-IN" i="1" u="sng" spc="15" dirty="0"/>
              <a:t>S</a:t>
            </a:r>
            <a:r>
              <a:rPr lang="en-IN" i="1" u="sng" spc="-30" dirty="0"/>
              <a:t>U</a:t>
            </a:r>
            <a:r>
              <a:rPr lang="en-IN" i="1" u="sng" spc="-405" dirty="0"/>
              <a:t>L</a:t>
            </a:r>
            <a:r>
              <a:rPr lang="en-IN" i="1" u="sng" dirty="0"/>
              <a:t>TS:</a:t>
            </a:r>
            <a:endParaRPr lang="en-IN" dirty="0"/>
          </a:p>
        </p:txBody>
      </p:sp>
      <p:graphicFrame>
        <p:nvGraphicFramePr>
          <p:cNvPr id="3" name="Chart 2">
            <a:extLst>
              <a:ext uri="{FF2B5EF4-FFF2-40B4-BE49-F238E27FC236}">
                <a16:creationId xmlns:a16="http://schemas.microsoft.com/office/drawing/2014/main" id="{9F80637F-4A6D-394E-1257-29534174A440}"/>
              </a:ext>
            </a:extLst>
          </p:cNvPr>
          <p:cNvGraphicFramePr>
            <a:graphicFrameLocks/>
          </p:cNvGraphicFramePr>
          <p:nvPr>
            <p:extLst>
              <p:ext uri="{D42A27DB-BD31-4B8C-83A1-F6EECF244321}">
                <p14:modId xmlns:p14="http://schemas.microsoft.com/office/powerpoint/2010/main" val="2790298628"/>
              </p:ext>
            </p:extLst>
          </p:nvPr>
        </p:nvGraphicFramePr>
        <p:xfrm>
          <a:off x="838200" y="1524001"/>
          <a:ext cx="5257800" cy="28149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0E8C654-2446-A652-D02C-02A22937E415}"/>
              </a:ext>
            </a:extLst>
          </p:cNvPr>
          <p:cNvGraphicFramePr>
            <a:graphicFrameLocks/>
          </p:cNvGraphicFramePr>
          <p:nvPr>
            <p:extLst>
              <p:ext uri="{D42A27DB-BD31-4B8C-83A1-F6EECF244321}">
                <p14:modId xmlns:p14="http://schemas.microsoft.com/office/powerpoint/2010/main" val="2552054025"/>
              </p:ext>
            </p:extLst>
          </p:nvPr>
        </p:nvGraphicFramePr>
        <p:xfrm>
          <a:off x="5105400" y="3657600"/>
          <a:ext cx="4953000" cy="28149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0502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1477328"/>
          </a:xfrm>
        </p:spPr>
        <p:txBody>
          <a:bodyPr/>
          <a:lstStyle/>
          <a:p>
            <a:r>
              <a:rPr lang="en-US" i="1" u="sng" dirty="0">
                <a:latin typeface="Times New Roman" panose="02020603050405020304" pitchFamily="18" charset="0"/>
                <a:cs typeface="Times New Roman" panose="02020603050405020304" pitchFamily="18" charset="0"/>
              </a:rPr>
              <a:t>CONCLUSION</a:t>
            </a:r>
            <a:br>
              <a:rPr lang="en-US" i="1" u="sng" dirty="0">
                <a:latin typeface="Times New Roman" panose="02020603050405020304" pitchFamily="18" charset="0"/>
                <a:cs typeface="Times New Roman" panose="02020603050405020304" pitchFamily="18" charset="0"/>
              </a:rPr>
            </a:br>
            <a:endParaRPr lang="en-IN" i="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2A49F7-2FEB-3A45-BB98-1BA8B074775F}"/>
              </a:ext>
            </a:extLst>
          </p:cNvPr>
          <p:cNvSpPr txBox="1"/>
          <p:nvPr/>
        </p:nvSpPr>
        <p:spPr>
          <a:xfrm>
            <a:off x="914400" y="1524000"/>
            <a:ext cx="7846483" cy="4661276"/>
          </a:xfrm>
          <a:prstGeom prst="rect">
            <a:avLst/>
          </a:prstGeom>
          <a:noFill/>
        </p:spPr>
        <p:txBody>
          <a:bodyPr wrap="square">
            <a:spAutoFit/>
          </a:bodyPr>
          <a:lstStyle/>
          <a:p>
            <a:pPr>
              <a:lnSpc>
                <a:spcPct val="150000"/>
              </a:lnSpc>
              <a:buFont typeface="Wingdings" pitchFamily="2" charset="2"/>
              <a:buChar char="ü"/>
            </a:pPr>
            <a:r>
              <a:rPr lang="en-US" sz="2000" dirty="0"/>
              <a:t>Analyzing employee salary data provides valuable insights into compensation patterns and disparities within an organization. </a:t>
            </a:r>
          </a:p>
          <a:p>
            <a:pPr>
              <a:lnSpc>
                <a:spcPct val="150000"/>
              </a:lnSpc>
              <a:buFont typeface="Wingdings" pitchFamily="2" charset="2"/>
              <a:buChar char="ü"/>
            </a:pPr>
            <a:r>
              <a:rPr lang="en-US" sz="2000" dirty="0"/>
              <a:t>By understanding the factors that most influence salary, such as experience, job role, and location, companies can make data-driven decisions to ensure fair and competitive compensation. </a:t>
            </a:r>
          </a:p>
          <a:p>
            <a:pPr>
              <a:lnSpc>
                <a:spcPct val="150000"/>
              </a:lnSpc>
              <a:buFont typeface="Wingdings" pitchFamily="2" charset="2"/>
              <a:buChar char="ü"/>
            </a:pPr>
            <a:r>
              <a:rPr lang="en-US" sz="2000" dirty="0"/>
              <a:t>This analysis can help identify potential salary inequities, guide future salary adjustments, and support strategic decisions around hiring and employee retention. </a:t>
            </a:r>
          </a:p>
          <a:p>
            <a:pPr>
              <a:lnSpc>
                <a:spcPct val="150000"/>
              </a:lnSpc>
              <a:buFont typeface="Wingdings" pitchFamily="2" charset="2"/>
              <a:buChar char="ü"/>
            </a:pPr>
            <a:r>
              <a:rPr lang="en-US" sz="2000" dirty="0"/>
              <a:t>Ultimately, a well-conducted salary analysis fosters transparency and equity, contributing to a more motivated and satisfied workforce.</a:t>
            </a:r>
          </a:p>
        </p:txBody>
      </p:sp>
      <p:grpSp>
        <p:nvGrpSpPr>
          <p:cNvPr id="5" name="object 2">
            <a:extLst>
              <a:ext uri="{FF2B5EF4-FFF2-40B4-BE49-F238E27FC236}">
                <a16:creationId xmlns:a16="http://schemas.microsoft.com/office/drawing/2014/main" id="{0FC6F264-5648-4EDE-ED63-FC0E3182CACE}"/>
              </a:ext>
            </a:extLst>
          </p:cNvPr>
          <p:cNvGrpSpPr/>
          <p:nvPr/>
        </p:nvGrpSpPr>
        <p:grpSpPr>
          <a:xfrm>
            <a:off x="8991600" y="3198073"/>
            <a:ext cx="2762250" cy="3257550"/>
            <a:chOff x="7991475" y="2933700"/>
            <a:chExt cx="2762250" cy="3257550"/>
          </a:xfrm>
        </p:grpSpPr>
        <p:sp>
          <p:nvSpPr>
            <p:cNvPr id="6" name="object 3">
              <a:extLst>
                <a:ext uri="{FF2B5EF4-FFF2-40B4-BE49-F238E27FC236}">
                  <a16:creationId xmlns:a16="http://schemas.microsoft.com/office/drawing/2014/main" id="{7A3AF080-83A1-333E-3872-2981B581839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4">
              <a:extLst>
                <a:ext uri="{FF2B5EF4-FFF2-40B4-BE49-F238E27FC236}">
                  <a16:creationId xmlns:a16="http://schemas.microsoft.com/office/drawing/2014/main" id="{11ADAF1D-77E2-CEA8-B4C0-7D068B0096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5">
              <a:extLst>
                <a:ext uri="{FF2B5EF4-FFF2-40B4-BE49-F238E27FC236}">
                  <a16:creationId xmlns:a16="http://schemas.microsoft.com/office/drawing/2014/main" id="{BF82DEC3-0E60-EB05-82CD-F173590D50A9}"/>
                </a:ext>
              </a:extLst>
            </p:cNvPr>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CCB6-D672-471E-6837-FB48F3C23ED5}"/>
              </a:ext>
            </a:extLst>
          </p:cNvPr>
          <p:cNvSpPr>
            <a:spLocks noGrp="1"/>
          </p:cNvSpPr>
          <p:nvPr>
            <p:ph type="title"/>
          </p:nvPr>
        </p:nvSpPr>
        <p:spPr/>
        <p:txBody>
          <a:bodyPr/>
          <a:lstStyle/>
          <a:p>
            <a:r>
              <a:rPr lang="en-IN" sz="4800" i="1" u="sng" spc="5" dirty="0"/>
              <a:t>PROJECT</a:t>
            </a:r>
            <a:r>
              <a:rPr lang="en-IN" sz="4800" i="1" u="sng" spc="-85" dirty="0"/>
              <a:t> </a:t>
            </a:r>
            <a:r>
              <a:rPr lang="en-IN" sz="4800" i="1" u="sng" spc="25" dirty="0"/>
              <a:t>TITLE</a:t>
            </a:r>
            <a:endParaRPr lang="en-IN" dirty="0"/>
          </a:p>
        </p:txBody>
      </p:sp>
      <p:sp>
        <p:nvSpPr>
          <p:cNvPr id="3" name="Text Placeholder 2">
            <a:extLst>
              <a:ext uri="{FF2B5EF4-FFF2-40B4-BE49-F238E27FC236}">
                <a16:creationId xmlns:a16="http://schemas.microsoft.com/office/drawing/2014/main" id="{F697B05C-A77C-0219-44AB-C2297C60B39D}"/>
              </a:ext>
            </a:extLst>
          </p:cNvPr>
          <p:cNvSpPr>
            <a:spLocks noGrp="1"/>
          </p:cNvSpPr>
          <p:nvPr>
            <p:ph type="body" idx="1"/>
          </p:nvPr>
        </p:nvSpPr>
        <p:spPr>
          <a:xfrm>
            <a:off x="1524000" y="1758540"/>
            <a:ext cx="8382000" cy="1661993"/>
          </a:xfrm>
        </p:spPr>
        <p:txBody>
          <a:bodyPr/>
          <a:lstStyle/>
          <a:p>
            <a:r>
              <a:rPr lang="en-US" sz="5400" b="1" i="1" u="sng"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5400" i="1" u="sng" dirty="0">
              <a:solidFill>
                <a:srgbClr val="7030A0"/>
              </a:solidFill>
              <a:latin typeface="Times New Roman" panose="02020603050405020304" pitchFamily="18" charset="0"/>
              <a:cs typeface="Times New Roman" panose="02020603050405020304" pitchFamily="18" charset="0"/>
            </a:endParaRPr>
          </a:p>
          <a:p>
            <a:endParaRPr lang="en-IN" sz="5400" dirty="0"/>
          </a:p>
        </p:txBody>
      </p:sp>
    </p:spTree>
    <p:extLst>
      <p:ext uri="{BB962C8B-B14F-4D97-AF65-F5344CB8AC3E}">
        <p14:creationId xmlns:p14="http://schemas.microsoft.com/office/powerpoint/2010/main" val="272802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2087-EF1C-0123-9235-CF3148B670F2}"/>
              </a:ext>
            </a:extLst>
          </p:cNvPr>
          <p:cNvSpPr>
            <a:spLocks noGrp="1"/>
          </p:cNvSpPr>
          <p:nvPr>
            <p:ph type="title"/>
          </p:nvPr>
        </p:nvSpPr>
        <p:spPr/>
        <p:txBody>
          <a:bodyPr/>
          <a:lstStyle/>
          <a:p>
            <a:r>
              <a:rPr lang="en-IN" i="1" u="sng" spc="25" dirty="0"/>
              <a:t>A</a:t>
            </a:r>
            <a:r>
              <a:rPr lang="en-IN" i="1" u="sng" spc="-5" dirty="0"/>
              <a:t>G</a:t>
            </a:r>
            <a:r>
              <a:rPr lang="en-IN" i="1" u="sng" spc="-35" dirty="0"/>
              <a:t>E</a:t>
            </a:r>
            <a:r>
              <a:rPr lang="en-IN" i="1" u="sng" spc="15" dirty="0"/>
              <a:t>N</a:t>
            </a:r>
            <a:r>
              <a:rPr lang="en-IN" i="1" u="sng" dirty="0"/>
              <a:t>DA</a:t>
            </a:r>
            <a:endParaRPr lang="en-IN" dirty="0"/>
          </a:p>
        </p:txBody>
      </p:sp>
      <p:sp>
        <p:nvSpPr>
          <p:cNvPr id="3" name="Text Placeholder 2">
            <a:extLst>
              <a:ext uri="{FF2B5EF4-FFF2-40B4-BE49-F238E27FC236}">
                <a16:creationId xmlns:a16="http://schemas.microsoft.com/office/drawing/2014/main" id="{BE376B21-1DD2-9C6D-23A8-EB662769566A}"/>
              </a:ext>
            </a:extLst>
          </p:cNvPr>
          <p:cNvSpPr>
            <a:spLocks noGrp="1"/>
          </p:cNvSpPr>
          <p:nvPr>
            <p:ph type="body" idx="1"/>
          </p:nvPr>
        </p:nvSpPr>
        <p:spPr>
          <a:xfrm>
            <a:off x="2057400" y="1371600"/>
            <a:ext cx="5029200" cy="4739759"/>
          </a:xfrm>
        </p:spPr>
        <p:txBody>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Discussion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5539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224367"/>
            <a:ext cx="7547928" cy="11127405"/>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r>
              <a:rPr lang="en-US" sz="1800" i="1" u="sng" spc="10" dirty="0"/>
              <a:t>SALARY DISCREPANCIES</a:t>
            </a:r>
            <a:r>
              <a:rPr lang="en-US" sz="1600" b="1" dirty="0"/>
              <a:t>:</a:t>
            </a:r>
            <a:r>
              <a:rPr lang="en-US" sz="1600" dirty="0"/>
              <a:t> </a:t>
            </a:r>
            <a:r>
              <a:rPr lang="en-US" sz="1800" dirty="0"/>
              <a:t>Are there any significant discrepancies in salaries across different departments, job roles, or demographic groups (e.g., gender, race, age)? If so, what are the underlying causes?</a:t>
            </a:r>
            <a:br>
              <a:rPr lang="en-US" sz="1800" dirty="0"/>
            </a:br>
            <a:r>
              <a:rPr lang="en-US" sz="1800" dirty="0"/>
              <a:t>         [ </a:t>
            </a:r>
            <a:r>
              <a:rPr lang="en-US" sz="1600" dirty="0" err="1"/>
              <a:t>Eg</a:t>
            </a:r>
            <a:r>
              <a:rPr lang="en-US" sz="1600" dirty="0"/>
              <a:t>: department wise salary analysis</a:t>
            </a:r>
            <a:r>
              <a:rPr lang="en-US" sz="1800" dirty="0"/>
              <a:t>]</a:t>
            </a:r>
            <a:br>
              <a:rPr lang="en-US" sz="1800" dirty="0"/>
            </a:br>
            <a:br>
              <a:rPr lang="en-US" sz="1800" dirty="0"/>
            </a:br>
            <a:r>
              <a:rPr lang="en-US" sz="1800" i="1" u="sng" spc="10" dirty="0"/>
              <a:t>PERFORMANCE- BASED PAY</a:t>
            </a:r>
            <a:r>
              <a:rPr lang="en-US" sz="1600" b="1" dirty="0"/>
              <a:t>:</a:t>
            </a:r>
            <a:r>
              <a:rPr lang="en-US" sz="1600" dirty="0"/>
              <a:t> </a:t>
            </a:r>
            <a:r>
              <a:rPr lang="en-US" sz="1800" dirty="0"/>
              <a:t>To what extent is salary correlated with employee performance? Are high performers being adequately rewarded, and is there a clear link between performance and compensation?</a:t>
            </a:r>
            <a:br>
              <a:rPr lang="en-US" sz="1800" dirty="0"/>
            </a:br>
            <a:br>
              <a:rPr lang="en-US" sz="1600" dirty="0"/>
            </a:br>
            <a:r>
              <a:rPr lang="en-US" sz="1600" dirty="0"/>
              <a:t>         [ </a:t>
            </a:r>
            <a:r>
              <a:rPr lang="en-US" sz="1600" dirty="0" err="1"/>
              <a:t>Eg</a:t>
            </a:r>
            <a:r>
              <a:rPr lang="en-US" sz="1600" dirty="0"/>
              <a:t>: the greatest example for performance based is hourly pay or         hourly rate analysis ]</a:t>
            </a:r>
            <a:br>
              <a:rPr lang="en-US" sz="1600" dirty="0"/>
            </a:br>
            <a:br>
              <a:rPr lang="en-US" sz="1600" dirty="0"/>
            </a:br>
            <a:r>
              <a:rPr lang="en-US" sz="1800" i="1" u="sng" dirty="0"/>
              <a:t>EQUITY AND FAIRNESS PAY FOR EMPLOYEES :</a:t>
            </a:r>
            <a:r>
              <a:rPr lang="en-US" sz="1800" dirty="0"/>
              <a:t>Are there any patterns of pay inequity that need to be addressed to ensure fair compensation practices? How does the organization’s pay structure support or hinder diversity and inclusion goals?</a:t>
            </a:r>
            <a:br>
              <a:rPr lang="en-US" sz="1800" dirty="0"/>
            </a:br>
            <a:r>
              <a:rPr lang="en-US" sz="1800" dirty="0"/>
              <a:t>        [ </a:t>
            </a:r>
            <a:r>
              <a:rPr lang="en-US" sz="1800" dirty="0" err="1"/>
              <a:t>Eg</a:t>
            </a:r>
            <a:r>
              <a:rPr lang="en-US" sz="1800" dirty="0"/>
              <a:t>: </a:t>
            </a:r>
            <a:r>
              <a:rPr lang="en-US" sz="1600" dirty="0"/>
              <a:t>salary analysis based on gender is analyzed to ensure the fair compensation.]</a:t>
            </a:r>
            <a:br>
              <a:rPr lang="en-US" sz="1800" dirty="0"/>
            </a:br>
            <a:br>
              <a:rPr lang="en-US" sz="1600" dirty="0"/>
            </a:br>
            <a:br>
              <a:rPr lang="en-IN" sz="4250" spc="10" dirty="0"/>
            </a:br>
            <a:r>
              <a:rPr lang="en-IN" sz="4250" spc="10" dirty="0"/>
              <a:t>        </a:t>
            </a: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042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i="1" u="sng" spc="5" dirty="0"/>
              <a:t>PROJECT	</a:t>
            </a:r>
            <a:r>
              <a:rPr sz="4250" i="1" u="sng" spc="-20" dirty="0"/>
              <a:t>OVERVIEW</a:t>
            </a:r>
            <a:endParaRPr sz="4250" i="1"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0E7F995-AB82-B855-4ADC-488D51B7C619}"/>
              </a:ext>
            </a:extLst>
          </p:cNvPr>
          <p:cNvSpPr txBox="1"/>
          <p:nvPr/>
        </p:nvSpPr>
        <p:spPr>
          <a:xfrm>
            <a:off x="901700" y="1773391"/>
            <a:ext cx="8534400" cy="4661276"/>
          </a:xfrm>
          <a:prstGeom prst="rect">
            <a:avLst/>
          </a:prstGeom>
          <a:noFill/>
        </p:spPr>
        <p:txBody>
          <a:bodyPr wrap="square">
            <a:spAutoFit/>
          </a:bodyPr>
          <a:lstStyle/>
          <a:p>
            <a:pPr>
              <a:lnSpc>
                <a:spcPct val="150000"/>
              </a:lnSpc>
              <a:buFont typeface="Wingdings" pitchFamily="2" charset="2"/>
              <a:buChar char="ü"/>
            </a:pPr>
            <a:r>
              <a:rPr lang="en-US" sz="2000" b="1" dirty="0"/>
              <a:t>The Employee Salary Analysis project aims to evaluate the organization's salary structure to ensure fair and competitive compensation.</a:t>
            </a:r>
          </a:p>
          <a:p>
            <a:pPr>
              <a:lnSpc>
                <a:spcPct val="150000"/>
              </a:lnSpc>
              <a:buFont typeface="Wingdings" pitchFamily="2" charset="2"/>
              <a:buChar char="ü"/>
            </a:pPr>
            <a:r>
              <a:rPr lang="en-US" sz="2000" b="1" dirty="0"/>
              <a:t> By analyzing salary data across job roles, departments, and demographics, the project will identify any disparities and key factors influencing pay. </a:t>
            </a:r>
          </a:p>
          <a:p>
            <a:pPr>
              <a:lnSpc>
                <a:spcPct val="150000"/>
              </a:lnSpc>
              <a:buFont typeface="Wingdings" pitchFamily="2" charset="2"/>
              <a:buChar char="ü"/>
            </a:pPr>
            <a:r>
              <a:rPr lang="en-US" sz="2000" b="1" dirty="0"/>
              <a:t>The goal is to provide actionable insights and recommendations for improving salary practices, ensuring equity, and supporting talent retention and recruitment strategies.</a:t>
            </a:r>
          </a:p>
          <a:p>
            <a:pPr>
              <a:lnSpc>
                <a:spcPct val="150000"/>
              </a:lnSpc>
              <a:buFont typeface="Wingdings" pitchFamily="2" charset="2"/>
              <a:buChar char="ü"/>
            </a:pPr>
            <a:r>
              <a:rPr lang="en-US" sz="2000" b="1" dirty="0"/>
              <a:t>The outcome of this project will be a set of data-driven recommendations that support fair compensation, enhance employee satisfaction, and contribute to the organization's overall talent retention and recruitment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7428-E4BD-EE20-91AB-25150C0AA723}"/>
              </a:ext>
            </a:extLst>
          </p:cNvPr>
          <p:cNvSpPr>
            <a:spLocks noGrp="1"/>
          </p:cNvSpPr>
          <p:nvPr>
            <p:ph type="title"/>
          </p:nvPr>
        </p:nvSpPr>
        <p:spPr>
          <a:xfrm>
            <a:off x="755332" y="385444"/>
            <a:ext cx="9303067" cy="6320156"/>
          </a:xfrm>
        </p:spPr>
        <p:txBody>
          <a:bodyPr/>
          <a:lstStyle/>
          <a:p>
            <a:r>
              <a:rPr lang="en-US" sz="3600" i="1" u="sng" spc="25" dirty="0"/>
              <a:t>W</a:t>
            </a:r>
            <a:r>
              <a:rPr lang="en-US" sz="3600" i="1" u="sng" spc="-20" dirty="0"/>
              <a:t>H</a:t>
            </a:r>
            <a:r>
              <a:rPr lang="en-US" sz="3600" i="1" u="sng" spc="20" dirty="0"/>
              <a:t>O</a:t>
            </a:r>
            <a:r>
              <a:rPr lang="en-US" sz="3600" i="1" u="sng" spc="-235" dirty="0"/>
              <a:t> </a:t>
            </a:r>
            <a:r>
              <a:rPr lang="en-US" sz="3600" i="1" u="sng" spc="-10" dirty="0"/>
              <a:t>AR</a:t>
            </a:r>
            <a:r>
              <a:rPr lang="en-US" sz="3600" i="1" u="sng" spc="15" dirty="0"/>
              <a:t>E</a:t>
            </a:r>
            <a:r>
              <a:rPr lang="en-US" sz="3600" i="1" u="sng" spc="-35" dirty="0"/>
              <a:t> </a:t>
            </a:r>
            <a:r>
              <a:rPr lang="en-US" sz="3600" i="1" u="sng" spc="-10" dirty="0"/>
              <a:t>T</a:t>
            </a:r>
            <a:r>
              <a:rPr lang="en-US" sz="3600" i="1" u="sng" spc="-15" dirty="0"/>
              <a:t>H</a:t>
            </a:r>
            <a:r>
              <a:rPr lang="en-US" sz="3600" i="1" u="sng" spc="15" dirty="0"/>
              <a:t>E</a:t>
            </a:r>
            <a:r>
              <a:rPr lang="en-US" sz="3600" i="1" u="sng" spc="-35" dirty="0"/>
              <a:t> </a:t>
            </a:r>
            <a:r>
              <a:rPr lang="en-US" sz="3600" i="1" u="sng" spc="-20" dirty="0"/>
              <a:t>E</a:t>
            </a:r>
            <a:r>
              <a:rPr lang="en-US" sz="3600" i="1" u="sng" spc="30" dirty="0"/>
              <a:t>N</a:t>
            </a:r>
            <a:r>
              <a:rPr lang="en-US" sz="3600" i="1" u="sng" spc="15" dirty="0"/>
              <a:t>D</a:t>
            </a:r>
            <a:r>
              <a:rPr lang="en-US" sz="3600" i="1" u="sng" spc="-45" dirty="0"/>
              <a:t> </a:t>
            </a:r>
            <a:r>
              <a:rPr lang="en-US" sz="3600" i="1" u="sng" dirty="0"/>
              <a:t>U</a:t>
            </a:r>
            <a:r>
              <a:rPr lang="en-US" sz="3600" i="1" u="sng" spc="10" dirty="0"/>
              <a:t>S</a:t>
            </a:r>
            <a:r>
              <a:rPr lang="en-US" sz="3600" i="1" u="sng" spc="-25" dirty="0"/>
              <a:t>E</a:t>
            </a:r>
            <a:r>
              <a:rPr lang="en-US" sz="3600" i="1" u="sng" spc="-10" dirty="0"/>
              <a:t>R</a:t>
            </a:r>
            <a:r>
              <a:rPr lang="en-US" sz="3600" i="1" u="sng" spc="5" dirty="0"/>
              <a:t>S?</a:t>
            </a:r>
            <a:endParaRPr lang="en-IN" sz="3600" i="1" u="sng" dirty="0"/>
          </a:p>
        </p:txBody>
      </p:sp>
      <p:graphicFrame>
        <p:nvGraphicFramePr>
          <p:cNvPr id="3" name="Table 2">
            <a:extLst>
              <a:ext uri="{FF2B5EF4-FFF2-40B4-BE49-F238E27FC236}">
                <a16:creationId xmlns:a16="http://schemas.microsoft.com/office/drawing/2014/main" id="{19E95B97-1ABE-D7F0-7FF5-5E34614248AA}"/>
              </a:ext>
            </a:extLst>
          </p:cNvPr>
          <p:cNvGraphicFramePr>
            <a:graphicFrameLocks noGrp="1"/>
          </p:cNvGraphicFramePr>
          <p:nvPr>
            <p:extLst>
              <p:ext uri="{D42A27DB-BD31-4B8C-83A1-F6EECF244321}">
                <p14:modId xmlns:p14="http://schemas.microsoft.com/office/powerpoint/2010/main" val="1591127969"/>
              </p:ext>
            </p:extLst>
          </p:nvPr>
        </p:nvGraphicFramePr>
        <p:xfrm>
          <a:off x="1143000" y="1524000"/>
          <a:ext cx="8356600" cy="4368800"/>
        </p:xfrm>
        <a:graphic>
          <a:graphicData uri="http://schemas.openxmlformats.org/drawingml/2006/table">
            <a:tbl>
              <a:tblPr firstRow="1" bandRow="1">
                <a:effectLst>
                  <a:innerShdw blurRad="63500" dist="50800" dir="2700000">
                    <a:prstClr val="black">
                      <a:alpha val="50000"/>
                    </a:prstClr>
                  </a:innerShdw>
                </a:effectLst>
                <a:tableStyleId>{69CF1AB2-1976-4502-BF36-3FF5EA218861}</a:tableStyleId>
              </a:tblPr>
              <a:tblGrid>
                <a:gridCol w="3048000">
                  <a:extLst>
                    <a:ext uri="{9D8B030D-6E8A-4147-A177-3AD203B41FA5}">
                      <a16:colId xmlns:a16="http://schemas.microsoft.com/office/drawing/2014/main" val="162457730"/>
                    </a:ext>
                  </a:extLst>
                </a:gridCol>
                <a:gridCol w="5308600">
                  <a:extLst>
                    <a:ext uri="{9D8B030D-6E8A-4147-A177-3AD203B41FA5}">
                      <a16:colId xmlns:a16="http://schemas.microsoft.com/office/drawing/2014/main" val="3743957399"/>
                    </a:ext>
                  </a:extLst>
                </a:gridCol>
              </a:tblGrid>
              <a:tr h="584200">
                <a:tc>
                  <a:txBody>
                    <a:bodyPr/>
                    <a:lstStyle/>
                    <a:p>
                      <a:r>
                        <a:rPr lang="en-IN" sz="2800" i="1" u="sng" dirty="0"/>
                        <a:t>END USERS</a:t>
                      </a:r>
                    </a:p>
                  </a:txBody>
                  <a:tcPr/>
                </a:tc>
                <a:tc>
                  <a:txBody>
                    <a:bodyPr/>
                    <a:lstStyle/>
                    <a:p>
                      <a:r>
                        <a:rPr lang="en-IN" sz="2800" i="1" u="sng" dirty="0"/>
                        <a:t>PURPOSE</a:t>
                      </a:r>
                    </a:p>
                  </a:txBody>
                  <a:tcPr/>
                </a:tc>
                <a:extLst>
                  <a:ext uri="{0D108BD9-81ED-4DB2-BD59-A6C34878D82A}">
                    <a16:rowId xmlns:a16="http://schemas.microsoft.com/office/drawing/2014/main" val="2837646821"/>
                  </a:ext>
                </a:extLst>
              </a:tr>
              <a:tr h="584200">
                <a:tc>
                  <a:txBody>
                    <a:bodyPr/>
                    <a:lstStyle/>
                    <a:p>
                      <a:r>
                        <a:rPr lang="en-IN" b="1" dirty="0"/>
                        <a:t>HR Department</a:t>
                      </a:r>
                    </a:p>
                  </a:txBody>
                  <a:tcPr/>
                </a:tc>
                <a:tc>
                  <a:txBody>
                    <a:bodyPr/>
                    <a:lstStyle/>
                    <a:p>
                      <a:r>
                        <a:rPr lang="en-US" b="1" dirty="0"/>
                        <a:t>Ensure fair compensation, review salary structures, identify pay gaps</a:t>
                      </a:r>
                      <a:r>
                        <a:rPr lang="en-US" dirty="0"/>
                        <a:t>.</a:t>
                      </a:r>
                      <a:endParaRPr lang="en-IN" dirty="0"/>
                    </a:p>
                  </a:txBody>
                  <a:tcPr/>
                </a:tc>
                <a:extLst>
                  <a:ext uri="{0D108BD9-81ED-4DB2-BD59-A6C34878D82A}">
                    <a16:rowId xmlns:a16="http://schemas.microsoft.com/office/drawing/2014/main" val="2141364864"/>
                  </a:ext>
                </a:extLst>
              </a:tr>
              <a:tr h="584200">
                <a:tc>
                  <a:txBody>
                    <a:bodyPr/>
                    <a:lstStyle/>
                    <a:p>
                      <a:r>
                        <a:rPr lang="en-IN" b="1" dirty="0"/>
                        <a:t>Finance Department</a:t>
                      </a:r>
                    </a:p>
                  </a:txBody>
                  <a:tcPr/>
                </a:tc>
                <a:tc>
                  <a:txBody>
                    <a:bodyPr/>
                    <a:lstStyle/>
                    <a:p>
                      <a:r>
                        <a:rPr lang="en-US" b="1" dirty="0"/>
                        <a:t>Manage payroll budgets, forecast expenses, align with financial goals.</a:t>
                      </a:r>
                      <a:endParaRPr lang="en-IN" b="1" dirty="0"/>
                    </a:p>
                  </a:txBody>
                  <a:tcPr/>
                </a:tc>
                <a:extLst>
                  <a:ext uri="{0D108BD9-81ED-4DB2-BD59-A6C34878D82A}">
                    <a16:rowId xmlns:a16="http://schemas.microsoft.com/office/drawing/2014/main" val="850686095"/>
                  </a:ext>
                </a:extLst>
              </a:tr>
              <a:tr h="584200">
                <a:tc>
                  <a:txBody>
                    <a:bodyPr/>
                    <a:lstStyle/>
                    <a:p>
                      <a:r>
                        <a:rPr lang="en-IN" b="1" dirty="0"/>
                        <a:t>Legal &amp; Compliance Teams</a:t>
                      </a:r>
                    </a:p>
                  </a:txBody>
                  <a:tcPr/>
                </a:tc>
                <a:tc>
                  <a:txBody>
                    <a:bodyPr/>
                    <a:lstStyle/>
                    <a:p>
                      <a:r>
                        <a:rPr lang="en-US" b="1" dirty="0"/>
                        <a:t>Ensure compliance with labor laws, prepare for audits.</a:t>
                      </a:r>
                      <a:endParaRPr lang="en-IN" b="1" dirty="0"/>
                    </a:p>
                  </a:txBody>
                  <a:tcPr/>
                </a:tc>
                <a:extLst>
                  <a:ext uri="{0D108BD9-81ED-4DB2-BD59-A6C34878D82A}">
                    <a16:rowId xmlns:a16="http://schemas.microsoft.com/office/drawing/2014/main" val="2530772639"/>
                  </a:ext>
                </a:extLst>
              </a:tr>
              <a:tr h="584200">
                <a:tc>
                  <a:txBody>
                    <a:bodyPr/>
                    <a:lstStyle/>
                    <a:p>
                      <a:r>
                        <a:rPr lang="en-IN" b="1" dirty="0"/>
                        <a:t>Employee Unions</a:t>
                      </a:r>
                    </a:p>
                  </a:txBody>
                  <a:tcPr/>
                </a:tc>
                <a:tc>
                  <a:txBody>
                    <a:bodyPr/>
                    <a:lstStyle/>
                    <a:p>
                      <a:r>
                        <a:rPr lang="en-US" b="1" dirty="0"/>
                        <a:t>Negotiate fair wages and benefits on behalf of employees</a:t>
                      </a:r>
                      <a:r>
                        <a:rPr lang="en-US" dirty="0"/>
                        <a:t>.</a:t>
                      </a:r>
                      <a:endParaRPr lang="en-IN" dirty="0"/>
                    </a:p>
                  </a:txBody>
                  <a:tcPr/>
                </a:tc>
                <a:extLst>
                  <a:ext uri="{0D108BD9-81ED-4DB2-BD59-A6C34878D82A}">
                    <a16:rowId xmlns:a16="http://schemas.microsoft.com/office/drawing/2014/main" val="542159272"/>
                  </a:ext>
                </a:extLst>
              </a:tr>
              <a:tr h="584200">
                <a:tc>
                  <a:txBody>
                    <a:bodyPr/>
                    <a:lstStyle/>
                    <a:p>
                      <a:r>
                        <a:rPr lang="en-IN" b="1" dirty="0"/>
                        <a:t>Business Analysts</a:t>
                      </a:r>
                    </a:p>
                  </a:txBody>
                  <a:tcPr/>
                </a:tc>
                <a:tc>
                  <a:txBody>
                    <a:bodyPr/>
                    <a:lstStyle/>
                    <a:p>
                      <a:r>
                        <a:rPr lang="en-US" b="1" dirty="0"/>
                        <a:t>Provide insights into workforce trends and the impact of compensation</a:t>
                      </a:r>
                      <a:endParaRPr lang="en-IN" b="1" dirty="0"/>
                    </a:p>
                  </a:txBody>
                  <a:tcPr/>
                </a:tc>
                <a:extLst>
                  <a:ext uri="{0D108BD9-81ED-4DB2-BD59-A6C34878D82A}">
                    <a16:rowId xmlns:a16="http://schemas.microsoft.com/office/drawing/2014/main" val="3364100316"/>
                  </a:ext>
                </a:extLst>
              </a:tr>
              <a:tr h="584200">
                <a:tc>
                  <a:txBody>
                    <a:bodyPr/>
                    <a:lstStyle/>
                    <a:p>
                      <a:r>
                        <a:rPr lang="en-IN" b="1" dirty="0"/>
                        <a:t>Auditors</a:t>
                      </a:r>
                    </a:p>
                  </a:txBody>
                  <a:tcPr/>
                </a:tc>
                <a:tc>
                  <a:txBody>
                    <a:bodyPr/>
                    <a:lstStyle/>
                    <a:p>
                      <a:r>
                        <a:rPr lang="en-US" b="1" dirty="0"/>
                        <a:t>Review data for accuracy and compliance in audits.</a:t>
                      </a:r>
                      <a:endParaRPr lang="en-IN" b="1" dirty="0"/>
                    </a:p>
                  </a:txBody>
                  <a:tcPr/>
                </a:tc>
                <a:extLst>
                  <a:ext uri="{0D108BD9-81ED-4DB2-BD59-A6C34878D82A}">
                    <a16:rowId xmlns:a16="http://schemas.microsoft.com/office/drawing/2014/main" val="3149172369"/>
                  </a:ext>
                </a:extLst>
              </a:tr>
            </a:tbl>
          </a:graphicData>
        </a:graphic>
      </p:graphicFrame>
    </p:spTree>
    <p:extLst>
      <p:ext uri="{BB962C8B-B14F-4D97-AF65-F5344CB8AC3E}">
        <p14:creationId xmlns:p14="http://schemas.microsoft.com/office/powerpoint/2010/main" val="174767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805035" cy="1983235"/>
          </a:xfrm>
          <a:prstGeom prst="rect">
            <a:avLst/>
          </a:prstGeom>
        </p:spPr>
        <p:txBody>
          <a:bodyPr vert="horz" wrap="square" lIns="0" tIns="13335" rIns="0" bIns="0" rtlCol="0">
            <a:spAutoFit/>
          </a:bodyPr>
          <a:lstStyle/>
          <a:p>
            <a:pPr marL="12700">
              <a:lnSpc>
                <a:spcPct val="100000"/>
              </a:lnSpc>
              <a:spcBef>
                <a:spcPts val="105"/>
              </a:spcBef>
            </a:pPr>
            <a:r>
              <a:rPr sz="3600" i="1" u="sng" spc="10" dirty="0"/>
              <a:t>O</a:t>
            </a:r>
            <a:r>
              <a:rPr sz="3600" i="1" u="sng" spc="25" dirty="0"/>
              <a:t>U</a:t>
            </a:r>
            <a:r>
              <a:rPr sz="3600" i="1" u="sng" dirty="0"/>
              <a:t>R</a:t>
            </a:r>
            <a:r>
              <a:rPr sz="3600" i="1" u="sng" spc="5" dirty="0"/>
              <a:t> </a:t>
            </a:r>
            <a:r>
              <a:rPr sz="3600" i="1" u="sng" spc="25" dirty="0"/>
              <a:t>S</a:t>
            </a:r>
            <a:r>
              <a:rPr sz="3600" i="1" u="sng" spc="10" dirty="0"/>
              <a:t>O</a:t>
            </a:r>
            <a:r>
              <a:rPr sz="3600" i="1" u="sng" spc="25" dirty="0"/>
              <a:t>LU</a:t>
            </a:r>
            <a:r>
              <a:rPr sz="3600" i="1" u="sng" spc="-35" dirty="0"/>
              <a:t>T</a:t>
            </a:r>
            <a:r>
              <a:rPr sz="3600" i="1" u="sng" spc="-30" dirty="0"/>
              <a:t>I</a:t>
            </a:r>
            <a:r>
              <a:rPr sz="3600" i="1" u="sng" spc="10" dirty="0"/>
              <a:t>O</a:t>
            </a:r>
            <a:r>
              <a:rPr sz="3600" i="1" u="sng" dirty="0"/>
              <a:t>N</a:t>
            </a:r>
            <a:r>
              <a:rPr sz="3600" i="1" u="sng" spc="-345" dirty="0"/>
              <a:t> </a:t>
            </a:r>
            <a:r>
              <a:rPr sz="3600" i="1" u="sng" spc="-35" dirty="0"/>
              <a:t>A</a:t>
            </a:r>
            <a:r>
              <a:rPr sz="3600" i="1" u="sng" spc="-5" dirty="0"/>
              <a:t>N</a:t>
            </a:r>
            <a:r>
              <a:rPr sz="3600" i="1" u="sng" dirty="0"/>
              <a:t>D</a:t>
            </a:r>
            <a:r>
              <a:rPr sz="3600" i="1" u="sng" spc="35" dirty="0"/>
              <a:t> </a:t>
            </a:r>
            <a:r>
              <a:rPr sz="3600" i="1" u="sng" spc="-30" dirty="0"/>
              <a:t>I</a:t>
            </a:r>
            <a:r>
              <a:rPr sz="3600" i="1" u="sng" spc="-35" dirty="0"/>
              <a:t>T</a:t>
            </a:r>
            <a:r>
              <a:rPr sz="3600" i="1" u="sng" dirty="0"/>
              <a:t>S</a:t>
            </a:r>
            <a:r>
              <a:rPr sz="3600" i="1" u="sng" spc="60" dirty="0"/>
              <a:t> </a:t>
            </a:r>
            <a:r>
              <a:rPr sz="3600" i="1" u="sng" spc="-295" dirty="0"/>
              <a:t>V</a:t>
            </a:r>
            <a:r>
              <a:rPr sz="3600" i="1" u="sng" spc="-35" dirty="0"/>
              <a:t>A</a:t>
            </a:r>
            <a:r>
              <a:rPr sz="3600" i="1" u="sng" spc="25" dirty="0"/>
              <a:t>LU</a:t>
            </a:r>
            <a:r>
              <a:rPr sz="3600" i="1" u="sng" dirty="0"/>
              <a:t>E</a:t>
            </a:r>
            <a:r>
              <a:rPr sz="3600" i="1" u="sng" spc="-65" dirty="0"/>
              <a:t> </a:t>
            </a:r>
            <a:r>
              <a:rPr sz="3600" i="1" u="sng" spc="-15" dirty="0"/>
              <a:t>P</a:t>
            </a:r>
            <a:r>
              <a:rPr sz="3600" i="1" u="sng" spc="-30" dirty="0"/>
              <a:t>R</a:t>
            </a:r>
            <a:r>
              <a:rPr sz="3600" i="1" u="sng" spc="10" dirty="0"/>
              <a:t>O</a:t>
            </a:r>
            <a:r>
              <a:rPr sz="3600" i="1" u="sng" spc="-15" dirty="0"/>
              <a:t>P</a:t>
            </a:r>
            <a:r>
              <a:rPr sz="3600" i="1" u="sng" spc="10" dirty="0"/>
              <a:t>O</a:t>
            </a:r>
            <a:r>
              <a:rPr sz="3600" i="1" u="sng" spc="25" dirty="0"/>
              <a:t>S</a:t>
            </a:r>
            <a:r>
              <a:rPr sz="3600" i="1" u="sng" spc="-30" dirty="0"/>
              <a:t>I</a:t>
            </a:r>
            <a:r>
              <a:rPr sz="3600" i="1" u="sng" spc="-35" dirty="0"/>
              <a:t>T</a:t>
            </a:r>
            <a:r>
              <a:rPr sz="3600" i="1" u="sng" spc="-30" dirty="0"/>
              <a:t>I</a:t>
            </a:r>
            <a:r>
              <a:rPr sz="3600" i="1" u="sng" spc="10" dirty="0"/>
              <a:t>O</a:t>
            </a:r>
            <a:r>
              <a:rPr sz="3600" i="1" u="sng" dirty="0"/>
              <a:t>N</a:t>
            </a:r>
            <a:br>
              <a:rPr lang="en-IN" sz="3600" dirty="0"/>
            </a:br>
            <a:br>
              <a:rPr lang="en-IN" sz="3600" dirty="0"/>
            </a:br>
            <a:r>
              <a:rPr lang="en-US" sz="2000" b="1" dirty="0"/>
              <a:t>                               Techniques used for data analysis</a:t>
            </a:r>
            <a:r>
              <a:rPr lang="en-IN" sz="2000" dirty="0"/>
              <a:t> :                                 </a:t>
            </a: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Diagram 7">
            <a:extLst>
              <a:ext uri="{FF2B5EF4-FFF2-40B4-BE49-F238E27FC236}">
                <a16:creationId xmlns:a16="http://schemas.microsoft.com/office/drawing/2014/main" id="{05B1C335-9376-2032-D1E7-794B0053ADCB}"/>
              </a:ext>
            </a:extLst>
          </p:cNvPr>
          <p:cNvGraphicFramePr/>
          <p:nvPr>
            <p:extLst>
              <p:ext uri="{D42A27DB-BD31-4B8C-83A1-F6EECF244321}">
                <p14:modId xmlns:p14="http://schemas.microsoft.com/office/powerpoint/2010/main" val="1075985535"/>
              </p:ext>
            </p:extLst>
          </p:nvPr>
        </p:nvGraphicFramePr>
        <p:xfrm>
          <a:off x="3253739" y="2133600"/>
          <a:ext cx="5857916" cy="264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3876B9D0-9925-9D70-AE5C-F75B6B9CB9E7}"/>
              </a:ext>
            </a:extLst>
          </p:cNvPr>
          <p:cNvSpPr txBox="1"/>
          <p:nvPr/>
        </p:nvSpPr>
        <p:spPr>
          <a:xfrm>
            <a:off x="676275" y="5098291"/>
            <a:ext cx="8513406" cy="1477328"/>
          </a:xfrm>
          <a:prstGeom prst="rect">
            <a:avLst/>
          </a:prstGeom>
          <a:noFill/>
        </p:spPr>
        <p:txBody>
          <a:bodyPr wrap="square">
            <a:spAutoFit/>
          </a:bodyPr>
          <a:lstStyle/>
          <a:p>
            <a:r>
              <a:rPr lang="en-US" dirty="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lstStyle/>
          <a:p>
            <a:r>
              <a:rPr lang="en-IN" sz="4000" i="1" u="sng" dirty="0"/>
              <a:t>DATASET DESCRIPITION</a:t>
            </a:r>
          </a:p>
        </p:txBody>
      </p:sp>
      <p:graphicFrame>
        <p:nvGraphicFramePr>
          <p:cNvPr id="3" name="Diagram 2">
            <a:extLst>
              <a:ext uri="{FF2B5EF4-FFF2-40B4-BE49-F238E27FC236}">
                <a16:creationId xmlns:a16="http://schemas.microsoft.com/office/drawing/2014/main" id="{879E0C80-00EE-A1C9-DAF1-AC714DE4E4CF}"/>
              </a:ext>
            </a:extLst>
          </p:cNvPr>
          <p:cNvGraphicFramePr/>
          <p:nvPr/>
        </p:nvGraphicFramePr>
        <p:xfrm>
          <a:off x="3381356" y="928670"/>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952DAED-26E3-7319-88B1-DDA5596D092E}"/>
              </a:ext>
            </a:extLst>
          </p:cNvPr>
          <p:cNvSpPr txBox="1"/>
          <p:nvPr/>
        </p:nvSpPr>
        <p:spPr>
          <a:xfrm>
            <a:off x="684129" y="1295400"/>
            <a:ext cx="6100354" cy="1938992"/>
          </a:xfrm>
          <a:prstGeom prst="rect">
            <a:avLst/>
          </a:prstGeom>
          <a:noFill/>
        </p:spPr>
        <p:txBody>
          <a:bodyPr wrap="square">
            <a:spAutoFit/>
          </a:bodyPr>
          <a:lstStyle/>
          <a:p>
            <a:pPr>
              <a:buFont typeface="Wingdings" pitchFamily="2" charset="2"/>
              <a:buChar char="Ø"/>
            </a:pPr>
            <a:r>
              <a:rPr lang="en-US" sz="2400" b="1" i="1" dirty="0"/>
              <a:t>Employee raw data set – Kaggle</a:t>
            </a:r>
          </a:p>
          <a:p>
            <a:pPr>
              <a:buFont typeface="Wingdings" pitchFamily="2" charset="2"/>
              <a:buChar char="Ø"/>
            </a:pPr>
            <a:endParaRPr lang="en-US" sz="2400" b="1" i="1" dirty="0"/>
          </a:p>
          <a:p>
            <a:pPr>
              <a:buFont typeface="Wingdings" pitchFamily="2" charset="2"/>
              <a:buChar char="Ø"/>
            </a:pPr>
            <a:r>
              <a:rPr lang="en-US" sz="2400" b="1" i="1" dirty="0"/>
              <a:t>Total features – 9 features</a:t>
            </a:r>
          </a:p>
          <a:p>
            <a:endParaRPr lang="en-US" sz="2400" b="1" i="1" dirty="0"/>
          </a:p>
          <a:p>
            <a:pPr>
              <a:buFont typeface="Wingdings" pitchFamily="2" charset="2"/>
              <a:buChar char="Ø"/>
            </a:pPr>
            <a:r>
              <a:rPr lang="en-US" sz="2400" b="1" i="1" dirty="0"/>
              <a:t>Filtered features – 4 features</a:t>
            </a:r>
          </a:p>
        </p:txBody>
      </p:sp>
      <p:pic>
        <p:nvPicPr>
          <p:cNvPr id="6" name="object 6">
            <a:extLst>
              <a:ext uri="{FF2B5EF4-FFF2-40B4-BE49-F238E27FC236}">
                <a16:creationId xmlns:a16="http://schemas.microsoft.com/office/drawing/2014/main" id="{FCA7D091-447C-6153-50A2-08DBC3A95D6E}"/>
              </a:ext>
            </a:extLst>
          </p:cNvPr>
          <p:cNvPicPr/>
          <p:nvPr/>
        </p:nvPicPr>
        <p:blipFill>
          <a:blip r:embed="rId7" cstate="print"/>
          <a:stretch>
            <a:fillRect/>
          </a:stretch>
        </p:blipFill>
        <p:spPr>
          <a:xfrm>
            <a:off x="66675" y="3381373"/>
            <a:ext cx="2752725" cy="341947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i="1" u="sng" spc="15" dirty="0"/>
              <a:t>THE</a:t>
            </a:r>
            <a:r>
              <a:rPr sz="4250" i="1" u="sng" spc="20" dirty="0"/>
              <a:t> </a:t>
            </a:r>
            <a:r>
              <a:rPr lang="en-US" sz="4250" i="1" u="sng" spc="20" dirty="0"/>
              <a:t>"</a:t>
            </a:r>
            <a:r>
              <a:rPr sz="4250" i="1" u="sng" spc="10" dirty="0"/>
              <a:t>WOW</a:t>
            </a:r>
            <a:r>
              <a:rPr lang="en-US" sz="4250" i="1" u="sng" spc="10" dirty="0"/>
              <a:t>"</a:t>
            </a:r>
            <a:r>
              <a:rPr sz="4250" i="1" u="sng" spc="85" dirty="0"/>
              <a:t> </a:t>
            </a:r>
            <a:r>
              <a:rPr sz="4250" i="1" u="sng" spc="10" dirty="0"/>
              <a:t>IN</a:t>
            </a:r>
            <a:r>
              <a:rPr sz="4250" i="1" u="sng" spc="-5" dirty="0"/>
              <a:t> </a:t>
            </a:r>
            <a:r>
              <a:rPr sz="4250" i="1" u="sng" spc="15" dirty="0"/>
              <a:t>OUR</a:t>
            </a:r>
            <a:r>
              <a:rPr sz="4250" i="1" u="sng" spc="-10" dirty="0"/>
              <a:t> </a:t>
            </a:r>
            <a:r>
              <a:rPr sz="4250" i="1" u="sng" spc="20" dirty="0"/>
              <a:t>SOLUTION</a:t>
            </a:r>
            <a:endParaRPr sz="4250" i="1"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08250" y="1752600"/>
            <a:ext cx="8542867" cy="4124206"/>
          </a:xfrm>
          <a:prstGeom prst="rect">
            <a:avLst/>
          </a:prstGeom>
          <a:noFill/>
        </p:spPr>
        <p:txBody>
          <a:bodyPr wrap="square" rtlCol="0">
            <a:spAutoFit/>
          </a:bodyPr>
          <a:lstStyle/>
          <a:p>
            <a:pPr>
              <a:buFont typeface="Wingdings" pitchFamily="2" charset="2"/>
              <a:buChar char="v"/>
            </a:pPr>
            <a:r>
              <a:rPr lang="en-US" b="1" i="1" u="sng" dirty="0"/>
              <a:t>AI-Driven Insights</a:t>
            </a:r>
            <a:r>
              <a:rPr lang="en-US" dirty="0"/>
              <a:t>: Predictive analytics for future salary trends and personalized pay recommendations.</a:t>
            </a:r>
          </a:p>
          <a:p>
            <a:pPr>
              <a:buFont typeface="Wingdings" pitchFamily="2" charset="2"/>
              <a:buChar char="v"/>
            </a:pPr>
            <a:endParaRPr lang="en-US" dirty="0"/>
          </a:p>
          <a:p>
            <a:pPr>
              <a:buFont typeface="Wingdings" pitchFamily="2" charset="2"/>
              <a:buChar char="v"/>
            </a:pPr>
            <a:r>
              <a:rPr lang="en-US" b="1" dirty="0"/>
              <a:t> </a:t>
            </a:r>
            <a:r>
              <a:rPr lang="en-US" b="1" i="1" u="sng" dirty="0"/>
              <a:t>Real-Time Visualization</a:t>
            </a:r>
            <a:r>
              <a:rPr lang="en-US" dirty="0"/>
              <a:t>: Interactive dashboards for salary distribution and scenario analysis</a:t>
            </a:r>
          </a:p>
          <a:p>
            <a:pPr>
              <a:buFont typeface="Wingdings" pitchFamily="2" charset="2"/>
              <a:buChar char="v"/>
            </a:pPr>
            <a:endParaRPr lang="en-US" dirty="0"/>
          </a:p>
          <a:p>
            <a:pPr>
              <a:buFont typeface="Wingdings" pitchFamily="2" charset="2"/>
              <a:buChar char="v"/>
            </a:pPr>
            <a:r>
              <a:rPr lang="en-US" dirty="0"/>
              <a:t>.</a:t>
            </a:r>
            <a:r>
              <a:rPr lang="en-US" b="1" i="1" u="sng" dirty="0"/>
              <a:t>Fairness Metrics</a:t>
            </a:r>
            <a:r>
              <a:rPr lang="en-US" dirty="0"/>
              <a:t>: Tools to ensure pay equity and industry benchmarking.</a:t>
            </a:r>
          </a:p>
          <a:p>
            <a:pPr>
              <a:buFont typeface="Wingdings" pitchFamily="2" charset="2"/>
              <a:buChar char="v"/>
            </a:pPr>
            <a:endParaRPr lang="en-US" dirty="0"/>
          </a:p>
          <a:p>
            <a:pPr>
              <a:buFont typeface="Wingdings" pitchFamily="2" charset="2"/>
              <a:buChar char="v"/>
            </a:pPr>
            <a:r>
              <a:rPr lang="en-US" b="1" dirty="0"/>
              <a:t> </a:t>
            </a:r>
            <a:r>
              <a:rPr lang="en-US" b="1" i="1" u="sng" dirty="0"/>
              <a:t>Employee Integration</a:t>
            </a:r>
            <a:r>
              <a:rPr lang="en-US" dirty="0"/>
              <a:t>: Incorporating feedback and career path mapping</a:t>
            </a:r>
          </a:p>
          <a:p>
            <a:pPr>
              <a:buFont typeface="Wingdings" pitchFamily="2" charset="2"/>
              <a:buChar char="v"/>
            </a:pPr>
            <a:endParaRPr lang="en-US" dirty="0"/>
          </a:p>
          <a:p>
            <a:pPr>
              <a:buFont typeface="Wingdings" pitchFamily="2" charset="2"/>
              <a:buChar char="v"/>
            </a:pPr>
            <a:r>
              <a:rPr lang="en-US" b="1" dirty="0"/>
              <a:t> </a:t>
            </a:r>
            <a:r>
              <a:rPr lang="en-US" b="1" i="1" u="sng" dirty="0"/>
              <a:t>Automated Compliance</a:t>
            </a:r>
            <a:r>
              <a:rPr lang="en-US" dirty="0"/>
              <a:t>: Automatic checks for legal compliance and tax optimization.</a:t>
            </a:r>
          </a:p>
          <a:p>
            <a:pPr>
              <a:buFont typeface="Wingdings" pitchFamily="2" charset="2"/>
              <a:buChar char="v"/>
            </a:pPr>
            <a:endParaRPr lang="en-US" dirty="0"/>
          </a:p>
          <a:p>
            <a:pPr>
              <a:buFont typeface="Wingdings" pitchFamily="2" charset="2"/>
              <a:buChar char="v"/>
            </a:pPr>
            <a:r>
              <a:rPr lang="en-US" b="1" dirty="0"/>
              <a:t> </a:t>
            </a:r>
            <a:r>
              <a:rPr lang="en-US" b="1" i="1" u="sng" dirty="0"/>
              <a:t>HR Integration</a:t>
            </a:r>
            <a:r>
              <a:rPr lang="en-US" dirty="0"/>
              <a:t>: Seamless integration with other HR tools for a unified management system</a:t>
            </a:r>
            <a:r>
              <a:rPr lang="en-US" sz="2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870</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SALARY DISCREPANCIES: Are there any significant discrepancies in salaries across different departments, job roles, or demographic groups (e.g., gender, race, age)? If so, what are the underlying causes?          [ Eg: department wise salary analysis]  PERFORMANCE- BASED PAY: To what extent is salary correlated with employee performance? Are high performers being adequately rewarded, and is there a clear link between performance and compensation?           [ Eg: the greatest example for performance based is hourly pay or         hourly rate analysis ]  EQUITY AND FAIRNESS PAY FOR EMPLOYEES :Are there any patterns of pay inequity that need to be addressed to ensure fair compensation practices? How does the organization’s pay structure support or hinder diversity and inclusion goals?         [ Eg: salary analysis based on gender is analyzed to ensure the fair compensation.]                </vt:lpstr>
      <vt:lpstr>PROJECT OVERVIEW</vt:lpstr>
      <vt:lpstr>WHO ARE THE END USERS?</vt:lpstr>
      <vt:lpstr>OUR SOLUTION AND ITS VALUE PROPOSITION                                 Techniques used for data analysis :                                  </vt:lpstr>
      <vt:lpstr>DATASET DESCRIPITION</vt:lpstr>
      <vt:lpstr>THE "WOW" IN OUR SOLUTION</vt:lpstr>
      <vt:lpstr>PowerPoint Presentation</vt:lpstr>
      <vt:lpstr>RESULTS:</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Venil Raj</cp:lastModifiedBy>
  <cp:revision>16</cp:revision>
  <dcterms:created xsi:type="dcterms:W3CDTF">2024-03-29T15:07:22Z</dcterms:created>
  <dcterms:modified xsi:type="dcterms:W3CDTF">2024-08-30T19:13:38Z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