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researchgate.net/publication/228797653_Keystroke_logging_keylogg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6A29-6C46-218E-8CB2-3BFE67921870}"/>
              </a:ext>
            </a:extLst>
          </p:cNvPr>
          <p:cNvSpPr>
            <a:spLocks noGrp="1"/>
          </p:cNvSpPr>
          <p:nvPr>
            <p:ph type="ctrTitle"/>
          </p:nvPr>
        </p:nvSpPr>
        <p:spPr/>
        <p:txBody>
          <a:bodyPr/>
          <a:lstStyle/>
          <a:p>
            <a:r>
              <a:rPr lang="en-US" sz="4800" dirty="0"/>
              <a:t>Keylogger and security implementation using python </a:t>
            </a:r>
            <a:br>
              <a:rPr lang="en-IN" sz="4800" dirty="0"/>
            </a:br>
            <a:endParaRPr lang="en-IN" dirty="0"/>
          </a:p>
        </p:txBody>
      </p:sp>
      <p:sp>
        <p:nvSpPr>
          <p:cNvPr id="3" name="Subtitle 2">
            <a:extLst>
              <a:ext uri="{FF2B5EF4-FFF2-40B4-BE49-F238E27FC236}">
                <a16:creationId xmlns:a16="http://schemas.microsoft.com/office/drawing/2014/main" id="{12B22B89-93D0-EA58-0A01-06E5C547914F}"/>
              </a:ext>
            </a:extLst>
          </p:cNvPr>
          <p:cNvSpPr>
            <a:spLocks noGrp="1"/>
          </p:cNvSpPr>
          <p:nvPr>
            <p:ph type="subTitle" idx="1"/>
          </p:nvPr>
        </p:nvSpPr>
        <p:spPr>
          <a:xfrm>
            <a:off x="1876424" y="3602038"/>
            <a:ext cx="8791575" cy="3000468"/>
          </a:xfrm>
        </p:spPr>
        <p:txBody>
          <a:bodyPr>
            <a:normAutofit/>
          </a:bodyPr>
          <a:lstStyle/>
          <a:p>
            <a:r>
              <a:rPr lang="en-US" dirty="0"/>
              <a:t>							Presented by</a:t>
            </a:r>
          </a:p>
          <a:p>
            <a:r>
              <a:rPr lang="en-US" dirty="0"/>
              <a:t>							D.ABIRAMI</a:t>
            </a:r>
          </a:p>
          <a:p>
            <a:r>
              <a:rPr lang="en-US" dirty="0"/>
              <a:t>				B.E-Computer Science Engineering</a:t>
            </a:r>
            <a:endParaRPr lang="en-IN" dirty="0"/>
          </a:p>
          <a:p>
            <a:r>
              <a:rPr lang="en-US" dirty="0"/>
              <a:t>		</a:t>
            </a:r>
            <a:r>
              <a:rPr lang="en-US" dirty="0" err="1"/>
              <a:t>Anjalai</a:t>
            </a:r>
            <a:r>
              <a:rPr lang="en-US" dirty="0"/>
              <a:t> Ammal Mahalingam Engineering College</a:t>
            </a:r>
          </a:p>
          <a:p>
            <a:endParaRPr lang="en-IN" dirty="0"/>
          </a:p>
          <a:p>
            <a:endParaRPr lang="en-IN" dirty="0"/>
          </a:p>
        </p:txBody>
      </p:sp>
    </p:spTree>
    <p:extLst>
      <p:ext uri="{BB962C8B-B14F-4D97-AF65-F5344CB8AC3E}">
        <p14:creationId xmlns:p14="http://schemas.microsoft.com/office/powerpoint/2010/main" val="376391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DE81D-D3E8-EE97-4362-E1393F7E84B9}"/>
              </a:ext>
            </a:extLst>
          </p:cNvPr>
          <p:cNvSpPr>
            <a:spLocks noGrp="1"/>
          </p:cNvSpPr>
          <p:nvPr>
            <p:ph type="title"/>
          </p:nvPr>
        </p:nvSpPr>
        <p:spPr/>
        <p:txBody>
          <a:bodyPr/>
          <a:lstStyle/>
          <a:p>
            <a:r>
              <a:rPr lang="en-US" sz="3600" b="1" dirty="0">
                <a:latin typeface="Arial" panose="020B0604020202020204"/>
                <a:cs typeface="Arial" panose="020B0604020202020204"/>
              </a:rPr>
              <a:t>FUTURE SCOPE</a:t>
            </a:r>
            <a:br>
              <a:rPr lang="en-US" sz="3600" b="1" dirty="0">
                <a:solidFill>
                  <a:schemeClr val="accent1"/>
                </a:solidFill>
                <a:latin typeface="Arial" panose="020B0604020202020204"/>
                <a:cs typeface="Arial" panose="020B0604020202020204"/>
              </a:rPr>
            </a:br>
            <a:endParaRPr lang="en-IN" dirty="0"/>
          </a:p>
        </p:txBody>
      </p:sp>
      <p:sp>
        <p:nvSpPr>
          <p:cNvPr id="3" name="Content Placeholder 2">
            <a:extLst>
              <a:ext uri="{FF2B5EF4-FFF2-40B4-BE49-F238E27FC236}">
                <a16:creationId xmlns:a16="http://schemas.microsoft.com/office/drawing/2014/main" id="{EC0D18DC-50BD-BD58-E943-11C01B54969C}"/>
              </a:ext>
            </a:extLst>
          </p:cNvPr>
          <p:cNvSpPr>
            <a:spLocks noGrp="1"/>
          </p:cNvSpPr>
          <p:nvPr>
            <p:ph idx="1"/>
          </p:nvPr>
        </p:nvSpPr>
        <p:spPr/>
        <p:txBody>
          <a:bodyPr>
            <a:normAutofit fontScale="62500" lnSpcReduction="20000"/>
          </a:bodyPr>
          <a:lstStyle/>
          <a:p>
            <a:pPr marL="305435" indent="-305435"/>
            <a:r>
              <a:rPr lang="en-US" b="1" dirty="0">
                <a:solidFill>
                  <a:schemeClr val="tx1">
                    <a:lumMod val="95000"/>
                  </a:schemeClr>
                </a:solidFill>
              </a:rPr>
              <a:t>Enhanced User Interface</a:t>
            </a:r>
          </a:p>
          <a:p>
            <a:pPr marL="0" indent="0">
              <a:buNone/>
            </a:pPr>
            <a:r>
              <a:rPr lang="en-US" b="1" dirty="0">
                <a:solidFill>
                  <a:schemeClr val="tx1">
                    <a:lumMod val="95000"/>
                  </a:schemeClr>
                </a:solidFill>
              </a:rPr>
              <a:t>            </a:t>
            </a:r>
            <a:r>
              <a:rPr lang="en-US" dirty="0">
                <a:solidFill>
                  <a:schemeClr val="tx1">
                    <a:lumMod val="95000"/>
                  </a:schemeClr>
                </a:solidFill>
              </a:rPr>
              <a:t>Implement a more intuitive and visually appealing user interface using </a:t>
            </a:r>
            <a:r>
              <a:rPr lang="en-US" dirty="0" err="1">
                <a:solidFill>
                  <a:schemeClr val="tx1">
                    <a:lumMod val="95000"/>
                  </a:schemeClr>
                </a:solidFill>
              </a:rPr>
              <a:t>Tkinter</a:t>
            </a:r>
            <a:r>
              <a:rPr lang="en-US" dirty="0">
                <a:solidFill>
                  <a:schemeClr val="tx1">
                    <a:lumMod val="95000"/>
                  </a:schemeClr>
                </a:solidFill>
              </a:rPr>
              <a:t> or other GUI frameworks.</a:t>
            </a:r>
            <a:endParaRPr lang="en-US" b="1" dirty="0">
              <a:solidFill>
                <a:schemeClr val="tx1">
                  <a:lumMod val="95000"/>
                </a:schemeClr>
              </a:solidFill>
            </a:endParaRPr>
          </a:p>
          <a:p>
            <a:pPr marL="305435" indent="-305435"/>
            <a:r>
              <a:rPr lang="en-US" b="1" dirty="0">
                <a:solidFill>
                  <a:schemeClr val="tx1">
                    <a:lumMod val="95000"/>
                  </a:schemeClr>
                </a:solidFill>
              </a:rPr>
              <a:t>Encryption:</a:t>
            </a:r>
          </a:p>
          <a:p>
            <a:pPr marL="0" indent="0">
              <a:buNone/>
            </a:pPr>
            <a:r>
              <a:rPr lang="en-US" b="1" dirty="0">
                <a:solidFill>
                  <a:schemeClr val="tx1">
                    <a:lumMod val="95000"/>
                  </a:schemeClr>
                </a:solidFill>
              </a:rPr>
              <a:t>              </a:t>
            </a:r>
            <a:r>
              <a:rPr lang="en-US" dirty="0">
                <a:solidFill>
                  <a:schemeClr val="tx1">
                    <a:lumMod val="95000"/>
                  </a:schemeClr>
                </a:solidFill>
              </a:rPr>
              <a:t>Enhance security by implementing encryption for the log files to protect sensitive data</a:t>
            </a:r>
            <a:endParaRPr lang="en-US" b="1" dirty="0">
              <a:solidFill>
                <a:schemeClr val="tx1">
                  <a:lumMod val="95000"/>
                </a:schemeClr>
              </a:solidFill>
            </a:endParaRPr>
          </a:p>
          <a:p>
            <a:pPr marL="305435" indent="-305435"/>
            <a:r>
              <a:rPr lang="en-US" b="1" dirty="0">
                <a:solidFill>
                  <a:schemeClr val="tx1">
                    <a:lumMod val="95000"/>
                  </a:schemeClr>
                </a:solidFill>
              </a:rPr>
              <a:t>Machine Learning Integration</a:t>
            </a:r>
          </a:p>
          <a:p>
            <a:pPr marL="0" indent="0">
              <a:buNone/>
            </a:pPr>
            <a:r>
              <a:rPr lang="en-US" b="1" dirty="0">
                <a:solidFill>
                  <a:schemeClr val="tx1">
                    <a:lumMod val="95000"/>
                  </a:schemeClr>
                </a:solidFill>
              </a:rPr>
              <a:t>         </a:t>
            </a:r>
            <a:r>
              <a:rPr lang="en-US" dirty="0">
                <a:solidFill>
                  <a:schemeClr val="tx1">
                    <a:lumMod val="95000"/>
                  </a:schemeClr>
                </a:solidFill>
              </a:rPr>
              <a:t>Integration with machine learning algorithms can improve the accuracy and predictive capabilities of the code.</a:t>
            </a:r>
            <a:endParaRPr lang="en-US" b="1" dirty="0">
              <a:solidFill>
                <a:schemeClr val="tx1">
                  <a:lumMod val="95000"/>
                </a:schemeClr>
              </a:solidFill>
            </a:endParaRPr>
          </a:p>
          <a:p>
            <a:pPr marL="305435" indent="-305435"/>
            <a:r>
              <a:rPr lang="en-US" b="1" dirty="0">
                <a:solidFill>
                  <a:schemeClr val="tx1">
                    <a:lumMod val="95000"/>
                  </a:schemeClr>
                </a:solidFill>
              </a:rPr>
              <a:t>Scalability</a:t>
            </a:r>
          </a:p>
          <a:p>
            <a:pPr marL="0" indent="0">
              <a:buNone/>
            </a:pPr>
            <a:r>
              <a:rPr lang="en-US" b="1" dirty="0">
                <a:solidFill>
                  <a:schemeClr val="tx1">
                    <a:lumMod val="95000"/>
                  </a:schemeClr>
                </a:solidFill>
              </a:rPr>
              <a:t>        T</a:t>
            </a:r>
            <a:r>
              <a:rPr lang="en-US" dirty="0">
                <a:solidFill>
                  <a:schemeClr val="tx1">
                    <a:lumMod val="95000"/>
                  </a:schemeClr>
                </a:solidFill>
              </a:rPr>
              <a:t>he code can be scaled to handle larger datasets by optimizing algorithms and implementing parallel processing techniques.</a:t>
            </a:r>
          </a:p>
          <a:p>
            <a:endParaRPr lang="en-IN" dirty="0"/>
          </a:p>
          <a:p>
            <a:endParaRPr lang="en-IN" dirty="0"/>
          </a:p>
        </p:txBody>
      </p:sp>
    </p:spTree>
    <p:extLst>
      <p:ext uri="{BB962C8B-B14F-4D97-AF65-F5344CB8AC3E}">
        <p14:creationId xmlns:p14="http://schemas.microsoft.com/office/powerpoint/2010/main" val="92442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7E2F5-8365-5766-EFE0-FC6FF2D7ED92}"/>
              </a:ext>
            </a:extLst>
          </p:cNvPr>
          <p:cNvSpPr>
            <a:spLocks noGrp="1"/>
          </p:cNvSpPr>
          <p:nvPr>
            <p:ph type="title"/>
          </p:nvPr>
        </p:nvSpPr>
        <p:spPr/>
        <p:txBody>
          <a:bodyPr/>
          <a:lstStyle/>
          <a:p>
            <a:r>
              <a:rPr lang="en-US" sz="3600" dirty="0"/>
              <a:t>REFERENCES</a:t>
            </a:r>
            <a:endParaRPr lang="en-IN" dirty="0"/>
          </a:p>
        </p:txBody>
      </p:sp>
      <p:sp>
        <p:nvSpPr>
          <p:cNvPr id="3" name="Content Placeholder 2">
            <a:extLst>
              <a:ext uri="{FF2B5EF4-FFF2-40B4-BE49-F238E27FC236}">
                <a16:creationId xmlns:a16="http://schemas.microsoft.com/office/drawing/2014/main" id="{A07E930E-01B7-1D99-1C86-8685C06CDAAC}"/>
              </a:ext>
            </a:extLst>
          </p:cNvPr>
          <p:cNvSpPr>
            <a:spLocks noGrp="1"/>
          </p:cNvSpPr>
          <p:nvPr>
            <p:ph idx="1"/>
          </p:nvPr>
        </p:nvSpPr>
        <p:spPr/>
        <p:txBody>
          <a:bodyPr/>
          <a:lstStyle/>
          <a:p>
            <a:pPr marL="285750" indent="-285750">
              <a:buFont typeface="Arial" panose="020B0604020202020204" pitchFamily="34" charset="0"/>
              <a:buChar char="•"/>
            </a:pPr>
            <a:r>
              <a:rPr lang="en-US" dirty="0">
                <a:solidFill>
                  <a:schemeClr val="tx1">
                    <a:lumMod val="95000"/>
                  </a:schemeClr>
                </a:solidFill>
                <a:hlinkClick r:id="rId2"/>
              </a:rPr>
              <a:t>https://www.researchgate.net/publication/228797653_Keystroke_logging_keylogging</a:t>
            </a:r>
            <a:endParaRPr lang="en-US" dirty="0">
              <a:solidFill>
                <a:schemeClr val="tx1">
                  <a:lumMod val="95000"/>
                </a:schemeClr>
              </a:solidFill>
            </a:endParaRPr>
          </a:p>
          <a:p>
            <a:pPr marL="285750" indent="-285750">
              <a:buFont typeface="Arial" panose="020B0604020202020204" pitchFamily="34" charset="0"/>
              <a:buChar char="•"/>
            </a:pPr>
            <a:r>
              <a:rPr lang="en-US" dirty="0">
                <a:solidFill>
                  <a:schemeClr val="tx1">
                    <a:lumMod val="95000"/>
                  </a:schemeClr>
                </a:solidFill>
              </a:rPr>
              <a:t>https://www.researchgate.net/publication/309230926_Survey_of_Keylogger_Technologies</a:t>
            </a:r>
          </a:p>
          <a:p>
            <a:endParaRPr lang="en-IN" dirty="0"/>
          </a:p>
          <a:p>
            <a:endParaRPr lang="en-IN" dirty="0"/>
          </a:p>
        </p:txBody>
      </p:sp>
    </p:spTree>
    <p:extLst>
      <p:ext uri="{BB962C8B-B14F-4D97-AF65-F5344CB8AC3E}">
        <p14:creationId xmlns:p14="http://schemas.microsoft.com/office/powerpoint/2010/main" val="51746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BF71-3262-C5EB-7499-99777C84205F}"/>
              </a:ext>
            </a:extLst>
          </p:cNvPr>
          <p:cNvSpPr>
            <a:spLocks noGrp="1"/>
          </p:cNvSpPr>
          <p:nvPr>
            <p:ph type="title"/>
          </p:nvPr>
        </p:nvSpPr>
        <p:spPr>
          <a:xfrm>
            <a:off x="1141413" y="2281806"/>
            <a:ext cx="9905998" cy="2130802"/>
          </a:xfrm>
        </p:spPr>
        <p:txBody>
          <a:bodyPr/>
          <a:lstStyle/>
          <a:p>
            <a:r>
              <a:rPr lang="en-US" dirty="0"/>
              <a:t>				THANK YOU</a:t>
            </a:r>
            <a:endParaRPr lang="en-IN" dirty="0"/>
          </a:p>
        </p:txBody>
      </p:sp>
    </p:spTree>
    <p:extLst>
      <p:ext uri="{BB962C8B-B14F-4D97-AF65-F5344CB8AC3E}">
        <p14:creationId xmlns:p14="http://schemas.microsoft.com/office/powerpoint/2010/main" val="24716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C0FD3-B0F0-5AA5-051A-816AA79E37DB}"/>
              </a:ext>
            </a:extLst>
          </p:cNvPr>
          <p:cNvSpPr>
            <a:spLocks noGrp="1"/>
          </p:cNvSpPr>
          <p:nvPr>
            <p:ph type="title"/>
          </p:nvPr>
        </p:nvSpPr>
        <p:spPr/>
        <p:txBody>
          <a:bodyPr/>
          <a:lstStyle/>
          <a:p>
            <a:r>
              <a:rPr lang="en-US" sz="3600" dirty="0"/>
              <a:t>Agenda:</a:t>
            </a:r>
            <a:br>
              <a:rPr lang="en-US" dirty="0"/>
            </a:br>
            <a:endParaRPr lang="en-IN" dirty="0"/>
          </a:p>
        </p:txBody>
      </p:sp>
      <p:sp>
        <p:nvSpPr>
          <p:cNvPr id="3" name="Content Placeholder 2">
            <a:extLst>
              <a:ext uri="{FF2B5EF4-FFF2-40B4-BE49-F238E27FC236}">
                <a16:creationId xmlns:a16="http://schemas.microsoft.com/office/drawing/2014/main" id="{5B5600AA-52CC-7E17-7444-931F87F9910B}"/>
              </a:ext>
            </a:extLst>
          </p:cNvPr>
          <p:cNvSpPr>
            <a:spLocks noGrp="1"/>
          </p:cNvSpPr>
          <p:nvPr>
            <p:ph idx="1"/>
          </p:nvPr>
        </p:nvSpPr>
        <p:spPr/>
        <p:txBody>
          <a:bodyPr>
            <a:normAutofit fontScale="85000" lnSpcReduction="20000"/>
          </a:bodyPr>
          <a:lstStyle/>
          <a:p>
            <a:r>
              <a:rPr lang="en-US" dirty="0"/>
              <a:t>Problem Statement</a:t>
            </a:r>
          </a:p>
          <a:p>
            <a:r>
              <a:rPr lang="en-US" dirty="0"/>
              <a:t>Project Overview</a:t>
            </a:r>
          </a:p>
          <a:p>
            <a:r>
              <a:rPr lang="en-US" dirty="0"/>
              <a:t>End Users</a:t>
            </a:r>
          </a:p>
          <a:p>
            <a:r>
              <a:rPr lang="en-US" dirty="0"/>
              <a:t>Solution and its Value Proposition</a:t>
            </a:r>
          </a:p>
          <a:p>
            <a:r>
              <a:rPr lang="en-US" dirty="0"/>
              <a:t>Unique Features of Our Solution</a:t>
            </a:r>
          </a:p>
          <a:p>
            <a:r>
              <a:rPr lang="en-US" dirty="0"/>
              <a:t>Modelling</a:t>
            </a:r>
          </a:p>
          <a:p>
            <a:r>
              <a:rPr lang="en-US" dirty="0"/>
              <a:t>Results</a:t>
            </a:r>
          </a:p>
          <a:p>
            <a:r>
              <a:rPr lang="en-US" dirty="0"/>
              <a:t>Conclusion</a:t>
            </a:r>
          </a:p>
          <a:p>
            <a:endParaRPr lang="en-US" dirty="0"/>
          </a:p>
          <a:p>
            <a:endParaRPr lang="en-IN" dirty="0"/>
          </a:p>
        </p:txBody>
      </p:sp>
    </p:spTree>
    <p:extLst>
      <p:ext uri="{BB962C8B-B14F-4D97-AF65-F5344CB8AC3E}">
        <p14:creationId xmlns:p14="http://schemas.microsoft.com/office/powerpoint/2010/main" val="241121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FF45-A5A4-3AE2-A96D-43CFD2A9B9EE}"/>
              </a:ext>
            </a:extLst>
          </p:cNvPr>
          <p:cNvSpPr>
            <a:spLocks noGrp="1"/>
          </p:cNvSpPr>
          <p:nvPr>
            <p:ph type="title"/>
          </p:nvPr>
        </p:nvSpPr>
        <p:spPr/>
        <p:txBody>
          <a:bodyPr/>
          <a:lstStyle/>
          <a:p>
            <a:r>
              <a:rPr lang="en-US" sz="3600" dirty="0"/>
              <a:t>Problem Statement</a:t>
            </a:r>
            <a:endParaRPr lang="en-IN" dirty="0"/>
          </a:p>
        </p:txBody>
      </p:sp>
      <p:sp>
        <p:nvSpPr>
          <p:cNvPr id="3" name="Content Placeholder 2">
            <a:extLst>
              <a:ext uri="{FF2B5EF4-FFF2-40B4-BE49-F238E27FC236}">
                <a16:creationId xmlns:a16="http://schemas.microsoft.com/office/drawing/2014/main" id="{2F75E52A-3F10-2198-8A1F-771A537165FE}"/>
              </a:ext>
            </a:extLst>
          </p:cNvPr>
          <p:cNvSpPr>
            <a:spLocks noGrp="1"/>
          </p:cNvSpPr>
          <p:nvPr>
            <p:ph idx="1"/>
          </p:nvPr>
        </p:nvSpPr>
        <p:spPr/>
        <p:txBody>
          <a:bodyPr>
            <a:normAutofit fontScale="92500"/>
          </a:bodyPr>
          <a:lstStyle/>
          <a:p>
            <a:pPr marL="0" indent="0">
              <a:buNone/>
            </a:pPr>
            <a:r>
              <a:rPr lang="en-US" sz="3200" dirty="0">
                <a:solidFill>
                  <a:schemeClr val="tx1">
                    <a:lumMod val="95000"/>
                  </a:schemeClr>
                </a:solidFill>
              </a:rPr>
              <a:t>         </a:t>
            </a:r>
            <a:r>
              <a:rPr lang="en-US" dirty="0">
                <a:solidFill>
                  <a:schemeClr val="tx1">
                    <a:lumMod val="95000"/>
                  </a:schemeClr>
                </a:solidFill>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a:t>
            </a:r>
          </a:p>
          <a:p>
            <a:pPr marL="0" indent="0">
              <a:buNone/>
            </a:pPr>
            <a:r>
              <a:rPr lang="en-US" dirty="0">
                <a:solidFill>
                  <a:schemeClr val="tx1">
                    <a:lumMod val="95000"/>
                  </a:schemeClr>
                </a:solidFill>
                <a:latin typeface="Times New Roman" panose="02020603050405020304" pitchFamily="18" charset="0"/>
                <a:cs typeface="Times New Roman" panose="02020603050405020304" pitchFamily="18" charset="0"/>
              </a:rPr>
              <a:t>         Keyloggers pose a severe threat to individuals and organizations as they can capture sensitive information such as passwords, credit card details, and other personal data, leading to identity theft, financial loss, and privacy breaches</a:t>
            </a:r>
            <a:endParaRPr lang="en-IN" dirty="0"/>
          </a:p>
          <a:p>
            <a:endParaRPr lang="en-IN" dirty="0"/>
          </a:p>
        </p:txBody>
      </p:sp>
    </p:spTree>
    <p:extLst>
      <p:ext uri="{BB962C8B-B14F-4D97-AF65-F5344CB8AC3E}">
        <p14:creationId xmlns:p14="http://schemas.microsoft.com/office/powerpoint/2010/main" val="209522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FE53-21EF-C48F-0424-41483E9BBD80}"/>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br>
              <a:rPr lang="en-US" sz="4000" dirty="0"/>
            </a:br>
            <a:endParaRPr lang="en-IN" dirty="0"/>
          </a:p>
        </p:txBody>
      </p:sp>
      <p:sp>
        <p:nvSpPr>
          <p:cNvPr id="3" name="Content Placeholder 2">
            <a:extLst>
              <a:ext uri="{FF2B5EF4-FFF2-40B4-BE49-F238E27FC236}">
                <a16:creationId xmlns:a16="http://schemas.microsoft.com/office/drawing/2014/main" id="{D2D9E6F2-EC94-6C17-B39F-E499EA14E8FC}"/>
              </a:ext>
            </a:extLst>
          </p:cNvPr>
          <p:cNvSpPr>
            <a:spLocks noGrp="1"/>
          </p:cNvSpPr>
          <p:nvPr>
            <p:ph idx="1"/>
          </p:nvPr>
        </p:nvSpPr>
        <p:spPr/>
        <p:txBody>
          <a:bodyPr>
            <a:normAutofit fontScale="92500"/>
          </a:bodyPr>
          <a:lstStyle/>
          <a:p>
            <a:pPr marL="0" indent="0">
              <a:buNone/>
            </a:pPr>
            <a:r>
              <a:rPr lang="en-US" sz="3200" dirty="0">
                <a:solidFill>
                  <a:schemeClr val="tx1">
                    <a:lumMod val="95000"/>
                  </a:schemeClr>
                </a:solidFill>
              </a:rPr>
              <a:t> </a:t>
            </a:r>
            <a:r>
              <a:rPr lang="en-US" dirty="0">
                <a:solidFill>
                  <a:schemeClr val="tx1">
                    <a:lumMod val="95000"/>
                  </a:schemeClr>
                </a:solidFill>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a:t>
            </a:r>
          </a:p>
          <a:p>
            <a:pPr marL="0" indent="0">
              <a:buNone/>
            </a:pPr>
            <a:r>
              <a:rPr lang="en-US" dirty="0">
                <a:solidFill>
                  <a:schemeClr val="tx1">
                    <a:lumMod val="95000"/>
                  </a:schemeClr>
                </a:solidFill>
                <a:latin typeface="Times New Roman" panose="02020603050405020304" pitchFamily="18" charset="0"/>
                <a:cs typeface="Times New Roman" panose="02020603050405020304" pitchFamily="18" charset="0"/>
              </a:rPr>
              <a:t>         Keyloggers pose a severe threat to individuals and organizations as they can capture sensitive information such as passwords, credit card details, and other personal data, leading to identity theft, financial loss, and privacy breaches</a:t>
            </a:r>
            <a:endParaRPr lang="en-IN" dirty="0"/>
          </a:p>
          <a:p>
            <a:endParaRPr lang="en-IN" dirty="0"/>
          </a:p>
        </p:txBody>
      </p:sp>
    </p:spTree>
    <p:extLst>
      <p:ext uri="{BB962C8B-B14F-4D97-AF65-F5344CB8AC3E}">
        <p14:creationId xmlns:p14="http://schemas.microsoft.com/office/powerpoint/2010/main" val="238001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1E1E8-8871-634C-2B25-24BB4E9918B8}"/>
              </a:ext>
            </a:extLst>
          </p:cNvPr>
          <p:cNvSpPr>
            <a:spLocks noGrp="1"/>
          </p:cNvSpPr>
          <p:nvPr>
            <p:ph type="title"/>
          </p:nvPr>
        </p:nvSpPr>
        <p:spPr/>
        <p:txBody>
          <a:bodyPr>
            <a:normAutofit fontScale="90000"/>
          </a:bodyPr>
          <a:lstStyle/>
          <a:p>
            <a:r>
              <a:rPr lang="en-US" sz="3600" b="1" dirty="0">
                <a:solidFill>
                  <a:schemeClr val="accent1"/>
                </a:solidFill>
                <a:latin typeface="Arial" panose="020B0604020202020204" pitchFamily="34" charset="0"/>
                <a:cs typeface="Arial" panose="020B0604020202020204" pitchFamily="34" charset="0"/>
              </a:rPr>
              <a:t>Proposed Solution</a:t>
            </a:r>
            <a:br>
              <a:rPr lang="en-US" sz="4000" dirty="0"/>
            </a:br>
            <a:br>
              <a:rPr lang="en-IN" dirty="0"/>
            </a:br>
            <a:endParaRPr lang="en-IN" dirty="0"/>
          </a:p>
        </p:txBody>
      </p:sp>
      <p:sp>
        <p:nvSpPr>
          <p:cNvPr id="3" name="Content Placeholder 2">
            <a:extLst>
              <a:ext uri="{FF2B5EF4-FFF2-40B4-BE49-F238E27FC236}">
                <a16:creationId xmlns:a16="http://schemas.microsoft.com/office/drawing/2014/main" id="{9DF26DC6-461E-BF66-A355-C1C244222931}"/>
              </a:ext>
            </a:extLst>
          </p:cNvPr>
          <p:cNvSpPr>
            <a:spLocks noGrp="1"/>
          </p:cNvSpPr>
          <p:nvPr>
            <p:ph idx="1"/>
          </p:nvPr>
        </p:nvSpPr>
        <p:spPr>
          <a:xfrm>
            <a:off x="1141412" y="1344706"/>
            <a:ext cx="9905999" cy="4446495"/>
          </a:xfrm>
        </p:spPr>
        <p:txBody>
          <a:bodyPr>
            <a:normAutofit fontScale="92500" lnSpcReduction="20000"/>
          </a:bodyPr>
          <a:lstStyle/>
          <a:p>
            <a:pPr marL="305435" indent="-305435">
              <a:buNone/>
            </a:pPr>
            <a:r>
              <a:rPr lang="en-IN" sz="1200" b="1" dirty="0">
                <a:solidFill>
                  <a:schemeClr val="tx1">
                    <a:lumMod val="95000"/>
                  </a:schemeClr>
                </a:solidFill>
                <a:latin typeface="Calibri" panose="020F0502020204030204"/>
                <a:ea typeface="+mn-lt"/>
                <a:cs typeface="+mn-lt"/>
              </a:rPr>
              <a:t>Data Collection:</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Collect a wide range of keystrokes from different keyboard layouts, languages, and typing habits.</a:t>
            </a:r>
          </a:p>
          <a:p>
            <a:pPr marL="629920" lvl="1" indent="-305435"/>
            <a:r>
              <a:rPr lang="en-US" sz="1200" dirty="0">
                <a:solidFill>
                  <a:schemeClr val="tx1">
                    <a:lumMod val="95000"/>
                  </a:schemeClr>
                </a:solidFill>
              </a:rPr>
              <a:t>To effectively train the machine learning model, this dataset should ideally comprise both typical typing activities and instances of keylogging activities.</a:t>
            </a:r>
          </a:p>
          <a:p>
            <a:pPr marL="629920" lvl="1" indent="-305435">
              <a:buNone/>
            </a:pPr>
            <a:r>
              <a:rPr lang="en-IN" sz="1200" b="1" dirty="0">
                <a:solidFill>
                  <a:schemeClr val="tx1">
                    <a:lumMod val="95000"/>
                  </a:schemeClr>
                </a:solidFill>
                <a:latin typeface="Calibri" panose="020F0502020204030204"/>
                <a:ea typeface="+mn-lt"/>
                <a:cs typeface="+mn-lt"/>
              </a:rPr>
              <a:t>Data Preparation:</a:t>
            </a:r>
            <a:endParaRPr lang="en-US" sz="1200" dirty="0">
              <a:solidFill>
                <a:schemeClr val="tx1">
                  <a:lumMod val="95000"/>
                </a:schemeClr>
              </a:solidFill>
            </a:endParaRPr>
          </a:p>
          <a:p>
            <a:pPr marL="629920" lvl="1" indent="-305435"/>
            <a:r>
              <a:rPr lang="en-US" sz="1200" dirty="0">
                <a:solidFill>
                  <a:schemeClr val="tx1">
                    <a:lumMod val="95000"/>
                  </a:schemeClr>
                </a:solidFill>
              </a:rPr>
              <a:t>Feature extraction: Take pertinent aspects, including key combinations, timings between keystrokes, and press durations, and extract them from the keystroke data.</a:t>
            </a:r>
          </a:p>
          <a:p>
            <a:pPr marL="629920" lvl="1" indent="-305435"/>
            <a:r>
              <a:rPr lang="en-US" sz="1200" dirty="0">
                <a:solidFill>
                  <a:schemeClr val="tx1">
                    <a:lumMod val="95000"/>
                  </a:schemeClr>
                </a:solidFill>
              </a:rPr>
              <a:t>Data cleaning: Purge the dataset of any noise or anomalies.</a:t>
            </a:r>
          </a:p>
          <a:p>
            <a:pPr marL="629920" lvl="1" indent="-305435"/>
            <a:r>
              <a:rPr lang="en-US" sz="1200" dirty="0">
                <a:solidFill>
                  <a:schemeClr val="tx1">
                    <a:lumMod val="95000"/>
                  </a:schemeClr>
                </a:solidFill>
              </a:rPr>
              <a:t>Data normalization: To guarantee consistency and enhance the performance of the model, normalize the features.</a:t>
            </a:r>
          </a:p>
          <a:p>
            <a:pPr marL="629920" lvl="1" indent="-305435">
              <a:buNone/>
            </a:pPr>
            <a:r>
              <a:rPr lang="en-IN" sz="1200" b="1" dirty="0">
                <a:solidFill>
                  <a:schemeClr val="tx1">
                    <a:lumMod val="95000"/>
                  </a:schemeClr>
                </a:solidFill>
                <a:latin typeface="Calibri" panose="020F0502020204030204"/>
                <a:ea typeface="+mn-lt"/>
                <a:cs typeface="+mn-lt"/>
              </a:rPr>
              <a:t>Machine Learning Algorithm:</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To train the model, use a supervised learning technique like Gradient Boosting Machine (GBM), Random Forest, or Support Vector Machines (SVM). These algorithms work well for classification tasks and are capable of telling the difference between keylogging activity and regular typing.</a:t>
            </a:r>
            <a:endParaRPr lang="en-IN" sz="1200" b="1" dirty="0">
              <a:solidFill>
                <a:schemeClr val="tx1">
                  <a:lumMod val="95000"/>
                </a:schemeClr>
              </a:solidFill>
              <a:latin typeface="Calibri" panose="020F0502020204030204"/>
              <a:cs typeface="Calibri" panose="020F0502020204030204"/>
            </a:endParaRPr>
          </a:p>
          <a:p>
            <a:pPr marL="305435" indent="-305435">
              <a:buNone/>
            </a:pPr>
            <a:r>
              <a:rPr lang="en-IN" sz="1200" b="1" dirty="0">
                <a:solidFill>
                  <a:schemeClr val="tx1">
                    <a:lumMod val="95000"/>
                  </a:schemeClr>
                </a:solidFill>
                <a:latin typeface="Calibri" panose="020F0502020204030204"/>
                <a:ea typeface="+mn-lt"/>
                <a:cs typeface="+mn-lt"/>
              </a:rPr>
              <a:t>        Deployment:</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Incorporate the machine learning model that has been trained into a system or program that can track keystrokes in real-time and continually. Depending on the particular needs of the users or organizations, this application should either run as a standalone application or be integrated into the operating system.</a:t>
            </a:r>
          </a:p>
          <a:p>
            <a:pPr marL="629920" lvl="1" indent="-305435">
              <a:buNone/>
            </a:pPr>
            <a:r>
              <a:rPr lang="en-IN" sz="1200" b="1" dirty="0">
                <a:solidFill>
                  <a:schemeClr val="tx1">
                    <a:lumMod val="95000"/>
                  </a:schemeClr>
                </a:solidFill>
                <a:latin typeface="Calibri" panose="020F0502020204030204"/>
                <a:ea typeface="+mn-lt"/>
                <a:cs typeface="+mn-lt"/>
              </a:rPr>
              <a:t>Evaluation:</a:t>
            </a:r>
            <a:endParaRPr lang="en-IN" sz="1200" b="1" dirty="0">
              <a:solidFill>
                <a:schemeClr val="tx1">
                  <a:lumMod val="95000"/>
                </a:schemeClr>
              </a:solidFill>
              <a:latin typeface="Calibri" panose="020F0502020204030204"/>
              <a:cs typeface="Calibri" panose="020F0502020204030204"/>
            </a:endParaRPr>
          </a:p>
          <a:p>
            <a:pPr marL="629920" lvl="1" indent="-305435"/>
            <a:r>
              <a:rPr lang="en-US" sz="1200" dirty="0">
                <a:solidFill>
                  <a:schemeClr val="tx1">
                    <a:lumMod val="95000"/>
                  </a:schemeClr>
                </a:solidFill>
              </a:rPr>
              <a:t>The machine learning model should be integrated into a real-time tracking system, either as a standalone application or integrated into the operating system, depending on user needs.</a:t>
            </a:r>
          </a:p>
          <a:p>
            <a:pPr marL="629920" lvl="1" indent="-305435">
              <a:buNone/>
            </a:pPr>
            <a:r>
              <a:rPr lang="en-IN" sz="1200" b="1" dirty="0">
                <a:solidFill>
                  <a:schemeClr val="tx1">
                    <a:lumMod val="95000"/>
                  </a:schemeClr>
                </a:solidFill>
                <a:ea typeface="+mn-lt"/>
                <a:cs typeface="+mn-lt"/>
              </a:rPr>
              <a:t>Result:</a:t>
            </a:r>
          </a:p>
          <a:p>
            <a:pPr marL="629920" lvl="1" indent="-305435">
              <a:buNone/>
            </a:pPr>
            <a:r>
              <a:rPr lang="en-US" sz="1200" dirty="0">
                <a:solidFill>
                  <a:schemeClr val="tx1">
                    <a:lumMod val="95000"/>
                  </a:schemeClr>
                </a:solidFill>
              </a:rPr>
              <a:t>          The system effectively detects and neutralizes keylogging risks by recognizing suspicious keyboard patterns, and its performance can be enhanced through ongoing  monitoring and upgrades.</a:t>
            </a:r>
            <a:endParaRPr lang="en-IN" sz="1200" dirty="0">
              <a:solidFill>
                <a:schemeClr val="tx1">
                  <a:lumMod val="95000"/>
                </a:schemeClr>
              </a:solidFill>
            </a:endParaRPr>
          </a:p>
          <a:p>
            <a:pPr marL="0" indent="0">
              <a:buNone/>
            </a:pPr>
            <a:endParaRPr lang="en-IN" sz="1200" dirty="0">
              <a:solidFill>
                <a:schemeClr val="tx1">
                  <a:lumMod val="95000"/>
                </a:schemeClr>
              </a:solidFill>
            </a:endParaRPr>
          </a:p>
          <a:p>
            <a:endParaRPr lang="en-IN" dirty="0"/>
          </a:p>
        </p:txBody>
      </p:sp>
    </p:spTree>
    <p:extLst>
      <p:ext uri="{BB962C8B-B14F-4D97-AF65-F5344CB8AC3E}">
        <p14:creationId xmlns:p14="http://schemas.microsoft.com/office/powerpoint/2010/main" val="86444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5609-476B-07E1-845C-579EEE03BC5B}"/>
              </a:ext>
            </a:extLst>
          </p:cNvPr>
          <p:cNvSpPr>
            <a:spLocks noGrp="1"/>
          </p:cNvSpPr>
          <p:nvPr>
            <p:ph type="title"/>
          </p:nvPr>
        </p:nvSpPr>
        <p:spPr/>
        <p:txBody>
          <a:bodyPr/>
          <a:lstStyle/>
          <a:p>
            <a:r>
              <a:rPr lang="en-US" sz="3600" dirty="0"/>
              <a:t>SYSTEM APPROACH</a:t>
            </a:r>
            <a:endParaRPr lang="en-IN" dirty="0"/>
          </a:p>
        </p:txBody>
      </p:sp>
      <p:sp>
        <p:nvSpPr>
          <p:cNvPr id="3" name="Content Placeholder 2">
            <a:extLst>
              <a:ext uri="{FF2B5EF4-FFF2-40B4-BE49-F238E27FC236}">
                <a16:creationId xmlns:a16="http://schemas.microsoft.com/office/drawing/2014/main" id="{5936E0CA-630D-8844-9432-55945D7D6BC2}"/>
              </a:ext>
            </a:extLst>
          </p:cNvPr>
          <p:cNvSpPr>
            <a:spLocks noGrp="1"/>
          </p:cNvSpPr>
          <p:nvPr>
            <p:ph idx="1"/>
          </p:nvPr>
        </p:nvSpPr>
        <p:spPr/>
        <p:txBody>
          <a:bodyPr>
            <a:normAutofit lnSpcReduction="10000"/>
          </a:bodyPr>
          <a:lstStyle/>
          <a:p>
            <a:pPr marL="0" indent="0">
              <a:buNone/>
            </a:pPr>
            <a:r>
              <a:rPr lang="en-US" sz="2400" b="1" dirty="0">
                <a:solidFill>
                  <a:schemeClr val="tx1">
                    <a:lumMod val="95000"/>
                  </a:schemeClr>
                </a:solidFill>
              </a:rPr>
              <a:t>In a system approach to addressing the threat of keyloggers, each component plays a crucial role in ensuring comprehensive protection against these malicious tools</a:t>
            </a:r>
            <a:r>
              <a:rPr lang="en-IN" sz="2400" b="1" dirty="0">
                <a:solidFill>
                  <a:schemeClr val="tx1">
                    <a:lumMod val="95000"/>
                  </a:schemeClr>
                </a:solidFill>
                <a:ea typeface="+mn-lt"/>
                <a:cs typeface="+mn-lt"/>
              </a:rPr>
              <a:t>. Here's a suggested structure for this section:</a:t>
            </a:r>
            <a:endParaRPr lang="en-US" b="1" dirty="0">
              <a:solidFill>
                <a:schemeClr val="tx1">
                  <a:lumMod val="95000"/>
                </a:schemeClr>
              </a:solidFill>
            </a:endParaRPr>
          </a:p>
          <a:p>
            <a:pPr marL="305435" indent="-305435"/>
            <a:r>
              <a:rPr lang="en-US" sz="2400" b="1" dirty="0">
                <a:solidFill>
                  <a:schemeClr val="tx1">
                    <a:lumMod val="95000"/>
                  </a:schemeClr>
                </a:solidFill>
              </a:rPr>
              <a:t>Endpoint Detection and Response (EDR) Systems</a:t>
            </a:r>
          </a:p>
          <a:p>
            <a:pPr marL="305435" indent="-305435"/>
            <a:r>
              <a:rPr lang="en-US" sz="2400" b="1" dirty="0">
                <a:solidFill>
                  <a:schemeClr val="tx1">
                    <a:lumMod val="95000"/>
                  </a:schemeClr>
                </a:solidFill>
              </a:rPr>
              <a:t>Behavioral Analytics</a:t>
            </a:r>
          </a:p>
          <a:p>
            <a:pPr marL="305435" indent="-305435"/>
            <a:r>
              <a:rPr lang="en-US" sz="2400" b="1" dirty="0">
                <a:solidFill>
                  <a:schemeClr val="tx1">
                    <a:lumMod val="95000"/>
                  </a:schemeClr>
                </a:solidFill>
              </a:rPr>
              <a:t>Encryption</a:t>
            </a:r>
          </a:p>
          <a:p>
            <a:pPr marL="305435" indent="-305435"/>
            <a:r>
              <a:rPr lang="en-US" sz="2400" b="1" dirty="0">
                <a:solidFill>
                  <a:schemeClr val="tx1">
                    <a:lumMod val="95000"/>
                  </a:schemeClr>
                </a:solidFill>
              </a:rPr>
              <a:t>Intrusion Detection Systems (IDS)</a:t>
            </a:r>
          </a:p>
          <a:p>
            <a:endParaRPr lang="en-IN" dirty="0"/>
          </a:p>
        </p:txBody>
      </p:sp>
    </p:spTree>
    <p:extLst>
      <p:ext uri="{BB962C8B-B14F-4D97-AF65-F5344CB8AC3E}">
        <p14:creationId xmlns:p14="http://schemas.microsoft.com/office/powerpoint/2010/main" val="141211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4E9B-F06B-2EDB-4BF6-9D56EE6DC738}"/>
              </a:ext>
            </a:extLst>
          </p:cNvPr>
          <p:cNvSpPr>
            <a:spLocks noGrp="1"/>
          </p:cNvSpPr>
          <p:nvPr>
            <p:ph type="title"/>
          </p:nvPr>
        </p:nvSpPr>
        <p:spPr/>
        <p:txBody>
          <a:bodyPr/>
          <a:lstStyle/>
          <a:p>
            <a:r>
              <a:rPr lang="en-US" sz="3600" b="1" dirty="0">
                <a:solidFill>
                  <a:schemeClr val="accent1"/>
                </a:solidFill>
                <a:latin typeface="Arial" panose="020B0604020202020204"/>
                <a:ea typeface="+mj-lt"/>
                <a:cs typeface="Arial" panose="020B0604020202020204"/>
              </a:rPr>
              <a:t>Algorithm &amp; Deployment</a:t>
            </a:r>
            <a:br>
              <a:rPr lang="en-US" dirty="0"/>
            </a:br>
            <a:endParaRPr lang="en-IN" dirty="0"/>
          </a:p>
        </p:txBody>
      </p:sp>
      <p:sp>
        <p:nvSpPr>
          <p:cNvPr id="3" name="Content Placeholder 2">
            <a:extLst>
              <a:ext uri="{FF2B5EF4-FFF2-40B4-BE49-F238E27FC236}">
                <a16:creationId xmlns:a16="http://schemas.microsoft.com/office/drawing/2014/main" id="{64D2E2DD-03EB-4B0C-EC9F-3985FA43549A}"/>
              </a:ext>
            </a:extLst>
          </p:cNvPr>
          <p:cNvSpPr>
            <a:spLocks noGrp="1"/>
          </p:cNvSpPr>
          <p:nvPr>
            <p:ph idx="1"/>
          </p:nvPr>
        </p:nvSpPr>
        <p:spPr>
          <a:xfrm>
            <a:off x="1141412" y="2249486"/>
            <a:ext cx="9905999" cy="4258889"/>
          </a:xfrm>
        </p:spPr>
        <p:txBody>
          <a:bodyPr>
            <a:normAutofit fontScale="77500" lnSpcReduction="20000"/>
          </a:bodyPr>
          <a:lstStyle/>
          <a:p>
            <a:pPr marL="305435" indent="-305435"/>
            <a:r>
              <a:rPr lang="en-IN" sz="1600" dirty="0">
                <a:solidFill>
                  <a:schemeClr val="tx1">
                    <a:lumMod val="95000"/>
                  </a:schemeClr>
                </a:solidFill>
                <a:ea typeface="+mn-lt"/>
                <a:cs typeface="+mn-lt"/>
              </a:rPr>
              <a:t>In the Algorithm section, describe the machine learning algorithm chosen for predicting bike counts. Here's an example structure for this section:</a:t>
            </a:r>
            <a:endParaRPr lang="en-IN" sz="1600" dirty="0">
              <a:solidFill>
                <a:schemeClr val="tx1">
                  <a:lumMod val="95000"/>
                </a:schemeClr>
              </a:solidFill>
            </a:endParaRPr>
          </a:p>
          <a:p>
            <a:pPr marL="305435" indent="-305435"/>
            <a:r>
              <a:rPr lang="en-IN" sz="1600" b="1" dirty="0">
                <a:solidFill>
                  <a:schemeClr val="tx1">
                    <a:lumMod val="95000"/>
                  </a:schemeClr>
                </a:solidFill>
                <a:ea typeface="+mn-lt"/>
                <a:cs typeface="+mn-lt"/>
              </a:rPr>
              <a:t>Algorithm Selection:</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Provide a brief overview of the </a:t>
            </a:r>
            <a:r>
              <a:rPr lang="en-US" dirty="0" err="1">
                <a:solidFill>
                  <a:schemeClr val="tx1">
                    <a:lumMod val="95000"/>
                  </a:schemeClr>
                </a:solidFill>
              </a:rPr>
              <a:t>Choosen</a:t>
            </a:r>
            <a:r>
              <a:rPr lang="en-US" dirty="0">
                <a:solidFill>
                  <a:schemeClr val="tx1">
                    <a:lumMod val="95000"/>
                  </a:schemeClr>
                </a:solidFill>
              </a:rPr>
              <a:t> appropriate machine learning algorithms such as logistic regression, random forest, or neural networks for keylogger detection based on factors like performance, scalability, and interpretability.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Data Input:</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Specify the input features used by the algorithm, </a:t>
            </a:r>
            <a:r>
              <a:rPr lang="en-US" dirty="0">
                <a:solidFill>
                  <a:schemeClr val="tx1">
                    <a:lumMod val="95000"/>
                  </a:schemeClr>
                </a:solidFill>
              </a:rPr>
              <a:t>including system logs, network traffic, user activity logs, and file system changes to capture potential indicators of keylogger activity.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Training Process:</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Explain how the algorithm is trained using historical data. </a:t>
            </a:r>
            <a:r>
              <a:rPr lang="en-US" dirty="0">
                <a:solidFill>
                  <a:schemeClr val="tx1">
                    <a:lumMod val="95000"/>
                  </a:schemeClr>
                </a:solidFill>
                <a:ea typeface="+mn-lt"/>
                <a:cs typeface="+mn-lt"/>
              </a:rPr>
              <a:t>Train the selected machine learning algorithm using labeled training data to learn patterns indicative of keylogger activity.</a:t>
            </a:r>
            <a:endParaRPr lang="en-IN" dirty="0">
              <a:solidFill>
                <a:schemeClr val="tx1">
                  <a:lumMod val="95000"/>
                </a:schemeClr>
              </a:solidFill>
            </a:endParaRPr>
          </a:p>
          <a:p>
            <a:pPr marL="305435" indent="-305435"/>
            <a:r>
              <a:rPr lang="en-IN" sz="1600" b="1" dirty="0">
                <a:solidFill>
                  <a:schemeClr val="tx1">
                    <a:lumMod val="95000"/>
                  </a:schemeClr>
                </a:solidFill>
                <a:ea typeface="+mn-lt"/>
                <a:cs typeface="+mn-lt"/>
              </a:rPr>
              <a:t>Prediction Process:</a:t>
            </a:r>
            <a:endParaRPr lang="en-IN" sz="1600" dirty="0">
              <a:solidFill>
                <a:schemeClr val="tx1">
                  <a:lumMod val="95000"/>
                </a:schemeClr>
              </a:solidFill>
            </a:endParaRPr>
          </a:p>
          <a:p>
            <a:pPr marL="629920" lvl="1" indent="-305435"/>
            <a:r>
              <a:rPr lang="en-IN" dirty="0">
                <a:solidFill>
                  <a:schemeClr val="tx1">
                    <a:lumMod val="95000"/>
                  </a:schemeClr>
                </a:solidFill>
                <a:ea typeface="+mn-lt"/>
                <a:cs typeface="+mn-lt"/>
              </a:rPr>
              <a:t>Detail how the trained algorithm ,</a:t>
            </a:r>
            <a:r>
              <a:rPr lang="en-US" dirty="0">
                <a:solidFill>
                  <a:schemeClr val="tx1">
                    <a:lumMod val="95000"/>
                  </a:schemeClr>
                </a:solidFill>
                <a:ea typeface="+mn-lt"/>
                <a:cs typeface="+mn-lt"/>
              </a:rPr>
              <a:t>apply the trained model to new data instances to classify and identify potential keylogger activity.</a:t>
            </a:r>
            <a:endParaRPr lang="en-IN" dirty="0">
              <a:solidFill>
                <a:schemeClr val="tx1">
                  <a:lumMod val="95000"/>
                </a:schemeClr>
              </a:solidFill>
            </a:endParaRPr>
          </a:p>
          <a:p>
            <a:pPr marL="305435" indent="-305435"/>
            <a:endParaRPr lang="en-IN" sz="1600" dirty="0">
              <a:solidFill>
                <a:schemeClr val="tx1">
                  <a:lumMod val="95000"/>
                </a:schemeClr>
              </a:solidFill>
            </a:endParaRPr>
          </a:p>
          <a:p>
            <a:endParaRPr lang="en-IN" dirty="0"/>
          </a:p>
          <a:p>
            <a:endParaRPr lang="en-IN" dirty="0"/>
          </a:p>
        </p:txBody>
      </p:sp>
    </p:spTree>
    <p:extLst>
      <p:ext uri="{BB962C8B-B14F-4D97-AF65-F5344CB8AC3E}">
        <p14:creationId xmlns:p14="http://schemas.microsoft.com/office/powerpoint/2010/main" val="117236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F371-427B-68FB-AEAA-177B4F731D12}"/>
              </a:ext>
            </a:extLst>
          </p:cNvPr>
          <p:cNvSpPr>
            <a:spLocks noGrp="1"/>
          </p:cNvSpPr>
          <p:nvPr>
            <p:ph type="title"/>
          </p:nvPr>
        </p:nvSpPr>
        <p:spPr/>
        <p:txBody>
          <a:bodyPr/>
          <a:lstStyle/>
          <a:p>
            <a:r>
              <a:rPr lang="en-US" dirty="0"/>
              <a:t>RESULT</a:t>
            </a:r>
            <a:endParaRPr lang="en-IN" dirty="0"/>
          </a:p>
        </p:txBody>
      </p:sp>
      <p:sp>
        <p:nvSpPr>
          <p:cNvPr id="3" name="Content Placeholder 2">
            <a:extLst>
              <a:ext uri="{FF2B5EF4-FFF2-40B4-BE49-F238E27FC236}">
                <a16:creationId xmlns:a16="http://schemas.microsoft.com/office/drawing/2014/main" id="{F7C34845-5DE0-4001-FCEE-373FB8DA17FA}"/>
              </a:ext>
            </a:extLst>
          </p:cNvPr>
          <p:cNvSpPr>
            <a:spLocks noGrp="1"/>
          </p:cNvSpPr>
          <p:nvPr>
            <p:ph idx="1"/>
          </p:nvPr>
        </p:nvSpPr>
        <p:spPr/>
        <p:txBody>
          <a:bodyPr/>
          <a:lstStyle/>
          <a:p>
            <a:r>
              <a:rPr lang="en-IN" sz="2400" dirty="0">
                <a:solidFill>
                  <a:schemeClr val="tx1">
                    <a:lumMod val="95000"/>
                  </a:schemeClr>
                </a:solidFill>
                <a:ea typeface="+mn-lt"/>
                <a:cs typeface="+mn-lt"/>
              </a:rPr>
              <a:t>Present the results of the machine learning model in terms of its accuracy and effectiveness in </a:t>
            </a:r>
            <a:r>
              <a:rPr lang="en-US" sz="2400" dirty="0">
                <a:solidFill>
                  <a:schemeClr val="tx1">
                    <a:lumMod val="95000"/>
                  </a:schemeClr>
                </a:solidFill>
                <a:ea typeface="+mn-lt"/>
                <a:cs typeface="+mn-lt"/>
              </a:rPr>
              <a:t>classifying and identifying potential keylogger activity, demonstrating its effectiveness in detecting this type of threat.</a:t>
            </a:r>
            <a:r>
              <a:rPr lang="en-IN" sz="2400" dirty="0">
                <a:solidFill>
                  <a:schemeClr val="tx1">
                    <a:lumMod val="95000"/>
                  </a:schemeClr>
                </a:solidFill>
                <a:ea typeface="+mn-lt"/>
                <a:cs typeface="+mn-lt"/>
              </a:rPr>
              <a:t>t the model's performance</a:t>
            </a:r>
            <a:r>
              <a:rPr lang="en-IN" sz="1800" dirty="0">
                <a:solidFill>
                  <a:schemeClr val="tx1">
                    <a:lumMod val="95000"/>
                  </a:schemeClr>
                </a:solidFill>
                <a:ea typeface="+mn-lt"/>
                <a:cs typeface="+mn-lt"/>
              </a:rPr>
              <a:t>.</a:t>
            </a:r>
            <a:endParaRPr lang="en-IN" sz="1800" dirty="0">
              <a:solidFill>
                <a:schemeClr val="tx1">
                  <a:lumMod val="95000"/>
                </a:schemeClr>
              </a:solidFill>
            </a:endParaRPr>
          </a:p>
          <a:p>
            <a:endParaRPr lang="en-IN" dirty="0"/>
          </a:p>
          <a:p>
            <a:endParaRPr lang="en-IN" dirty="0"/>
          </a:p>
        </p:txBody>
      </p:sp>
    </p:spTree>
    <p:extLst>
      <p:ext uri="{BB962C8B-B14F-4D97-AF65-F5344CB8AC3E}">
        <p14:creationId xmlns:p14="http://schemas.microsoft.com/office/powerpoint/2010/main" val="99287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E0CB-2A7F-DD8C-0763-9D0BCDD55D95}"/>
              </a:ext>
            </a:extLst>
          </p:cNvPr>
          <p:cNvSpPr>
            <a:spLocks noGrp="1"/>
          </p:cNvSpPr>
          <p:nvPr>
            <p:ph type="title"/>
          </p:nvPr>
        </p:nvSpPr>
        <p:spPr/>
        <p:txBody>
          <a:bodyPr/>
          <a:lstStyle/>
          <a:p>
            <a:r>
              <a:rPr lang="en-US" sz="3600" dirty="0"/>
              <a:t>CONCLUSION</a:t>
            </a:r>
            <a:endParaRPr lang="en-IN" dirty="0"/>
          </a:p>
        </p:txBody>
      </p:sp>
      <p:sp>
        <p:nvSpPr>
          <p:cNvPr id="3" name="Content Placeholder 2">
            <a:extLst>
              <a:ext uri="{FF2B5EF4-FFF2-40B4-BE49-F238E27FC236}">
                <a16:creationId xmlns:a16="http://schemas.microsoft.com/office/drawing/2014/main" id="{C829BE0B-1E21-B5FC-D318-A359C3919041}"/>
              </a:ext>
            </a:extLst>
          </p:cNvPr>
          <p:cNvSpPr>
            <a:spLocks noGrp="1"/>
          </p:cNvSpPr>
          <p:nvPr>
            <p:ph idx="1"/>
          </p:nvPr>
        </p:nvSpPr>
        <p:spPr/>
        <p:txBody>
          <a:bodyPr/>
          <a:lstStyle/>
          <a:p>
            <a:r>
              <a:rPr lang="en-IN" dirty="0">
                <a:solidFill>
                  <a:schemeClr val="tx1">
                    <a:lumMod val="95000"/>
                  </a:schemeClr>
                </a:solidFill>
                <a:ea typeface="+mn-lt"/>
                <a:cs typeface="+mn-lt"/>
              </a:rPr>
              <a:t>Present the results of the machine learning model in terms of its accuracy and effectiveness in </a:t>
            </a:r>
            <a:r>
              <a:rPr lang="en-US" dirty="0">
                <a:solidFill>
                  <a:schemeClr val="tx1">
                    <a:lumMod val="95000"/>
                  </a:schemeClr>
                </a:solidFill>
                <a:ea typeface="+mn-lt"/>
                <a:cs typeface="+mn-lt"/>
              </a:rPr>
              <a:t>classifying and identifying potential keylogger activity, demonstrating its effectiveness in detecting this type of threat.</a:t>
            </a:r>
            <a:r>
              <a:rPr lang="en-IN" dirty="0">
                <a:solidFill>
                  <a:schemeClr val="tx1">
                    <a:lumMod val="95000"/>
                  </a:schemeClr>
                </a:solidFill>
                <a:ea typeface="+mn-lt"/>
                <a:cs typeface="+mn-lt"/>
              </a:rPr>
              <a:t>t the model's performance.</a:t>
            </a:r>
            <a:endParaRPr lang="en-IN" dirty="0">
              <a:solidFill>
                <a:schemeClr val="tx1">
                  <a:lumMod val="95000"/>
                </a:schemeClr>
              </a:solidFill>
            </a:endParaRPr>
          </a:p>
          <a:p>
            <a:endParaRPr lang="en-IN" dirty="0"/>
          </a:p>
          <a:p>
            <a:endParaRPr lang="en-IN" dirty="0"/>
          </a:p>
        </p:txBody>
      </p:sp>
    </p:spTree>
    <p:extLst>
      <p:ext uri="{BB962C8B-B14F-4D97-AF65-F5344CB8AC3E}">
        <p14:creationId xmlns:p14="http://schemas.microsoft.com/office/powerpoint/2010/main" val="3791351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TotalTime>
  <Words>914</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Circuit</vt:lpstr>
      <vt:lpstr>Keylogger and security implementation using python  </vt:lpstr>
      <vt:lpstr>Agenda: </vt:lpstr>
      <vt:lpstr>Problem Statement</vt:lpstr>
      <vt:lpstr>Proposed Solution </vt:lpstr>
      <vt:lpstr>Proposed Solution  </vt:lpstr>
      <vt:lpstr>SYSTEM APPROACH</vt:lpstr>
      <vt:lpstr>Algorithm &amp; Deployment </vt:lpstr>
      <vt:lpstr>RESULT</vt:lpstr>
      <vt:lpstr>CONCLUSION</vt:lpstr>
      <vt:lpstr>FUTURE SCOPE </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 implementation using python  </dc:title>
  <dc:creator>Harini P</dc:creator>
  <cp:lastModifiedBy>Harini P</cp:lastModifiedBy>
  <cp:revision>1</cp:revision>
  <dcterms:created xsi:type="dcterms:W3CDTF">2024-04-04T10:22:55Z</dcterms:created>
  <dcterms:modified xsi:type="dcterms:W3CDTF">2024-04-04T10:43:30Z</dcterms:modified>
</cp:coreProperties>
</file>