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29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4195065" cy="10759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dirty="0" smtClean="0">
                <a:latin typeface="Trebuchet MS"/>
                <a:cs typeface="Trebuchet MS"/>
              </a:rPr>
              <a:t>Dhanendran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>
                <a:latin typeface="Trebuchet MS"/>
                <a:cs typeface="Trebuchet MS"/>
              </a:rPr>
              <a:t>813821104027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8"/>
          <p:cNvSpPr txBox="1"/>
          <p:nvPr/>
        </p:nvSpPr>
        <p:spPr>
          <a:xfrm>
            <a:off x="6396734" y="3429000"/>
            <a:ext cx="393382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smtClean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 smtClean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</a:pPr>
            <a:r>
              <a:rPr lang="en-US" sz="2000" dirty="0" smtClean="0">
                <a:latin typeface="Trebuchet MS"/>
                <a:cs typeface="Trebuchet MS"/>
              </a:rPr>
              <a:t>Google Stock Price Prediction Using RNN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716534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</a:t>
            </a:r>
            <a:r>
              <a:rPr sz="2000" u="sng" spc="1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r>
              <a:rPr lang="en-US" sz="2000" u="sng" spc="-2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</a:t>
            </a:r>
            <a:r>
              <a:rPr lang="en-US" sz="2000" b="1" u="sng" spc="-20" dirty="0" smtClean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https://github.com/Dhanendran17/Generative-AI/tree/main </a:t>
            </a:r>
            <a:endParaRPr sz="200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9" y="1079974"/>
            <a:ext cx="3215919" cy="2209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2" y="3353210"/>
            <a:ext cx="3132091" cy="2187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72" y="1079974"/>
            <a:ext cx="5881728" cy="4273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TextBox 20"/>
          <p:cNvSpPr txBox="1"/>
          <p:nvPr/>
        </p:nvSpPr>
        <p:spPr>
          <a:xfrm>
            <a:off x="681948" y="1558156"/>
            <a:ext cx="8179436" cy="4585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1" dirty="0" smtClean="0"/>
          </a:p>
          <a:p>
            <a:pPr algn="l"/>
            <a:r>
              <a:rPr lang="en-US" sz="2800" b="1" dirty="0" smtClean="0"/>
              <a:t>Google Stock Price Prediction with Recurrent Neural Networks</a:t>
            </a:r>
          </a:p>
          <a:p>
            <a:pPr algn="l"/>
            <a:endParaRPr lang="en-US" sz="28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This project aims to leverage the power of </a:t>
            </a:r>
            <a:r>
              <a:rPr lang="en-US" sz="2000" dirty="0" smtClean="0"/>
              <a:t>Recurrent </a:t>
            </a:r>
            <a:r>
              <a:rPr lang="en-US" sz="2000" dirty="0"/>
              <a:t>N</a:t>
            </a:r>
            <a:r>
              <a:rPr lang="en-US" sz="2000" dirty="0" smtClean="0"/>
              <a:t>eural </a:t>
            </a:r>
            <a:r>
              <a:rPr lang="en-US" sz="2000" dirty="0"/>
              <a:t>N</a:t>
            </a:r>
            <a:r>
              <a:rPr lang="en-US" sz="2000" dirty="0" smtClean="0"/>
              <a:t>etworks </a:t>
            </a:r>
            <a:r>
              <a:rPr lang="en-US" sz="2000" dirty="0" smtClean="0"/>
              <a:t>(RNNs) for accurate prediction of Google stock prices.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RNNs, with their ability to capture sequential dependencies in data, are ideal for time-series forecasting tasks like stock price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Through this project, historical stock price data of Google will be collected and preprocessed to train the RNN model.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403619" y="1325809"/>
            <a:ext cx="8179436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Problem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Project overview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End 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Value and proposition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Modelling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Result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2971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95450"/>
            <a:ext cx="817943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Google stock price prediction using RNN based </a:t>
            </a:r>
            <a:r>
              <a:rPr lang="en-US" sz="2000" dirty="0" smtClean="0"/>
              <a:t>LSTM.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Developing a robust predictive model for Google stock price prediction using RNNs involves addressing challenges in managing complex historical data, designing effective RNN architectures, optimizing training procedures, and validating predictive accuracy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Overcoming </a:t>
            </a:r>
            <a:r>
              <a:rPr lang="en-US" sz="2000" dirty="0"/>
              <a:t>these challenges is essential for providing actionable insights and decision-making support to stakeholders navigating the dynamic landscape of financial markets.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95450"/>
            <a:ext cx="8179436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Dataset: </a:t>
            </a:r>
            <a:r>
              <a:rPr lang="en-US" dirty="0"/>
              <a:t>G</a:t>
            </a:r>
            <a:r>
              <a:rPr lang="en-US" dirty="0" smtClean="0"/>
              <a:t>oogle's stock market data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Preprocessing: </a:t>
            </a:r>
            <a:r>
              <a:rPr lang="en-US" dirty="0" smtClean="0"/>
              <a:t>Normalization </a:t>
            </a:r>
            <a:r>
              <a:rPr lang="en-US" dirty="0" smtClean="0"/>
              <a:t>of the data using MinMaxScaler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Model: </a:t>
            </a:r>
            <a:r>
              <a:rPr lang="en-US" dirty="0" smtClean="0"/>
              <a:t>Long short-term memory(LSTM), Recurrent </a:t>
            </a:r>
            <a:r>
              <a:rPr lang="en-US" dirty="0"/>
              <a:t>N</a:t>
            </a:r>
            <a:r>
              <a:rPr lang="en-US" dirty="0" smtClean="0"/>
              <a:t>eural </a:t>
            </a:r>
            <a:r>
              <a:rPr lang="en-US" dirty="0"/>
              <a:t>N</a:t>
            </a:r>
            <a:r>
              <a:rPr lang="en-US" dirty="0" smtClean="0"/>
              <a:t>etwork (RNN)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Training </a:t>
            </a:r>
            <a:r>
              <a:rPr lang="en-US" b="1" dirty="0" smtClean="0"/>
              <a:t>set: </a:t>
            </a:r>
            <a:r>
              <a:rPr lang="en-US" dirty="0" smtClean="0"/>
              <a:t>Past </a:t>
            </a:r>
            <a:r>
              <a:rPr lang="en-US" dirty="0" smtClean="0"/>
              <a:t>60 days data of opening stock value as the learning parameters for the LSTM to predict the next day market opening stock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Result: </a:t>
            </a:r>
            <a:r>
              <a:rPr lang="en-US" dirty="0" smtClean="0"/>
              <a:t>Various </a:t>
            </a:r>
            <a:r>
              <a:rPr lang="en-US" dirty="0"/>
              <a:t>plots for different experimentations are shown below to understand how the model behaves over the given data showing various parameters dependence.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630427" y="1624011"/>
            <a:ext cx="8695691" cy="4431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sz="1600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smtClean="0"/>
              <a:t>Investors: </a:t>
            </a:r>
            <a:r>
              <a:rPr lang="en-US" sz="1600" dirty="0" smtClean="0"/>
              <a:t>Individuals or institutions seeking insights to make informed decisions on buying, selling, or holding Google stocks based on predicted price trends.</a:t>
            </a:r>
          </a:p>
          <a:p>
            <a:pPr marL="457200" indent="-457200" algn="just"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smtClean="0"/>
              <a:t>Traders: </a:t>
            </a:r>
            <a:r>
              <a:rPr lang="en-US" sz="1600" dirty="0" smtClean="0"/>
              <a:t>Active market participants aiming to capitalize on short-term price movements by leveraging timely and accurate predictions provided by the model.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smtClean="0"/>
              <a:t>Financial Analysts: </a:t>
            </a:r>
            <a:r>
              <a:rPr lang="en-US" sz="1600" dirty="0" smtClean="0"/>
              <a:t>Professionals analyzing market trends and performance to provide recommendations and insights to clients or stakeholders.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smtClean="0"/>
              <a:t>Portfolio Managers: </a:t>
            </a:r>
            <a:r>
              <a:rPr lang="en-US" sz="1600" dirty="0" smtClean="0"/>
              <a:t>Individuals responsible for managing investment portfolios who utilize the predictions to optimize asset allocation and risk management strategies.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smtClean="0"/>
              <a:t>Researchers: </a:t>
            </a:r>
            <a:r>
              <a:rPr lang="en-US" sz="1600" dirty="0" smtClean="0"/>
              <a:t>Academics and researchers studying financial markets who can use the project's findings to enhance understanding and develop further advancements in predictive modeling techniques.</a:t>
            </a: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4060317"/>
            <a:ext cx="1752600" cy="19831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 smtClean="0"/>
              <a:t>YOUR</a:t>
            </a:r>
            <a:r>
              <a:rPr sz="3600" spc="-95" dirty="0" smtClean="0"/>
              <a:t> </a:t>
            </a:r>
            <a:r>
              <a:rPr sz="3600" spc="-10" dirty="0" smtClean="0"/>
              <a:t>SOLUTION</a:t>
            </a:r>
            <a:r>
              <a:rPr sz="3600" spc="-345" dirty="0" smtClean="0"/>
              <a:t> </a:t>
            </a:r>
            <a:r>
              <a:rPr sz="3600" dirty="0" smtClean="0"/>
              <a:t>AND</a:t>
            </a:r>
            <a:r>
              <a:rPr sz="3600" spc="-20" dirty="0" smtClean="0"/>
              <a:t> </a:t>
            </a:r>
            <a:r>
              <a:rPr sz="3600" dirty="0" smtClean="0"/>
              <a:t>ITS </a:t>
            </a:r>
            <a:r>
              <a:rPr sz="3600" spc="-20" dirty="0" smtClean="0"/>
              <a:t>VALUE</a:t>
            </a:r>
            <a:r>
              <a:rPr sz="3600" spc="-120" dirty="0" smtClean="0"/>
              <a:t> </a:t>
            </a:r>
            <a:r>
              <a:rPr sz="3600" spc="-10" dirty="0" smtClean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834072" y="1695450"/>
            <a:ext cx="8179436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Design an LSTM-based RNN architecture comprising multiple layers of LSTM cells, followed by a dense layer for </a:t>
            </a:r>
            <a:r>
              <a:rPr lang="en-US" sz="2000" dirty="0" err="1" smtClean="0"/>
              <a:t>prediction.Utilize</a:t>
            </a:r>
            <a:r>
              <a:rPr lang="en-US" sz="2000" dirty="0" smtClean="0"/>
              <a:t> techniques such as dropout regularization to prevent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 and improve generalization.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Different types of </a:t>
            </a:r>
            <a:r>
              <a:rPr lang="en-US" sz="2000" dirty="0"/>
              <a:t>plots illustrating different experiments, shedding light on how the model behaves concerning the provided data and showing dependencies on various parameters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Accurate results and </a:t>
            </a:r>
            <a:r>
              <a:rPr lang="en-US" sz="2000" dirty="0"/>
              <a:t>an overall loss of around (~0.15%) which is 0.0015 validation </a:t>
            </a:r>
            <a:r>
              <a:rPr lang="en-US" sz="2000" dirty="0" smtClean="0"/>
              <a:t>loss.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513902"/>
            <a:ext cx="58674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Accurate </a:t>
            </a:r>
            <a:r>
              <a:rPr lang="en-IN" dirty="0" smtClean="0"/>
              <a:t>Predictions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Timely </a:t>
            </a:r>
            <a:r>
              <a:rPr lang="en-IN" dirty="0" smtClean="0"/>
              <a:t>Insights</a:t>
            </a: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Decision-Making </a:t>
            </a:r>
            <a:r>
              <a:rPr lang="en-IN" dirty="0" smtClean="0"/>
              <a:t>Support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Enhanced </a:t>
            </a:r>
            <a:r>
              <a:rPr lang="en-IN" dirty="0" smtClean="0"/>
              <a:t>Efficiency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Adaptability and </a:t>
            </a:r>
            <a:r>
              <a:rPr lang="en-IN" dirty="0" smtClean="0"/>
              <a:t>Scalability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154" y="1196265"/>
            <a:ext cx="838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Language: </a:t>
            </a:r>
            <a:r>
              <a:rPr lang="en-US" dirty="0" smtClean="0"/>
              <a:t>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Required modules: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Dataset: </a:t>
            </a:r>
            <a:r>
              <a:rPr lang="en-US" dirty="0" smtClean="0"/>
              <a:t>Google_Stock_Price_Train.csv, Google_Stock_Price_Test.csv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Model: </a:t>
            </a:r>
            <a:r>
              <a:rPr lang="en-IN" dirty="0"/>
              <a:t>Long short-term memory (LSTM</a:t>
            </a:r>
            <a:r>
              <a:rPr lang="en-IN" dirty="0" smtClean="0"/>
              <a:t>), </a:t>
            </a:r>
            <a:r>
              <a:rPr lang="en-IN" dirty="0" smtClean="0"/>
              <a:t>R</a:t>
            </a:r>
            <a:r>
              <a:rPr lang="en-IN" dirty="0" smtClean="0"/>
              <a:t>ecurrent Neural Network </a:t>
            </a:r>
            <a:r>
              <a:rPr lang="en-IN" dirty="0"/>
              <a:t>(</a:t>
            </a:r>
            <a:r>
              <a:rPr lang="en-IN" dirty="0" smtClean="0"/>
              <a:t>RNN) 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24154" y="2547513"/>
            <a:ext cx="8382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Preprocessing: </a:t>
            </a:r>
            <a:r>
              <a:rPr lang="en-US" dirty="0" smtClean="0"/>
              <a:t>Clean </a:t>
            </a:r>
            <a:r>
              <a:rPr lang="en-US" dirty="0"/>
              <a:t>and </a:t>
            </a:r>
            <a:r>
              <a:rPr lang="en-US" dirty="0" smtClean="0"/>
              <a:t>preprocess and split </a:t>
            </a:r>
            <a:r>
              <a:rPr lang="en-US" dirty="0"/>
              <a:t>the data into training, validation, and testing 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just"/>
            <a:r>
              <a:rPr lang="en-US" b="1" dirty="0"/>
              <a:t>Model </a:t>
            </a:r>
            <a:r>
              <a:rPr lang="en-US" b="1" dirty="0" smtClean="0"/>
              <a:t>Architecture: </a:t>
            </a:r>
            <a:r>
              <a:rPr lang="en-US" dirty="0" smtClean="0"/>
              <a:t>The project is the implementation of Stock Market Price Prediction using a Long Short-Term Memory type of Recurrent Neural Network with 4 hidden layers of LSTM and each layer is added with a Dropout of 0.2 and tested on various values in the Experimentations.</a:t>
            </a:r>
          </a:p>
          <a:p>
            <a:pPr algn="just"/>
            <a:endParaRPr lang="en-US" dirty="0" smtClean="0"/>
          </a:p>
          <a:p>
            <a:r>
              <a:rPr lang="en-US" b="1" dirty="0" smtClean="0"/>
              <a:t>Training: </a:t>
            </a:r>
            <a:r>
              <a:rPr lang="en-US" dirty="0" smtClean="0"/>
              <a:t>Train </a:t>
            </a:r>
            <a:r>
              <a:rPr lang="en-US" dirty="0"/>
              <a:t>the LSTM model using the training data, adjusting model parameters iteratively to minimize the loss 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/>
            <a:r>
              <a:rPr lang="en-US" b="1" dirty="0" smtClean="0"/>
              <a:t>Validation: </a:t>
            </a:r>
            <a:r>
              <a:rPr lang="en-US" dirty="0" smtClean="0"/>
              <a:t>Overall loss of around (~0.15%) which is 0.0015 validation loss over 120 days past data training running for 100 epochs, calculated as Root mean squared error calculation.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624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Dhanendran</dc:creator>
  <cp:lastModifiedBy>Microsoft account</cp:lastModifiedBy>
  <cp:revision>31</cp:revision>
  <dcterms:created xsi:type="dcterms:W3CDTF">2024-04-04T13:13:49Z</dcterms:created>
  <dcterms:modified xsi:type="dcterms:W3CDTF">2024-04-05T09:32:15Z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