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9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28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0F3CC-9E4C-4072-82E1-8D37A4B189BA}" type="doc">
      <dgm:prSet loTypeId="urn:microsoft.com/office/officeart/2005/8/layout/chart3" loCatId="relationship" qsTypeId="urn:microsoft.com/office/officeart/2005/8/quickstyle/3d2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497F494-55A7-4503-929A-31E59DC0239B}">
      <dgm:prSet/>
      <dgm:spPr/>
      <dgm:t>
        <a:bodyPr/>
        <a:lstStyle/>
        <a:p>
          <a:pPr rtl="0"/>
          <a:r>
            <a:rPr lang="en-IN" b="1" smtClean="0"/>
            <a:t>OPEN</a:t>
          </a:r>
          <a:endParaRPr lang="en-US"/>
        </a:p>
      </dgm:t>
    </dgm:pt>
    <dgm:pt modelId="{66925182-1226-4876-90A8-BF3938650003}" type="parTrans" cxnId="{7F161295-0CAC-4606-84F0-1651A3485C05}">
      <dgm:prSet/>
      <dgm:spPr/>
      <dgm:t>
        <a:bodyPr/>
        <a:lstStyle/>
        <a:p>
          <a:endParaRPr lang="en-US"/>
        </a:p>
      </dgm:t>
    </dgm:pt>
    <dgm:pt modelId="{CD8E5D31-8931-4969-BA1B-EF5BCE50DBD1}" type="sibTrans" cxnId="{7F161295-0CAC-4606-84F0-1651A3485C05}">
      <dgm:prSet/>
      <dgm:spPr/>
      <dgm:t>
        <a:bodyPr/>
        <a:lstStyle/>
        <a:p>
          <a:endParaRPr lang="en-US"/>
        </a:p>
      </dgm:t>
    </dgm:pt>
    <dgm:pt modelId="{8A651BE1-09C7-4433-86A6-AAA42C47E852}">
      <dgm:prSet/>
      <dgm:spPr/>
      <dgm:t>
        <a:bodyPr/>
        <a:lstStyle/>
        <a:p>
          <a:pPr rtl="0"/>
          <a:r>
            <a:rPr lang="en-IN" b="1" smtClean="0"/>
            <a:t>PROGRAMMABLE</a:t>
          </a:r>
          <a:endParaRPr lang="en-US"/>
        </a:p>
      </dgm:t>
    </dgm:pt>
    <dgm:pt modelId="{5247F441-3EBB-4044-AB43-154B8C63752B}" type="parTrans" cxnId="{1FD82C06-A9E5-4260-BA95-9EB630AB7DD7}">
      <dgm:prSet/>
      <dgm:spPr/>
      <dgm:t>
        <a:bodyPr/>
        <a:lstStyle/>
        <a:p>
          <a:endParaRPr lang="en-US"/>
        </a:p>
      </dgm:t>
    </dgm:pt>
    <dgm:pt modelId="{03400BAB-EE93-4DB6-B934-D5A9ADD61938}" type="sibTrans" cxnId="{1FD82C06-A9E5-4260-BA95-9EB630AB7DD7}">
      <dgm:prSet/>
      <dgm:spPr/>
      <dgm:t>
        <a:bodyPr/>
        <a:lstStyle/>
        <a:p>
          <a:endParaRPr lang="en-US"/>
        </a:p>
      </dgm:t>
    </dgm:pt>
    <dgm:pt modelId="{A1108050-B612-4494-AD0D-6EAF4CA0849B}" type="pres">
      <dgm:prSet presAssocID="{DA70F3CC-9E4C-4072-82E1-8D37A4B189B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553669-F9EF-4A0A-B6A6-CCF9129177BF}" type="pres">
      <dgm:prSet presAssocID="{DA70F3CC-9E4C-4072-82E1-8D37A4B189BA}" presName="wedge1" presStyleLbl="node1" presStyleIdx="0" presStyleCnt="2"/>
      <dgm:spPr/>
      <dgm:t>
        <a:bodyPr/>
        <a:lstStyle/>
        <a:p>
          <a:endParaRPr lang="en-US"/>
        </a:p>
      </dgm:t>
    </dgm:pt>
    <dgm:pt modelId="{A4DC2ECE-B141-4E9E-9E0F-3DB9B42AE226}" type="pres">
      <dgm:prSet presAssocID="{DA70F3CC-9E4C-4072-82E1-8D37A4B189BA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20562-E21C-4A72-AF25-E66718BC0DB9}" type="pres">
      <dgm:prSet presAssocID="{DA70F3CC-9E4C-4072-82E1-8D37A4B189BA}" presName="wedge2" presStyleLbl="node1" presStyleIdx="1" presStyleCnt="2"/>
      <dgm:spPr/>
      <dgm:t>
        <a:bodyPr/>
        <a:lstStyle/>
        <a:p>
          <a:endParaRPr lang="en-US"/>
        </a:p>
      </dgm:t>
    </dgm:pt>
    <dgm:pt modelId="{B166D9C1-7C00-430F-B6D6-F0CA42870E17}" type="pres">
      <dgm:prSet presAssocID="{DA70F3CC-9E4C-4072-82E1-8D37A4B189BA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4F91BF-D535-4F94-B881-F38110956711}" type="presOf" srcId="{A497F494-55A7-4503-929A-31E59DC0239B}" destId="{A4DC2ECE-B141-4E9E-9E0F-3DB9B42AE226}" srcOrd="1" destOrd="0" presId="urn:microsoft.com/office/officeart/2005/8/layout/chart3"/>
    <dgm:cxn modelId="{1FD82C06-A9E5-4260-BA95-9EB630AB7DD7}" srcId="{DA70F3CC-9E4C-4072-82E1-8D37A4B189BA}" destId="{8A651BE1-09C7-4433-86A6-AAA42C47E852}" srcOrd="1" destOrd="0" parTransId="{5247F441-3EBB-4044-AB43-154B8C63752B}" sibTransId="{03400BAB-EE93-4DB6-B934-D5A9ADD61938}"/>
    <dgm:cxn modelId="{17B4632B-FD81-422E-93F3-704B5FC5FE91}" type="presOf" srcId="{8A651BE1-09C7-4433-86A6-AAA42C47E852}" destId="{A6620562-E21C-4A72-AF25-E66718BC0DB9}" srcOrd="0" destOrd="0" presId="urn:microsoft.com/office/officeart/2005/8/layout/chart3"/>
    <dgm:cxn modelId="{D9CD25BF-862C-464D-8E94-049FA57E4EED}" type="presOf" srcId="{8A651BE1-09C7-4433-86A6-AAA42C47E852}" destId="{B166D9C1-7C00-430F-B6D6-F0CA42870E17}" srcOrd="1" destOrd="0" presId="urn:microsoft.com/office/officeart/2005/8/layout/chart3"/>
    <dgm:cxn modelId="{7F161295-0CAC-4606-84F0-1651A3485C05}" srcId="{DA70F3CC-9E4C-4072-82E1-8D37A4B189BA}" destId="{A497F494-55A7-4503-929A-31E59DC0239B}" srcOrd="0" destOrd="0" parTransId="{66925182-1226-4876-90A8-BF3938650003}" sibTransId="{CD8E5D31-8931-4969-BA1B-EF5BCE50DBD1}"/>
    <dgm:cxn modelId="{E6C6DFC8-71C9-4169-AAC0-2102309A077F}" type="presOf" srcId="{A497F494-55A7-4503-929A-31E59DC0239B}" destId="{97553669-F9EF-4A0A-B6A6-CCF9129177BF}" srcOrd="0" destOrd="0" presId="urn:microsoft.com/office/officeart/2005/8/layout/chart3"/>
    <dgm:cxn modelId="{C52A976D-012C-444D-A8B0-45ADD5A8738B}" type="presOf" srcId="{DA70F3CC-9E4C-4072-82E1-8D37A4B189BA}" destId="{A1108050-B612-4494-AD0D-6EAF4CA0849B}" srcOrd="0" destOrd="0" presId="urn:microsoft.com/office/officeart/2005/8/layout/chart3"/>
    <dgm:cxn modelId="{7FA59E34-69E6-4E17-9C1F-8E5C26D0A764}" type="presParOf" srcId="{A1108050-B612-4494-AD0D-6EAF4CA0849B}" destId="{97553669-F9EF-4A0A-B6A6-CCF9129177BF}" srcOrd="0" destOrd="0" presId="urn:microsoft.com/office/officeart/2005/8/layout/chart3"/>
    <dgm:cxn modelId="{3B9371E3-9452-4EF2-9855-4D888EEE1DD3}" type="presParOf" srcId="{A1108050-B612-4494-AD0D-6EAF4CA0849B}" destId="{A4DC2ECE-B141-4E9E-9E0F-3DB9B42AE226}" srcOrd="1" destOrd="0" presId="urn:microsoft.com/office/officeart/2005/8/layout/chart3"/>
    <dgm:cxn modelId="{B97EF8BF-AC8B-4767-B6EC-2AE5815A0BA8}" type="presParOf" srcId="{A1108050-B612-4494-AD0D-6EAF4CA0849B}" destId="{A6620562-E21C-4A72-AF25-E66718BC0DB9}" srcOrd="2" destOrd="0" presId="urn:microsoft.com/office/officeart/2005/8/layout/chart3"/>
    <dgm:cxn modelId="{C99C741F-2332-4939-85AE-5F9C3FF5C80C}" type="presParOf" srcId="{A1108050-B612-4494-AD0D-6EAF4CA0849B}" destId="{B166D9C1-7C00-430F-B6D6-F0CA42870E17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53669-F9EF-4A0A-B6A6-CCF9129177BF}">
      <dsp:nvSpPr>
        <dsp:cNvPr id="0" name=""/>
        <dsp:cNvSpPr/>
      </dsp:nvSpPr>
      <dsp:spPr>
        <a:xfrm>
          <a:off x="2738199" y="350755"/>
          <a:ext cx="3682929" cy="3682929"/>
        </a:xfrm>
        <a:prstGeom prst="pie">
          <a:avLst>
            <a:gd name="adj1" fmla="val 16200000"/>
            <a:gd name="adj2" fmla="val 54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kern="1200" smtClean="0"/>
            <a:t>OPEN</a:t>
          </a:r>
          <a:endParaRPr lang="en-US" sz="1100" kern="1200"/>
        </a:p>
      </dsp:txBody>
      <dsp:txXfrm>
        <a:off x="4579664" y="898810"/>
        <a:ext cx="1293409" cy="2586819"/>
      </dsp:txXfrm>
    </dsp:sp>
    <dsp:sp modelId="{A6620562-E21C-4A72-AF25-E66718BC0DB9}">
      <dsp:nvSpPr>
        <dsp:cNvPr id="0" name=""/>
        <dsp:cNvSpPr/>
      </dsp:nvSpPr>
      <dsp:spPr>
        <a:xfrm>
          <a:off x="2650510" y="350755"/>
          <a:ext cx="3682929" cy="368292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kern="1200" smtClean="0"/>
            <a:t>PROGRAMMABLE</a:t>
          </a:r>
          <a:endParaRPr lang="en-US" sz="1100" kern="1200"/>
        </a:p>
      </dsp:txBody>
      <dsp:txXfrm>
        <a:off x="3176643" y="898810"/>
        <a:ext cx="1293409" cy="2586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CADCE-7335-451E-BB77-92FAED72526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8CE2E-64CA-49C6-963F-F7B0813F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8CE2E-64CA-49C6-963F-F7B0813F28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49D0746-2D69-43C6-BC25-218798C5AC26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albox.org/wiki/Downloads" TargetMode="External"/><Relationship Id="rId2" Type="http://schemas.openxmlformats.org/officeDocument/2006/relationships/hyperlink" Target="https://github.com/mininet/mininet/wiki/Mininet-VM-Imag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mininet.org/walkthrough" TargetMode="External"/><Relationship Id="rId5" Type="http://schemas.openxmlformats.org/officeDocument/2006/relationships/hyperlink" Target="http://mininet.org/vm-setup-notes" TargetMode="External"/><Relationship Id="rId4" Type="http://schemas.openxmlformats.org/officeDocument/2006/relationships/hyperlink" Target="http://www.vmware.com/products/workstation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INTRODUCTION TO SDN</a:t>
            </a: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3 layer model of Operating systems(analogy for an SDN model)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3 layer SDN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Layer 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Packet walkthrough 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Availability and 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SDN vs traditional networks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6912" y="1486535"/>
            <a:ext cx="3918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Primary goal of SDN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5742" y="6751637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Courtesy : Software-Defined </a:t>
            </a:r>
            <a:r>
              <a:rPr lang="en-US" dirty="0">
                <a:solidFill>
                  <a:srgbClr val="0070C0"/>
                </a:solidFill>
              </a:rPr>
              <a:t>Networking: A Comprehensive Survey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736600"/>
            <a:ext cx="8601075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2512" y="71326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Opennetworking.org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298450"/>
            <a:ext cx="8334374" cy="630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15742" y="6751637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Courtesy : Software-Defined </a:t>
            </a:r>
            <a:r>
              <a:rPr lang="en-US" dirty="0">
                <a:solidFill>
                  <a:srgbClr val="0070C0"/>
                </a:solidFill>
              </a:rPr>
              <a:t>Networking: A Comprehensive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" y="274637"/>
            <a:ext cx="662992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3540" y="7022912"/>
            <a:ext cx="7107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SDN architecture and its fundamental abstractions.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97512" y="6376581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Courtesy : Software-Defined </a:t>
            </a:r>
            <a:r>
              <a:rPr lang="en-US" dirty="0">
                <a:solidFill>
                  <a:srgbClr val="0070C0"/>
                </a:solidFill>
              </a:rPr>
              <a:t>Networking: A Comprehensive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45986" y="1309689"/>
            <a:ext cx="10320447" cy="5594348"/>
            <a:chOff x="-45726" y="1309689"/>
            <a:chExt cx="10247492" cy="5362723"/>
          </a:xfrm>
        </p:grpSpPr>
        <p:sp>
          <p:nvSpPr>
            <p:cNvPr id="4" name="圓角矩形 3"/>
            <p:cNvSpPr/>
            <p:nvPr/>
          </p:nvSpPr>
          <p:spPr>
            <a:xfrm>
              <a:off x="2005372" y="2736515"/>
              <a:ext cx="6577012" cy="457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Network </a:t>
              </a:r>
              <a:r>
                <a:rPr kumimoji="0" lang="en-US" altLang="zh-TW" dirty="0">
                  <a:solidFill>
                    <a:srgbClr val="FFFFFF"/>
                  </a:solidFill>
                  <a:latin typeface="Calibri" panose="020F0502020204030204" pitchFamily="34" charset="0"/>
                </a:rPr>
                <a:t>Operating </a:t>
              </a:r>
              <a:r>
                <a:rPr kumimoji="0" lang="en-US" altLang="zh-TW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System</a:t>
              </a:r>
              <a:endParaRPr kumimoji="0" lang="zh-TW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4284664" y="2070100"/>
              <a:ext cx="1152525" cy="457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dirty="0">
                  <a:solidFill>
                    <a:srgbClr val="FFFFFF"/>
                  </a:solidFill>
                  <a:latin typeface="Calibri" panose="020F0502020204030204" pitchFamily="34" charset="0"/>
                </a:rPr>
                <a:t>Routing</a:t>
              </a:r>
              <a:endParaRPr kumimoji="0" lang="zh-TW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5735639" y="2085975"/>
              <a:ext cx="1127125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dirty="0">
                  <a:solidFill>
                    <a:srgbClr val="FFFFFF"/>
                  </a:solidFill>
                  <a:latin typeface="Calibri" panose="020F0502020204030204" pitchFamily="34" charset="0"/>
                </a:rPr>
                <a:t>Traffic Engineering</a:t>
              </a:r>
              <a:endParaRPr kumimoji="0" lang="zh-TW" altLang="en-US" sz="14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7175501" y="2070100"/>
              <a:ext cx="1152525" cy="4572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dirty="0">
                  <a:solidFill>
                    <a:srgbClr val="FFFFFF"/>
                  </a:solidFill>
                  <a:latin typeface="Calibri" panose="020F0502020204030204" pitchFamily="34" charset="0"/>
                </a:rPr>
                <a:t>Other Applications</a:t>
              </a:r>
              <a:endParaRPr kumimoji="0" lang="zh-TW" altLang="en-US" sz="1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文字方塊 7"/>
            <p:cNvSpPr txBox="1">
              <a:spLocks noChangeArrowheads="1"/>
            </p:cNvSpPr>
            <p:nvPr/>
          </p:nvSpPr>
          <p:spPr bwMode="auto">
            <a:xfrm>
              <a:off x="1612904" y="1707862"/>
              <a:ext cx="17907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b="1" dirty="0">
                  <a:latin typeface="Calibri" panose="020F0502020204030204" pitchFamily="34" charset="0"/>
                </a:rPr>
                <a:t>Well-defined API</a:t>
              </a:r>
              <a:endParaRPr kumimoji="0" lang="zh-TW" altLang="en-US" b="1" dirty="0">
                <a:latin typeface="Calibri" panose="020F0502020204030204" pitchFamily="34" charset="0"/>
              </a:endParaRPr>
            </a:p>
          </p:txBody>
        </p:sp>
        <p:cxnSp>
          <p:nvCxnSpPr>
            <p:cNvPr id="9" name="直線接點 9"/>
            <p:cNvCxnSpPr/>
            <p:nvPr/>
          </p:nvCxnSpPr>
          <p:spPr>
            <a:xfrm>
              <a:off x="2595565" y="2057111"/>
              <a:ext cx="388937" cy="550862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12"/>
            <p:cNvCxnSpPr/>
            <p:nvPr/>
          </p:nvCxnSpPr>
          <p:spPr>
            <a:xfrm>
              <a:off x="2984502" y="2630488"/>
              <a:ext cx="5919787" cy="635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字方塊 17"/>
            <p:cNvSpPr txBox="1">
              <a:spLocks noChangeArrowheads="1"/>
            </p:cNvSpPr>
            <p:nvPr/>
          </p:nvSpPr>
          <p:spPr bwMode="auto">
            <a:xfrm>
              <a:off x="8673003" y="2244130"/>
              <a:ext cx="1528763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dirty="0">
                  <a:latin typeface="Calibri" panose="020F0502020204030204" pitchFamily="34" charset="0"/>
                </a:rPr>
                <a:t>Network Map </a:t>
              </a:r>
            </a:p>
            <a:p>
              <a:pPr algn="ctr" eaLnBrk="1" hangingPunct="1"/>
              <a:r>
                <a:rPr kumimoji="0" lang="en-US" altLang="zh-TW" dirty="0">
                  <a:latin typeface="Calibri" panose="020F0502020204030204" pitchFamily="34" charset="0"/>
                </a:rPr>
                <a:t>Abstraction</a:t>
              </a:r>
              <a:endParaRPr kumimoji="0" lang="zh-TW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2" name="圓角矩形 21"/>
            <p:cNvSpPr/>
            <p:nvPr/>
          </p:nvSpPr>
          <p:spPr>
            <a:xfrm>
              <a:off x="1547038" y="4952897"/>
              <a:ext cx="1296144" cy="57606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dirty="0">
                  <a:solidFill>
                    <a:srgbClr val="FFFFFF"/>
                  </a:solidFill>
                  <a:latin typeface="Calibri" panose="020F0502020204030204" pitchFamily="34" charset="0"/>
                </a:rPr>
                <a:t>Forwarding</a:t>
              </a:r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圓角矩形 22"/>
            <p:cNvSpPr/>
            <p:nvPr/>
          </p:nvSpPr>
          <p:spPr>
            <a:xfrm>
              <a:off x="3719736" y="4088801"/>
              <a:ext cx="1296144" cy="57606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dirty="0">
                  <a:solidFill>
                    <a:srgbClr val="FFFFFF"/>
                  </a:solidFill>
                  <a:latin typeface="Calibri" panose="020F0502020204030204" pitchFamily="34" charset="0"/>
                </a:rPr>
                <a:t>Forwarding</a:t>
              </a:r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圓角矩形 23"/>
            <p:cNvSpPr/>
            <p:nvPr/>
          </p:nvSpPr>
          <p:spPr>
            <a:xfrm>
              <a:off x="4645806" y="5991148"/>
              <a:ext cx="1296144" cy="57606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dirty="0">
                  <a:solidFill>
                    <a:srgbClr val="FFFFFF"/>
                  </a:solidFill>
                  <a:latin typeface="Calibri" panose="020F0502020204030204" pitchFamily="34" charset="0"/>
                </a:rPr>
                <a:t>Forwarding</a:t>
              </a:r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圓角矩形 24"/>
            <p:cNvSpPr/>
            <p:nvPr/>
          </p:nvSpPr>
          <p:spPr>
            <a:xfrm>
              <a:off x="6744072" y="4664865"/>
              <a:ext cx="1296144" cy="57606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dirty="0">
                  <a:solidFill>
                    <a:srgbClr val="FFFFFF"/>
                  </a:solidFill>
                  <a:latin typeface="Calibri" panose="020F0502020204030204" pitchFamily="34" charset="0"/>
                </a:rPr>
                <a:t>Forwarding</a:t>
              </a:r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文字方塊 25"/>
            <p:cNvSpPr txBox="1">
              <a:spLocks noChangeArrowheads="1"/>
            </p:cNvSpPr>
            <p:nvPr/>
          </p:nvSpPr>
          <p:spPr bwMode="auto">
            <a:xfrm>
              <a:off x="8500881" y="4135439"/>
              <a:ext cx="1649863" cy="88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dirty="0" smtClean="0">
                  <a:latin typeface="Calibri" panose="020F0502020204030204" pitchFamily="34" charset="0"/>
                </a:rPr>
                <a:t>Separation</a:t>
              </a:r>
            </a:p>
            <a:p>
              <a:pPr algn="ctr" eaLnBrk="1" hangingPunct="1"/>
              <a:r>
                <a:rPr kumimoji="0" lang="en-US" altLang="zh-TW" dirty="0" smtClean="0">
                  <a:latin typeface="Calibri" panose="020F0502020204030204" pitchFamily="34" charset="0"/>
                </a:rPr>
                <a:t> </a:t>
              </a:r>
              <a:r>
                <a:rPr kumimoji="0" lang="en-US" altLang="zh-TW" dirty="0">
                  <a:latin typeface="Calibri" panose="020F0502020204030204" pitchFamily="34" charset="0"/>
                </a:rPr>
                <a:t>of </a:t>
              </a:r>
              <a:r>
                <a:rPr kumimoji="0" lang="en-US" altLang="zh-TW" u="sng" dirty="0" smtClean="0">
                  <a:latin typeface="Calibri" panose="020F0502020204030204" pitchFamily="34" charset="0"/>
                </a:rPr>
                <a:t>Data &amp; </a:t>
              </a:r>
              <a:endParaRPr kumimoji="0" lang="en-US" altLang="zh-TW" u="sng" dirty="0">
                <a:latin typeface="Calibri" panose="020F0502020204030204" pitchFamily="34" charset="0"/>
              </a:endParaRPr>
            </a:p>
            <a:p>
              <a:pPr algn="ctr" eaLnBrk="1" hangingPunct="1"/>
              <a:r>
                <a:rPr kumimoji="0" lang="en-US" altLang="zh-TW" dirty="0">
                  <a:latin typeface="Calibri" panose="020F0502020204030204" pitchFamily="34" charset="0"/>
                </a:rPr>
                <a:t> </a:t>
              </a:r>
              <a:r>
                <a:rPr kumimoji="0" lang="en-US" altLang="zh-TW" dirty="0" smtClean="0">
                  <a:latin typeface="Calibri" panose="020F0502020204030204" pitchFamily="34" charset="0"/>
                </a:rPr>
                <a:t>   </a:t>
              </a:r>
              <a:r>
                <a:rPr kumimoji="0" lang="en-US" altLang="zh-TW" u="sng" dirty="0" smtClean="0">
                  <a:latin typeface="Calibri" panose="020F0502020204030204" pitchFamily="34" charset="0"/>
                </a:rPr>
                <a:t>Control</a:t>
              </a:r>
              <a:r>
                <a:rPr kumimoji="0" lang="en-US" altLang="zh-TW" dirty="0" smtClean="0">
                  <a:latin typeface="Calibri" panose="020F0502020204030204" pitchFamily="34" charset="0"/>
                </a:rPr>
                <a:t> </a:t>
              </a:r>
              <a:r>
                <a:rPr kumimoji="0" lang="en-US" altLang="zh-TW" dirty="0">
                  <a:latin typeface="Calibri" panose="020F0502020204030204" pitchFamily="34" charset="0"/>
                </a:rPr>
                <a:t>Plane</a:t>
              </a:r>
              <a:endParaRPr kumimoji="0" lang="zh-TW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" name="上-下雙向箭號 26"/>
            <p:cNvSpPr/>
            <p:nvPr/>
          </p:nvSpPr>
          <p:spPr>
            <a:xfrm>
              <a:off x="8722396" y="3396242"/>
              <a:ext cx="137926" cy="288232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8" name="直線接點 27"/>
            <p:cNvCxnSpPr/>
            <p:nvPr/>
          </p:nvCxnSpPr>
          <p:spPr>
            <a:xfrm>
              <a:off x="2351088" y="3213101"/>
              <a:ext cx="0" cy="178276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30"/>
            <p:cNvCxnSpPr/>
            <p:nvPr/>
          </p:nvCxnSpPr>
          <p:spPr>
            <a:xfrm>
              <a:off x="4367213" y="3213100"/>
              <a:ext cx="0" cy="87630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32"/>
            <p:cNvCxnSpPr/>
            <p:nvPr/>
          </p:nvCxnSpPr>
          <p:spPr>
            <a:xfrm>
              <a:off x="5294313" y="3213101"/>
              <a:ext cx="0" cy="2778125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34"/>
            <p:cNvCxnSpPr/>
            <p:nvPr/>
          </p:nvCxnSpPr>
          <p:spPr>
            <a:xfrm>
              <a:off x="7391401" y="3213100"/>
              <a:ext cx="22225" cy="1519238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38"/>
            <p:cNvCxnSpPr/>
            <p:nvPr/>
          </p:nvCxnSpPr>
          <p:spPr>
            <a:xfrm>
              <a:off x="2195513" y="5529263"/>
              <a:ext cx="2449512" cy="74930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40"/>
            <p:cNvCxnSpPr/>
            <p:nvPr/>
          </p:nvCxnSpPr>
          <p:spPr>
            <a:xfrm flipV="1">
              <a:off x="5942014" y="5240339"/>
              <a:ext cx="1449387" cy="103822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45"/>
            <p:cNvCxnSpPr/>
            <p:nvPr/>
          </p:nvCxnSpPr>
          <p:spPr>
            <a:xfrm>
              <a:off x="5016500" y="4376738"/>
              <a:ext cx="1727200" cy="57626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49"/>
            <p:cNvCxnSpPr/>
            <p:nvPr/>
          </p:nvCxnSpPr>
          <p:spPr>
            <a:xfrm flipV="1">
              <a:off x="2843213" y="4376738"/>
              <a:ext cx="876300" cy="86360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61"/>
            <p:cNvCxnSpPr/>
            <p:nvPr/>
          </p:nvCxnSpPr>
          <p:spPr>
            <a:xfrm flipH="1" flipV="1">
              <a:off x="4367213" y="4664075"/>
              <a:ext cx="927100" cy="13271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橢圓 72"/>
            <p:cNvSpPr/>
            <p:nvPr/>
          </p:nvSpPr>
          <p:spPr>
            <a:xfrm>
              <a:off x="4637089" y="1392239"/>
              <a:ext cx="193675" cy="17303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橢圓 73"/>
            <p:cNvSpPr/>
            <p:nvPr/>
          </p:nvSpPr>
          <p:spPr>
            <a:xfrm>
              <a:off x="4325939" y="1660525"/>
              <a:ext cx="193675" cy="1730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橢圓 74"/>
            <p:cNvSpPr/>
            <p:nvPr/>
          </p:nvSpPr>
          <p:spPr>
            <a:xfrm>
              <a:off x="4860926" y="1814514"/>
              <a:ext cx="193675" cy="17303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0" name="直線接點 76"/>
            <p:cNvCxnSpPr>
              <a:stCxn id="27" idx="2"/>
              <a:endCxn id="28" idx="7"/>
            </p:cNvCxnSpPr>
            <p:nvPr/>
          </p:nvCxnSpPr>
          <p:spPr>
            <a:xfrm flipH="1">
              <a:off x="4491038" y="1479551"/>
              <a:ext cx="146050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78"/>
            <p:cNvCxnSpPr>
              <a:stCxn id="27" idx="5"/>
              <a:endCxn id="29" idx="0"/>
            </p:cNvCxnSpPr>
            <p:nvPr/>
          </p:nvCxnSpPr>
          <p:spPr>
            <a:xfrm>
              <a:off x="4802189" y="1539875"/>
              <a:ext cx="155575" cy="274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81"/>
            <p:cNvCxnSpPr>
              <a:stCxn id="28" idx="5"/>
              <a:endCxn id="29" idx="2"/>
            </p:cNvCxnSpPr>
            <p:nvPr/>
          </p:nvCxnSpPr>
          <p:spPr>
            <a:xfrm>
              <a:off x="4491039" y="1808164"/>
              <a:ext cx="369887" cy="92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橢圓 89"/>
            <p:cNvSpPr/>
            <p:nvPr/>
          </p:nvSpPr>
          <p:spPr>
            <a:xfrm>
              <a:off x="6669089" y="1598614"/>
              <a:ext cx="193675" cy="1746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橢圓 90"/>
            <p:cNvSpPr/>
            <p:nvPr/>
          </p:nvSpPr>
          <p:spPr>
            <a:xfrm>
              <a:off x="5630863" y="1677989"/>
              <a:ext cx="195262" cy="1730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橢圓 91"/>
            <p:cNvSpPr/>
            <p:nvPr/>
          </p:nvSpPr>
          <p:spPr>
            <a:xfrm>
              <a:off x="6311901" y="1844675"/>
              <a:ext cx="193675" cy="1730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6" name="直線接點 92"/>
            <p:cNvCxnSpPr>
              <a:stCxn id="33" idx="2"/>
              <a:endCxn id="34" idx="7"/>
            </p:cNvCxnSpPr>
            <p:nvPr/>
          </p:nvCxnSpPr>
          <p:spPr>
            <a:xfrm flipH="1">
              <a:off x="5797550" y="1685926"/>
              <a:ext cx="871538" cy="17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93"/>
            <p:cNvCxnSpPr>
              <a:stCxn id="33" idx="5"/>
              <a:endCxn id="35" idx="6"/>
            </p:cNvCxnSpPr>
            <p:nvPr/>
          </p:nvCxnSpPr>
          <p:spPr>
            <a:xfrm flipH="1">
              <a:off x="6505576" y="1747838"/>
              <a:ext cx="328613" cy="182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94"/>
            <p:cNvCxnSpPr>
              <a:stCxn id="34" idx="5"/>
              <a:endCxn id="35" idx="2"/>
            </p:cNvCxnSpPr>
            <p:nvPr/>
          </p:nvCxnSpPr>
          <p:spPr>
            <a:xfrm>
              <a:off x="5797550" y="1825626"/>
              <a:ext cx="514350" cy="104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100"/>
            <p:cNvCxnSpPr/>
            <p:nvPr/>
          </p:nvCxnSpPr>
          <p:spPr>
            <a:xfrm flipV="1">
              <a:off x="2843214" y="4953000"/>
              <a:ext cx="3900487" cy="28733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橢圓 111"/>
            <p:cNvSpPr/>
            <p:nvPr/>
          </p:nvSpPr>
          <p:spPr>
            <a:xfrm>
              <a:off x="8231189" y="1565275"/>
              <a:ext cx="193675" cy="1730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橢圓 112"/>
            <p:cNvSpPr/>
            <p:nvPr/>
          </p:nvSpPr>
          <p:spPr>
            <a:xfrm>
              <a:off x="7192963" y="1643064"/>
              <a:ext cx="195262" cy="17303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橢圓 113"/>
            <p:cNvSpPr/>
            <p:nvPr/>
          </p:nvSpPr>
          <p:spPr>
            <a:xfrm>
              <a:off x="7874001" y="1809751"/>
              <a:ext cx="195263" cy="17462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3" name="直線接點 114"/>
            <p:cNvCxnSpPr>
              <a:stCxn id="40" idx="0"/>
              <a:endCxn id="46" idx="6"/>
            </p:cNvCxnSpPr>
            <p:nvPr/>
          </p:nvCxnSpPr>
          <p:spPr>
            <a:xfrm flipH="1" flipV="1">
              <a:off x="7713663" y="1454151"/>
              <a:ext cx="614362" cy="111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115"/>
            <p:cNvCxnSpPr>
              <a:stCxn id="40" idx="4"/>
              <a:endCxn id="42" idx="6"/>
            </p:cNvCxnSpPr>
            <p:nvPr/>
          </p:nvCxnSpPr>
          <p:spPr>
            <a:xfrm flipH="1">
              <a:off x="8069263" y="1738313"/>
              <a:ext cx="258762" cy="158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116"/>
            <p:cNvCxnSpPr>
              <a:stCxn id="41" idx="5"/>
              <a:endCxn id="42" idx="2"/>
            </p:cNvCxnSpPr>
            <p:nvPr/>
          </p:nvCxnSpPr>
          <p:spPr>
            <a:xfrm>
              <a:off x="7359650" y="1790701"/>
              <a:ext cx="514350" cy="106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117"/>
            <p:cNvSpPr/>
            <p:nvPr/>
          </p:nvSpPr>
          <p:spPr>
            <a:xfrm>
              <a:off x="7519989" y="1366839"/>
              <a:ext cx="193675" cy="17303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7" name="直線接點 120"/>
            <p:cNvCxnSpPr>
              <a:stCxn id="41" idx="1"/>
              <a:endCxn id="46" idx="2"/>
            </p:cNvCxnSpPr>
            <p:nvPr/>
          </p:nvCxnSpPr>
          <p:spPr>
            <a:xfrm flipV="1">
              <a:off x="7221538" y="1454151"/>
              <a:ext cx="298450" cy="214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125"/>
            <p:cNvSpPr txBox="1">
              <a:spLocks noChangeArrowheads="1"/>
            </p:cNvSpPr>
            <p:nvPr/>
          </p:nvSpPr>
          <p:spPr bwMode="auto">
            <a:xfrm>
              <a:off x="8701578" y="1354138"/>
              <a:ext cx="1471612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b="1" dirty="0">
                  <a:latin typeface="Calibri" panose="020F0502020204030204" pitchFamily="34" charset="0"/>
                </a:rPr>
                <a:t>Network </a:t>
              </a:r>
              <a:br>
                <a:rPr kumimoji="0" lang="en-US" altLang="zh-TW" b="1" dirty="0">
                  <a:latin typeface="Calibri" panose="020F0502020204030204" pitchFamily="34" charset="0"/>
                </a:rPr>
              </a:br>
              <a:r>
                <a:rPr kumimoji="0" lang="en-US" altLang="zh-TW" b="1" dirty="0">
                  <a:latin typeface="Calibri" panose="020F0502020204030204" pitchFamily="34" charset="0"/>
                </a:rPr>
                <a:t>Virtualization</a:t>
              </a:r>
              <a:endParaRPr kumimoji="0" lang="zh-TW" alt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9" name="右大括弧 126"/>
            <p:cNvSpPr/>
            <p:nvPr/>
          </p:nvSpPr>
          <p:spPr>
            <a:xfrm>
              <a:off x="8609014" y="1309689"/>
              <a:ext cx="212725" cy="67468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0" name="橢圓 127"/>
            <p:cNvSpPr/>
            <p:nvPr/>
          </p:nvSpPr>
          <p:spPr>
            <a:xfrm>
              <a:off x="4270376" y="3870325"/>
              <a:ext cx="195263" cy="1730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橢圓 128"/>
            <p:cNvSpPr/>
            <p:nvPr/>
          </p:nvSpPr>
          <p:spPr>
            <a:xfrm>
              <a:off x="2254251" y="4713289"/>
              <a:ext cx="195263" cy="17303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橢圓 129"/>
            <p:cNvSpPr/>
            <p:nvPr/>
          </p:nvSpPr>
          <p:spPr>
            <a:xfrm>
              <a:off x="5197476" y="5759450"/>
              <a:ext cx="193675" cy="1730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3" name="直線接點 131"/>
            <p:cNvCxnSpPr>
              <a:stCxn id="50" idx="2"/>
              <a:endCxn id="51" idx="7"/>
            </p:cNvCxnSpPr>
            <p:nvPr/>
          </p:nvCxnSpPr>
          <p:spPr>
            <a:xfrm flipH="1">
              <a:off x="2420939" y="3956050"/>
              <a:ext cx="1849437" cy="78263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直線接點 134"/>
            <p:cNvCxnSpPr>
              <a:stCxn id="52" idx="2"/>
              <a:endCxn id="51" idx="4"/>
            </p:cNvCxnSpPr>
            <p:nvPr/>
          </p:nvCxnSpPr>
          <p:spPr>
            <a:xfrm flipH="1" flipV="1">
              <a:off x="2351089" y="4886325"/>
              <a:ext cx="2846387" cy="96043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直線接點 138"/>
            <p:cNvCxnSpPr>
              <a:stCxn id="52" idx="0"/>
              <a:endCxn id="50" idx="5"/>
            </p:cNvCxnSpPr>
            <p:nvPr/>
          </p:nvCxnSpPr>
          <p:spPr>
            <a:xfrm flipH="1" flipV="1">
              <a:off x="4437063" y="4017964"/>
              <a:ext cx="857250" cy="174148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橢圓 142"/>
            <p:cNvSpPr/>
            <p:nvPr/>
          </p:nvSpPr>
          <p:spPr>
            <a:xfrm>
              <a:off x="7305676" y="4379914"/>
              <a:ext cx="195263" cy="1730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橢圓 143"/>
            <p:cNvSpPr/>
            <p:nvPr/>
          </p:nvSpPr>
          <p:spPr>
            <a:xfrm>
              <a:off x="2225676" y="4476750"/>
              <a:ext cx="195263" cy="1730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橢圓 144"/>
            <p:cNvSpPr/>
            <p:nvPr/>
          </p:nvSpPr>
          <p:spPr>
            <a:xfrm>
              <a:off x="5183188" y="5522914"/>
              <a:ext cx="195262" cy="17303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9" name="直線接點 145"/>
            <p:cNvCxnSpPr>
              <a:stCxn id="58" idx="2"/>
              <a:endCxn id="57" idx="5"/>
            </p:cNvCxnSpPr>
            <p:nvPr/>
          </p:nvCxnSpPr>
          <p:spPr>
            <a:xfrm flipH="1" flipV="1">
              <a:off x="2392364" y="4624389"/>
              <a:ext cx="2790825" cy="98583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線接點 148"/>
            <p:cNvCxnSpPr>
              <a:stCxn id="56" idx="2"/>
              <a:endCxn id="57" idx="7"/>
            </p:cNvCxnSpPr>
            <p:nvPr/>
          </p:nvCxnSpPr>
          <p:spPr>
            <a:xfrm flipH="1">
              <a:off x="2392363" y="4465638"/>
              <a:ext cx="4913312" cy="3651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直線接點 151"/>
            <p:cNvCxnSpPr>
              <a:stCxn id="56" idx="4"/>
              <a:endCxn id="58" idx="6"/>
            </p:cNvCxnSpPr>
            <p:nvPr/>
          </p:nvCxnSpPr>
          <p:spPr>
            <a:xfrm flipH="1">
              <a:off x="5378451" y="4552951"/>
              <a:ext cx="2024063" cy="105727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橢圓 154"/>
            <p:cNvSpPr/>
            <p:nvPr/>
          </p:nvSpPr>
          <p:spPr>
            <a:xfrm>
              <a:off x="4270376" y="3649664"/>
              <a:ext cx="195263" cy="17303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橢圓 155"/>
            <p:cNvSpPr/>
            <p:nvPr/>
          </p:nvSpPr>
          <p:spPr>
            <a:xfrm>
              <a:off x="2254251" y="4205289"/>
              <a:ext cx="195263" cy="17462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橢圓 156"/>
            <p:cNvSpPr/>
            <p:nvPr/>
          </p:nvSpPr>
          <p:spPr>
            <a:xfrm>
              <a:off x="7291389" y="4135439"/>
              <a:ext cx="193675" cy="17303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橢圓 157"/>
            <p:cNvSpPr/>
            <p:nvPr/>
          </p:nvSpPr>
          <p:spPr>
            <a:xfrm>
              <a:off x="5183188" y="5280025"/>
              <a:ext cx="195262" cy="1730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6" name="直線接點 158"/>
            <p:cNvCxnSpPr>
              <a:stCxn id="62" idx="1"/>
              <a:endCxn id="63" idx="7"/>
            </p:cNvCxnSpPr>
            <p:nvPr/>
          </p:nvCxnSpPr>
          <p:spPr>
            <a:xfrm flipH="1">
              <a:off x="2420938" y="3675064"/>
              <a:ext cx="1878012" cy="555625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線接點 162"/>
            <p:cNvCxnSpPr>
              <a:stCxn id="65" idx="2"/>
              <a:endCxn id="63" idx="4"/>
            </p:cNvCxnSpPr>
            <p:nvPr/>
          </p:nvCxnSpPr>
          <p:spPr>
            <a:xfrm flipH="1" flipV="1">
              <a:off x="2351088" y="4379914"/>
              <a:ext cx="2832100" cy="987425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線接點 165"/>
            <p:cNvCxnSpPr>
              <a:stCxn id="64" idx="4"/>
              <a:endCxn id="65" idx="6"/>
            </p:cNvCxnSpPr>
            <p:nvPr/>
          </p:nvCxnSpPr>
          <p:spPr>
            <a:xfrm flipH="1">
              <a:off x="5378451" y="4308476"/>
              <a:ext cx="2009775" cy="1058863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線接點 168"/>
            <p:cNvCxnSpPr>
              <a:stCxn id="64" idx="2"/>
              <a:endCxn id="62" idx="7"/>
            </p:cNvCxnSpPr>
            <p:nvPr/>
          </p:nvCxnSpPr>
          <p:spPr>
            <a:xfrm flipH="1" flipV="1">
              <a:off x="4437064" y="3675063"/>
              <a:ext cx="2854325" cy="54610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0" name="圓角矩形 5"/>
            <p:cNvSpPr/>
            <p:nvPr/>
          </p:nvSpPr>
          <p:spPr>
            <a:xfrm>
              <a:off x="3001170" y="2089152"/>
              <a:ext cx="1127125" cy="4572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Security</a:t>
              </a:r>
              <a:endParaRPr kumimoji="0" lang="zh-TW" altLang="en-US" sz="14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43784" y="5117307"/>
              <a:ext cx="858229" cy="619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800000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b="1" dirty="0" smtClean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</a:rPr>
                <a:t>Data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b="1" dirty="0" smtClean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</a:rPr>
                <a:t> Plane</a:t>
              </a:r>
              <a:endParaRPr lang="en-US" sz="18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72" name="TextBox 25"/>
            <p:cNvSpPr txBox="1">
              <a:spLocks noChangeArrowheads="1"/>
            </p:cNvSpPr>
            <p:nvPr/>
          </p:nvSpPr>
          <p:spPr bwMode="auto">
            <a:xfrm>
              <a:off x="7100" y="2843768"/>
              <a:ext cx="1696288" cy="619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800000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b="1" dirty="0" smtClean="0">
                  <a:solidFill>
                    <a:srgbClr val="C00000"/>
                  </a:solidFill>
                  <a:latin typeface="Helvetica" panose="020B0604020202020204" pitchFamily="34" charset="0"/>
                </a:rPr>
                <a:t>Control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b="1" dirty="0" smtClean="0">
                  <a:solidFill>
                    <a:srgbClr val="C00000"/>
                  </a:solidFill>
                  <a:latin typeface="Helvetica" panose="020B0604020202020204" pitchFamily="34" charset="0"/>
                </a:rPr>
                <a:t> Plane</a:t>
              </a:r>
              <a:endParaRPr lang="en-US" sz="1800" b="1" dirty="0">
                <a:solidFill>
                  <a:srgbClr val="C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73" name="TextBox 25"/>
            <p:cNvSpPr txBox="1">
              <a:spLocks noChangeArrowheads="1"/>
            </p:cNvSpPr>
            <p:nvPr/>
          </p:nvSpPr>
          <p:spPr bwMode="auto">
            <a:xfrm>
              <a:off x="-45726" y="1948033"/>
              <a:ext cx="2051099" cy="619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800000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Helvetica" panose="020B0604020202020204" pitchFamily="34" charset="0"/>
                </a:rPr>
                <a:t>Application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Helvetica" panose="020B0604020202020204" pitchFamily="34" charset="0"/>
                </a:rPr>
                <a:t> Plane</a:t>
              </a: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75" name="Picture 3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2416" y="2691941"/>
              <a:ext cx="666527" cy="738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9657" y="6363991"/>
              <a:ext cx="722384" cy="308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TextBox 25"/>
            <p:cNvSpPr txBox="1">
              <a:spLocks noChangeArrowheads="1"/>
            </p:cNvSpPr>
            <p:nvPr/>
          </p:nvSpPr>
          <p:spPr bwMode="auto">
            <a:xfrm>
              <a:off x="2233183" y="3605441"/>
              <a:ext cx="84296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800000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800" dirty="0">
                  <a:solidFill>
                    <a:schemeClr val="tx2"/>
                  </a:solidFill>
                  <a:latin typeface="Helvetica" panose="020B0604020202020204" pitchFamily="34" charset="0"/>
                </a:rPr>
                <a:t>I</a:t>
              </a:r>
              <a:r>
                <a:rPr lang="en-US" sz="800" dirty="0" smtClean="0">
                  <a:solidFill>
                    <a:schemeClr val="tx2"/>
                  </a:solidFill>
                  <a:latin typeface="Helvetica" panose="020B0604020202020204" pitchFamily="34" charset="0"/>
                </a:rPr>
                <a:t>nstructions</a:t>
              </a:r>
              <a:endParaRPr lang="en-US" sz="1000" dirty="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78" name="TextBox 25"/>
            <p:cNvSpPr txBox="1">
              <a:spLocks noChangeArrowheads="1"/>
            </p:cNvSpPr>
            <p:nvPr/>
          </p:nvSpPr>
          <p:spPr bwMode="auto">
            <a:xfrm>
              <a:off x="7309720" y="3588208"/>
              <a:ext cx="84296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800000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800" dirty="0">
                  <a:solidFill>
                    <a:schemeClr val="tx2"/>
                  </a:solidFill>
                  <a:latin typeface="Helvetica" panose="020B0604020202020204" pitchFamily="34" charset="0"/>
                </a:rPr>
                <a:t>I</a:t>
              </a:r>
              <a:r>
                <a:rPr lang="en-US" sz="800" dirty="0" smtClean="0">
                  <a:solidFill>
                    <a:schemeClr val="tx2"/>
                  </a:solidFill>
                  <a:latin typeface="Helvetica" panose="020B0604020202020204" pitchFamily="34" charset="0"/>
                </a:rPr>
                <a:t>nstructions</a:t>
              </a:r>
              <a:endParaRPr lang="en-US" sz="1000" dirty="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79" name="TextBox 25"/>
            <p:cNvSpPr txBox="1">
              <a:spLocks noChangeArrowheads="1"/>
            </p:cNvSpPr>
            <p:nvPr/>
          </p:nvSpPr>
          <p:spPr bwMode="auto">
            <a:xfrm>
              <a:off x="3675644" y="3295879"/>
              <a:ext cx="84296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800000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800" dirty="0">
                  <a:solidFill>
                    <a:schemeClr val="tx2"/>
                  </a:solidFill>
                  <a:latin typeface="Helvetica" panose="020B0604020202020204" pitchFamily="34" charset="0"/>
                </a:rPr>
                <a:t>I</a:t>
              </a:r>
              <a:r>
                <a:rPr lang="en-US" sz="800" dirty="0" smtClean="0">
                  <a:solidFill>
                    <a:schemeClr val="tx2"/>
                  </a:solidFill>
                  <a:latin typeface="Helvetica" panose="020B0604020202020204" pitchFamily="34" charset="0"/>
                </a:rPr>
                <a:t>nstructions</a:t>
              </a:r>
              <a:endParaRPr lang="en-US" sz="1000" dirty="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80" name="TextBox 25"/>
            <p:cNvSpPr txBox="1">
              <a:spLocks noChangeArrowheads="1"/>
            </p:cNvSpPr>
            <p:nvPr/>
          </p:nvSpPr>
          <p:spPr bwMode="auto">
            <a:xfrm>
              <a:off x="5166564" y="3555138"/>
              <a:ext cx="84296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800000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800" dirty="0">
                  <a:solidFill>
                    <a:schemeClr val="tx2"/>
                  </a:solidFill>
                  <a:latin typeface="Helvetica" panose="020B0604020202020204" pitchFamily="34" charset="0"/>
                </a:rPr>
                <a:t>I</a:t>
              </a:r>
              <a:r>
                <a:rPr lang="en-US" sz="800" dirty="0" smtClean="0">
                  <a:solidFill>
                    <a:schemeClr val="tx2"/>
                  </a:solidFill>
                  <a:latin typeface="Helvetica" panose="020B0604020202020204" pitchFamily="34" charset="0"/>
                </a:rPr>
                <a:t>nstructions</a:t>
              </a:r>
              <a:endParaRPr lang="en-US" sz="1000" dirty="0">
                <a:solidFill>
                  <a:schemeClr val="tx2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4507656" y="7056437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Courtesy : </a:t>
            </a:r>
            <a:r>
              <a:rPr lang="en-US" i="1" dirty="0" err="1" smtClean="0"/>
              <a:t>Hengky</a:t>
            </a:r>
            <a:r>
              <a:rPr lang="en-US" i="1" dirty="0" smtClean="0"/>
              <a:t> </a:t>
            </a:r>
            <a:r>
              <a:rPr lang="en-US" i="1" dirty="0"/>
              <a:t>“Hank” </a:t>
            </a:r>
            <a:r>
              <a:rPr lang="en-US" i="1" dirty="0" err="1"/>
              <a:t>Susanto</a:t>
            </a:r>
            <a:r>
              <a:rPr lang="en-US" dirty="0"/>
              <a:t>, Sing Lab, HKUST</a:t>
            </a:r>
          </a:p>
        </p:txBody>
      </p:sp>
      <p:sp>
        <p:nvSpPr>
          <p:cNvPr id="84" name="Title 83"/>
          <p:cNvSpPr>
            <a:spLocks noGrp="1"/>
          </p:cNvSpPr>
          <p:nvPr>
            <p:ph type="title"/>
          </p:nvPr>
        </p:nvSpPr>
        <p:spPr>
          <a:xfrm>
            <a:off x="253881" y="283993"/>
            <a:ext cx="9702652" cy="1262160"/>
          </a:xfrm>
        </p:spPr>
        <p:txBody>
          <a:bodyPr/>
          <a:lstStyle/>
          <a:p>
            <a:r>
              <a:rPr lang="en-US" altLang="zh-TW" sz="3600" dirty="0" smtClean="0">
                <a:latin typeface="Calibri" panose="020F0502020204030204" pitchFamily="34" charset="0"/>
              </a:rPr>
              <a:t>Software-Defined Network with key Abstractions</a:t>
            </a:r>
            <a:r>
              <a:rPr lang="en-US" sz="3600" dirty="0" smtClean="0">
                <a:latin typeface="Calibri" panose="020F0502020204030204" pitchFamily="34" charset="0"/>
              </a:rPr>
              <a:t/>
            </a:r>
            <a:br>
              <a:rPr lang="en-US" sz="3600" dirty="0" smtClean="0">
                <a:latin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libri" panose="020F0502020204030204" pitchFamily="34" charset="0"/>
              </a:rPr>
              <a:t>NUTSHELL</a:t>
            </a:r>
            <a:endParaRPr lang="en-US" sz="440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315912" y="1341437"/>
            <a:ext cx="9372600" cy="5867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Separate Control plane and Data plane entities.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Calibri" panose="020F0502020204030204" pitchFamily="34" charset="0"/>
              </a:rPr>
              <a:t>Network intelligence and state are logically centralized.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Calibri" panose="020F0502020204030204" pitchFamily="34" charset="0"/>
              </a:rPr>
              <a:t>The underlying network infrastructure is abstracted from the applications.</a:t>
            </a:r>
          </a:p>
          <a:p>
            <a:pPr marL="457200" indent="-457200">
              <a:lnSpc>
                <a:spcPct val="90000"/>
              </a:lnSpc>
              <a:buClr>
                <a:srgbClr val="4F6228"/>
              </a:buClr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4F6228"/>
                </a:solidFill>
                <a:latin typeface="Calibri" panose="020F0502020204030204" pitchFamily="34" charset="0"/>
              </a:rPr>
              <a:t>Execute or run Control plane software on general purpose hardware.</a:t>
            </a:r>
          </a:p>
          <a:p>
            <a:pPr marL="800100" lvl="1" indent="-342900">
              <a:lnSpc>
                <a:spcPct val="90000"/>
              </a:lnSpc>
              <a:buClr>
                <a:srgbClr val="403152"/>
              </a:buClr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Calibri" panose="020F0502020204030204" pitchFamily="34" charset="0"/>
              </a:rPr>
              <a:t>Decouple from specific networking hardware.</a:t>
            </a:r>
          </a:p>
          <a:p>
            <a:pPr marL="800100" lvl="1" indent="-342900">
              <a:lnSpc>
                <a:spcPct val="90000"/>
              </a:lnSpc>
              <a:buClr>
                <a:srgbClr val="403152"/>
              </a:buClr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Calibri" panose="020F0502020204030204" pitchFamily="34" charset="0"/>
              </a:rPr>
              <a:t>Use commodity servers and switches.</a:t>
            </a:r>
          </a:p>
          <a:p>
            <a:pPr marL="457200" indent="-457200">
              <a:lnSpc>
                <a:spcPct val="90000"/>
              </a:lnSpc>
              <a:buClr>
                <a:srgbClr val="4F6228"/>
              </a:buClr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4F6228"/>
                </a:solidFill>
                <a:latin typeface="Calibri" panose="020F0502020204030204" pitchFamily="34" charset="0"/>
              </a:rPr>
              <a:t>Have programmable data planes.</a:t>
            </a:r>
          </a:p>
          <a:p>
            <a:pPr marL="800100" lvl="1" indent="-342900">
              <a:lnSpc>
                <a:spcPct val="90000"/>
              </a:lnSpc>
              <a:buClr>
                <a:srgbClr val="403152"/>
              </a:buClr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Calibri" panose="020F0502020204030204" pitchFamily="34" charset="0"/>
              </a:rPr>
              <a:t>Maintain, control and program data plane state from a central entity.</a:t>
            </a:r>
          </a:p>
          <a:p>
            <a:pPr marL="457200" indent="-457200">
              <a:lnSpc>
                <a:spcPct val="90000"/>
              </a:lnSpc>
              <a:buClr>
                <a:srgbClr val="4F6228"/>
              </a:buClr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4F6228"/>
                </a:solidFill>
                <a:latin typeface="Calibri" panose="020F0502020204030204" pitchFamily="34" charset="0"/>
              </a:rPr>
              <a:t>An architecture to control not just a networking device but an entire network.</a:t>
            </a:r>
            <a:endParaRPr lang="zh-TW" altLang="en-US" sz="2800" dirty="0">
              <a:solidFill>
                <a:srgbClr val="4F6228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11712" y="6675437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Courtesy : </a:t>
            </a:r>
            <a:r>
              <a:rPr lang="en-US" i="1" dirty="0" err="1"/>
              <a:t>Hengky</a:t>
            </a:r>
            <a:r>
              <a:rPr lang="en-US" i="1" dirty="0"/>
              <a:t> “Hank” </a:t>
            </a:r>
            <a:r>
              <a:rPr lang="en-US" i="1" dirty="0" err="1"/>
              <a:t>Susanto</a:t>
            </a:r>
            <a:r>
              <a:rPr lang="en-US" dirty="0"/>
              <a:t>, Sing Lab, HKUST</a:t>
            </a:r>
          </a:p>
        </p:txBody>
      </p:sp>
    </p:spTree>
    <p:extLst>
      <p:ext uri="{BB962C8B-B14F-4D97-AF65-F5344CB8AC3E}">
        <p14:creationId xmlns:p14="http://schemas.microsoft.com/office/powerpoint/2010/main" val="38071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MININET - INTRODUCTION</a:t>
            </a:r>
            <a:endParaRPr lang="en-US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8312" y="1570037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Mininet creates a </a:t>
            </a:r>
            <a:r>
              <a:rPr lang="en-US" sz="2400" b="1" dirty="0">
                <a:latin typeface="Calibri" panose="020F0502020204030204" pitchFamily="34" charset="0"/>
              </a:rPr>
              <a:t>realistic virtual network</a:t>
            </a:r>
            <a:r>
              <a:rPr lang="en-US" sz="2400" dirty="0">
                <a:latin typeface="Calibri" panose="020F0502020204030204" pitchFamily="34" charset="0"/>
              </a:rPr>
              <a:t>, running </a:t>
            </a:r>
            <a:r>
              <a:rPr lang="en-US" sz="2400" b="1" dirty="0">
                <a:latin typeface="Calibri" panose="020F0502020204030204" pitchFamily="34" charset="0"/>
              </a:rPr>
              <a:t>real kernel, switch and application code</a:t>
            </a:r>
            <a:r>
              <a:rPr lang="en-US" sz="2400" dirty="0">
                <a:latin typeface="Calibri" panose="020F0502020204030204" pitchFamily="34" charset="0"/>
              </a:rPr>
              <a:t>, on a single machine (VM, cloud or native), in seconds, with a single command</a:t>
            </a:r>
          </a:p>
        </p:txBody>
      </p:sp>
      <p:pic>
        <p:nvPicPr>
          <p:cNvPr id="1026" name="Picture 2" descr="http://mininet.org/images/frontpag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78" y="3017837"/>
            <a:ext cx="638235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8312" y="4694237"/>
            <a:ext cx="9001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 </a:t>
            </a:r>
            <a:r>
              <a:rPr lang="en-US" sz="2400" b="1" dirty="0" smtClean="0">
                <a:latin typeface="Calibri" panose="020F0502020204030204" pitchFamily="34" charset="0"/>
              </a:rPr>
              <a:t>Virtual </a:t>
            </a:r>
            <a:r>
              <a:rPr lang="en-US" sz="2400" b="1" dirty="0">
                <a:latin typeface="Calibri" panose="020F0502020204030204" pitchFamily="34" charset="0"/>
              </a:rPr>
              <a:t>test bed </a:t>
            </a:r>
            <a:r>
              <a:rPr lang="en-US" sz="2400" dirty="0">
                <a:latin typeface="Calibri" panose="020F0502020204030204" pitchFamily="34" charset="0"/>
              </a:rPr>
              <a:t>and development environment for </a:t>
            </a:r>
            <a:r>
              <a:rPr lang="en-US" sz="2400" dirty="0" smtClean="0">
                <a:latin typeface="Calibri" panose="020F0502020204030204" pitchFamily="34" charset="0"/>
              </a:rPr>
              <a:t>SDN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</a:rPr>
              <a:t>Download/Get Started With Mininet</a:t>
            </a:r>
            <a:br>
              <a:rPr lang="en-US" sz="4000" b="1" dirty="0">
                <a:latin typeface="Calibri" panose="020F0502020204030204" pitchFamily="34" charset="0"/>
              </a:rPr>
            </a:b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112" y="1174916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Download </a:t>
            </a:r>
            <a:r>
              <a:rPr lang="en-US" b="1" dirty="0"/>
              <a:t>a pre-packaged Mininet/Ubuntu </a:t>
            </a:r>
            <a:r>
              <a:rPr lang="en-US" b="1" dirty="0" smtClean="0"/>
              <a:t>VM    - Linux Kernel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203" y="1760817"/>
            <a:ext cx="7700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Mininet </a:t>
            </a:r>
            <a:r>
              <a:rPr lang="en-US" b="1" dirty="0"/>
              <a:t>VM Installation (easy, recommended)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912" y="2636837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</a:rPr>
              <a:t>Download  </a:t>
            </a:r>
            <a:r>
              <a:rPr lang="en-US" sz="2400" dirty="0">
                <a:latin typeface="Calibri" panose="020F0502020204030204" pitchFamily="34" charset="0"/>
                <a:hlinkClick r:id="rId2"/>
              </a:rPr>
              <a:t>Mininet VM image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</a:rPr>
              <a:t>Download and install a virtualization </a:t>
            </a:r>
            <a:r>
              <a:rPr lang="en-US" sz="2400" dirty="0" smtClean="0">
                <a:latin typeface="Calibri" panose="020F0502020204030204" pitchFamily="34" charset="0"/>
              </a:rPr>
              <a:t>system. </a:t>
            </a:r>
            <a:r>
              <a:rPr lang="en-US" sz="2400" dirty="0" smtClean="0">
                <a:latin typeface="Calibri" panose="020F0502020204030204" pitchFamily="34" charset="0"/>
                <a:hlinkClick r:id="rId3"/>
              </a:rPr>
              <a:t>VirtualBox</a:t>
            </a:r>
            <a:r>
              <a:rPr lang="en-US" sz="2400" dirty="0" smtClean="0">
                <a:latin typeface="Calibri" panose="020F0502020204030204" pitchFamily="34" charset="0"/>
              </a:rPr>
              <a:t> or </a:t>
            </a:r>
            <a:r>
              <a:rPr lang="en-US" sz="2400" dirty="0">
                <a:latin typeface="Calibri" panose="020F0502020204030204" pitchFamily="34" charset="0"/>
              </a:rPr>
              <a:t> </a:t>
            </a:r>
            <a:r>
              <a:rPr lang="en-US" sz="2400" dirty="0">
                <a:latin typeface="Calibri" panose="020F0502020204030204" pitchFamily="34" charset="0"/>
                <a:hlinkClick r:id="rId4"/>
              </a:rPr>
              <a:t>VMware Workstation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</a:rPr>
              <a:t>Run </a:t>
            </a:r>
            <a:r>
              <a:rPr lang="en-US" sz="2400" dirty="0">
                <a:latin typeface="Calibri" panose="020F0502020204030204" pitchFamily="34" charset="0"/>
              </a:rPr>
              <a:t>through the </a:t>
            </a:r>
            <a:r>
              <a:rPr lang="en-US" sz="2400" dirty="0">
                <a:latin typeface="Calibri" panose="020F0502020204030204" pitchFamily="34" charset="0"/>
                <a:hlinkClick r:id="rId5"/>
              </a:rPr>
              <a:t>VM Setup Notes</a:t>
            </a:r>
            <a:r>
              <a:rPr lang="en-US" sz="2400" dirty="0">
                <a:latin typeface="Calibri" panose="020F0502020204030204" pitchFamily="34" charset="0"/>
              </a:rPr>
              <a:t> to log in to the VM and customize it as desired.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</a:rPr>
              <a:t>Follow the </a:t>
            </a:r>
            <a:r>
              <a:rPr lang="en-US" sz="2400" dirty="0">
                <a:latin typeface="Calibri" panose="020F0502020204030204" pitchFamily="34" charset="0"/>
                <a:hlinkClick r:id="rId6"/>
              </a:rPr>
              <a:t>Walkthrough</a:t>
            </a:r>
            <a:r>
              <a:rPr lang="en-US" sz="2400" dirty="0">
                <a:latin typeface="Calibri" panose="020F0502020204030204" pitchFamily="34" charset="0"/>
              </a:rPr>
              <a:t> to get familiar with Mininet commands and typical usage.</a:t>
            </a:r>
          </a:p>
        </p:txBody>
      </p:sp>
    </p:spTree>
    <p:extLst>
      <p:ext uri="{BB962C8B-B14F-4D97-AF65-F5344CB8AC3E}">
        <p14:creationId xmlns:p14="http://schemas.microsoft.com/office/powerpoint/2010/main" val="15673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37"/>
            <a:ext cx="3352800" cy="262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2" y="198437"/>
            <a:ext cx="3265488" cy="255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437"/>
            <a:ext cx="3287712" cy="257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19" y="2850071"/>
            <a:ext cx="3398631" cy="2657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116" y="2850071"/>
            <a:ext cx="3156284" cy="180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620" y="2850071"/>
            <a:ext cx="2967347" cy="23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95" y="4907909"/>
            <a:ext cx="3316705" cy="259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6112" y="17986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0621" y="17986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6293" y="178814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9312" y="43656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26112" y="320805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10270" y="40732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6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13820" y="621132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5510" y="6204617"/>
            <a:ext cx="270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INSTALL VIRTUALBOX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05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274637"/>
            <a:ext cx="3276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2" y="256505"/>
            <a:ext cx="2666999" cy="253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276558"/>
            <a:ext cx="2971800" cy="258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2862498"/>
            <a:ext cx="3047999" cy="256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05" y="2880461"/>
            <a:ext cx="3026690" cy="25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2" y="2898424"/>
            <a:ext cx="3048000" cy="256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36" y="5684837"/>
            <a:ext cx="64103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48067" y="20272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1350" y="202723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40712" y="175681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7620" y="4465637"/>
            <a:ext cx="617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86589" y="44847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85521" y="446563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8638" y="610682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14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912400"/>
            <a:ext cx="9071640" cy="76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5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BIG PICTURE</a:t>
            </a:r>
            <a:endParaRPr lang="en-IN" sz="44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8159421"/>
              </p:ext>
            </p:extLst>
          </p:nvPr>
        </p:nvGraphicFramePr>
        <p:xfrm>
          <a:off x="620712" y="1265237"/>
          <a:ext cx="9071640" cy="438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SDN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04000" y="1440000"/>
            <a:ext cx="9071640" cy="56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Traffic Engineering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Security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QoS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Routing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Switching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Virtualization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Monitoring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Load Balancing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New Innovations?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SDN is a solution for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1712" y="2398801"/>
            <a:ext cx="8793176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High Demand on 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Unpredictable and rapidly changing traffic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Rapid network reconfiguration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Running Large Data center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endParaRPr lang="en-IN" sz="32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en-IN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Operating </a:t>
            </a:r>
            <a:r>
              <a:rPr lang="en-IN" sz="3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</a:t>
            </a:r>
            <a:r>
              <a:rPr lang="en-IN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endParaRPr lang="en-IN" sz="32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4151160" y="2287080"/>
            <a:ext cx="4524120" cy="363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368000" y="3384000"/>
            <a:ext cx="3024000" cy="1872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System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Line 4"/>
          <p:cNvSpPr/>
          <p:nvPr/>
        </p:nvSpPr>
        <p:spPr>
          <a:xfrm>
            <a:off x="4449979" y="4265280"/>
            <a:ext cx="1440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TextShape 5"/>
          <p:cNvSpPr txBox="1"/>
          <p:nvPr/>
        </p:nvSpPr>
        <p:spPr>
          <a:xfrm>
            <a:off x="6107112" y="3961260"/>
            <a:ext cx="308844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CORE SERVICES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3528000" y="2448000"/>
            <a:ext cx="3024000" cy="187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System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936000" y="4968000"/>
            <a:ext cx="1008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</a:t>
            </a:r>
          </a:p>
        </p:txBody>
      </p:sp>
      <p:sp>
        <p:nvSpPr>
          <p:cNvPr id="60" name="CustomShape 5"/>
          <p:cNvSpPr/>
          <p:nvPr/>
        </p:nvSpPr>
        <p:spPr>
          <a:xfrm>
            <a:off x="2448000" y="4982040"/>
            <a:ext cx="1008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</a:t>
            </a:r>
          </a:p>
        </p:txBody>
      </p:sp>
      <p:sp>
        <p:nvSpPr>
          <p:cNvPr id="61" name="CustomShape 6"/>
          <p:cNvSpPr/>
          <p:nvPr/>
        </p:nvSpPr>
        <p:spPr>
          <a:xfrm>
            <a:off x="3888000" y="4968000"/>
            <a:ext cx="1008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Storage</a:t>
            </a:r>
          </a:p>
        </p:txBody>
      </p:sp>
      <p:sp>
        <p:nvSpPr>
          <p:cNvPr id="62" name="CustomShape 7"/>
          <p:cNvSpPr/>
          <p:nvPr/>
        </p:nvSpPr>
        <p:spPr>
          <a:xfrm>
            <a:off x="5544000" y="4979880"/>
            <a:ext cx="1224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</a:p>
        </p:txBody>
      </p:sp>
      <p:cxnSp>
        <p:nvCxnSpPr>
          <p:cNvPr id="63" name="Line 8"/>
          <p:cNvCxnSpPr>
            <a:stCxn id="58" idx="1"/>
            <a:endCxn id="59" idx="0"/>
          </p:cNvCxnSpPr>
          <p:nvPr/>
        </p:nvCxnSpPr>
        <p:spPr>
          <a:xfrm flipH="1">
            <a:off x="1440000" y="3384000"/>
            <a:ext cx="2088360" cy="15843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64" name="Line 9"/>
          <p:cNvCxnSpPr>
            <a:stCxn id="58" idx="1"/>
            <a:endCxn id="60" idx="0"/>
          </p:cNvCxnSpPr>
          <p:nvPr/>
        </p:nvCxnSpPr>
        <p:spPr>
          <a:xfrm flipH="1">
            <a:off x="2952000" y="3384000"/>
            <a:ext cx="576360" cy="159840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65" name="Line 10"/>
          <p:cNvCxnSpPr>
            <a:stCxn id="58" idx="2"/>
            <a:endCxn id="61" idx="0"/>
          </p:cNvCxnSpPr>
          <p:nvPr/>
        </p:nvCxnSpPr>
        <p:spPr>
          <a:xfrm flipH="1">
            <a:off x="4392000" y="4320000"/>
            <a:ext cx="648360" cy="64836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66" name="Line 11"/>
          <p:cNvCxnSpPr>
            <a:stCxn id="58" idx="2"/>
            <a:endCxn id="62" idx="0"/>
          </p:cNvCxnSpPr>
          <p:nvPr/>
        </p:nvCxnSpPr>
        <p:spPr>
          <a:xfrm>
            <a:off x="5040000" y="4320000"/>
            <a:ext cx="1116360" cy="66024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67" name="TextShape 12"/>
          <p:cNvSpPr txBox="1"/>
          <p:nvPr/>
        </p:nvSpPr>
        <p:spPr>
          <a:xfrm>
            <a:off x="4248000" y="6336000"/>
            <a:ext cx="2896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Lower Levels /South of OS</a:t>
            </a:r>
          </a:p>
        </p:txBody>
      </p:sp>
      <p:pic>
        <p:nvPicPr>
          <p:cNvPr id="68" name="Picture 67"/>
          <p:cNvPicPr/>
          <p:nvPr/>
        </p:nvPicPr>
        <p:blipFill>
          <a:blip r:embed="rId2"/>
          <a:stretch/>
        </p:blipFill>
        <p:spPr>
          <a:xfrm>
            <a:off x="3384000" y="550440"/>
            <a:ext cx="3240000" cy="1684080"/>
          </a:xfrm>
          <a:prstGeom prst="rect">
            <a:avLst/>
          </a:prstGeom>
          <a:ln>
            <a:noFill/>
          </a:ln>
        </p:spPr>
      </p:pic>
      <p:sp>
        <p:nvSpPr>
          <p:cNvPr id="69" name="TextShape 13"/>
          <p:cNvSpPr txBox="1"/>
          <p:nvPr/>
        </p:nvSpPr>
        <p:spPr>
          <a:xfrm>
            <a:off x="1224000" y="2952000"/>
            <a:ext cx="1082880" cy="82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494640" y="1248480"/>
            <a:ext cx="9096120" cy="506700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3"/>
          <a:stretch/>
        </p:blipFill>
        <p:spPr>
          <a:xfrm>
            <a:off x="859320" y="6537600"/>
            <a:ext cx="1095120" cy="60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326</Words>
  <Application>Microsoft Office PowerPoint</Application>
  <PresentationFormat>Custom</PresentationFormat>
  <Paragraphs>110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SDN is a solution for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Software-Defined Network with key Abstractions </vt:lpstr>
      <vt:lpstr>NUTSHELL</vt:lpstr>
      <vt:lpstr>MININET - INTRODUCTION</vt:lpstr>
      <vt:lpstr>Download/Get Started With Mininet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dhanesh</cp:lastModifiedBy>
  <cp:revision>44</cp:revision>
  <dcterms:created xsi:type="dcterms:W3CDTF">2018-01-10T09:28:43Z</dcterms:created>
  <dcterms:modified xsi:type="dcterms:W3CDTF">2018-01-16T04:44:07Z</dcterms:modified>
  <dc:language>en-IN</dc:language>
</cp:coreProperties>
</file>