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media/image7.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am Dhanesha" initials="PD" lastIdx="1" clrIdx="0">
    <p:extLst>
      <p:ext uri="{19B8F6BF-5375-455C-9EA6-DF929625EA0E}">
        <p15:presenceInfo xmlns:p15="http://schemas.microsoft.com/office/powerpoint/2012/main" userId="6fe36c2f1a656d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09T15:25:12.79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5E64F-4714-4C58-AA4B-E67D72AC439A}"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75F47-3C55-4B7A-BADC-CE87A9F56945}" type="slidenum">
              <a:rPr lang="en-IN" smtClean="0"/>
              <a:t>‹#›</a:t>
            </a:fld>
            <a:endParaRPr lang="en-IN"/>
          </a:p>
        </p:txBody>
      </p:sp>
    </p:spTree>
    <p:extLst>
      <p:ext uri="{BB962C8B-B14F-4D97-AF65-F5344CB8AC3E}">
        <p14:creationId xmlns:p14="http://schemas.microsoft.com/office/powerpoint/2010/main" val="4188053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375F47-3C55-4B7A-BADC-CE87A9F56945}" type="slidenum">
              <a:rPr lang="en-IN" smtClean="0"/>
              <a:t>6</a:t>
            </a:fld>
            <a:endParaRPr lang="en-IN"/>
          </a:p>
        </p:txBody>
      </p:sp>
    </p:spTree>
    <p:extLst>
      <p:ext uri="{BB962C8B-B14F-4D97-AF65-F5344CB8AC3E}">
        <p14:creationId xmlns:p14="http://schemas.microsoft.com/office/powerpoint/2010/main" val="561471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A467BE-11E1-4650-9113-8887CCD60A45}"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371902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467BE-11E1-4650-9113-8887CCD60A45}"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258752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5A467BE-11E1-4650-9113-8887CCD60A45}"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350172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5A467BE-11E1-4650-9113-8887CCD60A45}"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2744533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467BE-11E1-4650-9113-8887CCD60A45}"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285232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467BE-11E1-4650-9113-8887CCD60A45}"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181831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467BE-11E1-4650-9113-8887CCD60A45}"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390148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467BE-11E1-4650-9113-8887CCD60A45}"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34037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467BE-11E1-4650-9113-8887CCD60A45}"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159779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467BE-11E1-4650-9113-8887CCD60A45}"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29933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467BE-11E1-4650-9113-8887CCD60A45}"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342169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467BE-11E1-4650-9113-8887CCD60A45}"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171922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467BE-11E1-4650-9113-8887CCD60A45}"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123283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5A467BE-11E1-4650-9113-8887CCD60A45}" type="datetimeFigureOut">
              <a:rPr lang="en-IN" smtClean="0"/>
              <a:t>11-03-2025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35A12C55-50C1-4472-A2A3-8A178DB56F81}" type="slidenum">
              <a:rPr lang="en-IN" smtClean="0"/>
              <a:t>‹#›</a:t>
            </a:fld>
            <a:endParaRPr lang="en-IN"/>
          </a:p>
        </p:txBody>
      </p:sp>
    </p:spTree>
    <p:extLst>
      <p:ext uri="{BB962C8B-B14F-4D97-AF65-F5344CB8AC3E}">
        <p14:creationId xmlns:p14="http://schemas.microsoft.com/office/powerpoint/2010/main" val="183434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5A467BE-11E1-4650-9113-8887CCD60A45}" type="datetimeFigureOut">
              <a:rPr lang="en-IN" smtClean="0"/>
              <a:t>11-03-2025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5A12C55-50C1-4472-A2A3-8A178DB56F81}" type="slidenum">
              <a:rPr lang="en-IN" smtClean="0"/>
              <a:t>‹#›</a:t>
            </a:fld>
            <a:endParaRPr lang="en-IN"/>
          </a:p>
        </p:txBody>
      </p:sp>
    </p:spTree>
    <p:extLst>
      <p:ext uri="{BB962C8B-B14F-4D97-AF65-F5344CB8AC3E}">
        <p14:creationId xmlns:p14="http://schemas.microsoft.com/office/powerpoint/2010/main" val="40280238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C243-4517-E885-AC38-BA8882FE1D7C}"/>
              </a:ext>
            </a:extLst>
          </p:cNvPr>
          <p:cNvSpPr>
            <a:spLocks noGrp="1"/>
          </p:cNvSpPr>
          <p:nvPr>
            <p:ph type="ctrTitle"/>
          </p:nvPr>
        </p:nvSpPr>
        <p:spPr/>
        <p:txBody>
          <a:bodyPr/>
          <a:lstStyle/>
          <a:p>
            <a:r>
              <a:rPr lang="en-US" dirty="0"/>
              <a:t>Meri Skills Sales Data Analysis</a:t>
            </a:r>
            <a:endParaRPr lang="en-IN" dirty="0"/>
          </a:p>
        </p:txBody>
      </p:sp>
      <p:sp>
        <p:nvSpPr>
          <p:cNvPr id="3" name="Subtitle 2">
            <a:extLst>
              <a:ext uri="{FF2B5EF4-FFF2-40B4-BE49-F238E27FC236}">
                <a16:creationId xmlns:a16="http://schemas.microsoft.com/office/drawing/2014/main" id="{C6C8AD11-D8CA-C8B4-D63C-D634588B8C1D}"/>
              </a:ext>
            </a:extLst>
          </p:cNvPr>
          <p:cNvSpPr>
            <a:spLocks noGrp="1"/>
          </p:cNvSpPr>
          <p:nvPr>
            <p:ph type="subTitle" idx="1"/>
          </p:nvPr>
        </p:nvSpPr>
        <p:spPr/>
        <p:txBody>
          <a:bodyPr/>
          <a:lstStyle/>
          <a:p>
            <a:r>
              <a:rPr lang="en-US" dirty="0"/>
              <a:t>A complete data report for the sales data of the company for the quarter of 2019-20</a:t>
            </a:r>
            <a:endParaRPr lang="en-IN" dirty="0"/>
          </a:p>
        </p:txBody>
      </p:sp>
      <p:pic>
        <p:nvPicPr>
          <p:cNvPr id="5" name="Picture 4">
            <a:extLst>
              <a:ext uri="{FF2B5EF4-FFF2-40B4-BE49-F238E27FC236}">
                <a16:creationId xmlns:a16="http://schemas.microsoft.com/office/drawing/2014/main" id="{CB658BDB-B607-A9B1-9513-CA70E8DB8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6561" y="868002"/>
            <a:ext cx="2143125" cy="2143125"/>
          </a:xfrm>
          <a:prstGeom prst="rect">
            <a:avLst/>
          </a:prstGeom>
          <a:effectLst>
            <a:outerShdw blurRad="50800" dist="38100" dir="8100000" algn="tr" rotWithShape="0">
              <a:prstClr val="black">
                <a:alpha val="40000"/>
              </a:prstClr>
            </a:outerShdw>
          </a:effectLst>
        </p:spPr>
      </p:pic>
      <p:sp>
        <p:nvSpPr>
          <p:cNvPr id="6" name="Footer Placeholder 5">
            <a:extLst>
              <a:ext uri="{FF2B5EF4-FFF2-40B4-BE49-F238E27FC236}">
                <a16:creationId xmlns:a16="http://schemas.microsoft.com/office/drawing/2014/main" id="{95A66980-FB47-8F63-8B23-3F825BBFD945}"/>
              </a:ext>
            </a:extLst>
          </p:cNvPr>
          <p:cNvSpPr>
            <a:spLocks noGrp="1"/>
          </p:cNvSpPr>
          <p:nvPr>
            <p:ph type="ftr" sz="quarter" idx="11"/>
          </p:nvPr>
        </p:nvSpPr>
        <p:spPr/>
        <p:txBody>
          <a:bodyPr/>
          <a:lstStyle/>
          <a:p>
            <a:r>
              <a:rPr lang="en-IN" dirty="0"/>
              <a:t>-Pratham Dhanesha</a:t>
            </a:r>
          </a:p>
        </p:txBody>
      </p:sp>
    </p:spTree>
    <p:extLst>
      <p:ext uri="{BB962C8B-B14F-4D97-AF65-F5344CB8AC3E}">
        <p14:creationId xmlns:p14="http://schemas.microsoft.com/office/powerpoint/2010/main" val="422092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00E8-0947-F1CF-53DE-4AA35E2B4E03}"/>
              </a:ext>
            </a:extLst>
          </p:cNvPr>
          <p:cNvSpPr>
            <a:spLocks noGrp="1"/>
          </p:cNvSpPr>
          <p:nvPr>
            <p:ph type="title"/>
          </p:nvPr>
        </p:nvSpPr>
        <p:spPr/>
        <p:txBody>
          <a:bodyPr/>
          <a:lstStyle/>
          <a:p>
            <a:r>
              <a:rPr lang="en-IN" dirty="0"/>
              <a:t>Product Performance</a:t>
            </a:r>
          </a:p>
        </p:txBody>
      </p:sp>
      <p:sp>
        <p:nvSpPr>
          <p:cNvPr id="3" name="Text Placeholder 2">
            <a:extLst>
              <a:ext uri="{FF2B5EF4-FFF2-40B4-BE49-F238E27FC236}">
                <a16:creationId xmlns:a16="http://schemas.microsoft.com/office/drawing/2014/main" id="{4A495F9D-DD63-BB27-863E-9CE531D8DCBF}"/>
              </a:ext>
            </a:extLst>
          </p:cNvPr>
          <p:cNvSpPr>
            <a:spLocks noGrp="1"/>
          </p:cNvSpPr>
          <p:nvPr>
            <p:ph type="body" idx="1"/>
          </p:nvPr>
        </p:nvSpPr>
        <p:spPr>
          <a:xfrm>
            <a:off x="810001" y="5125880"/>
            <a:ext cx="4828800" cy="1498440"/>
          </a:xfrm>
        </p:spPr>
        <p:txBody>
          <a:bodyPr/>
          <a:lstStyle/>
          <a:p>
            <a:r>
              <a:rPr lang="en-IN" sz="1200" dirty="0"/>
              <a:t>This report gives details of all the 19 products that were sold and the quantity of each. The highest selling item was AAA batteries followed by with AA batteries.</a:t>
            </a:r>
          </a:p>
          <a:p>
            <a:endParaRPr lang="en-IN" sz="1200" dirty="0"/>
          </a:p>
          <a:p>
            <a:r>
              <a:rPr lang="en-IN" sz="1200" dirty="0"/>
              <a:t>The least selling item is LG washing machine and LG dryer.</a:t>
            </a:r>
          </a:p>
        </p:txBody>
      </p:sp>
      <p:pic>
        <p:nvPicPr>
          <p:cNvPr id="8" name="Content Placeholder 7">
            <a:extLst>
              <a:ext uri="{FF2B5EF4-FFF2-40B4-BE49-F238E27FC236}">
                <a16:creationId xmlns:a16="http://schemas.microsoft.com/office/drawing/2014/main" id="{F7183B84-7B33-6D69-D9E4-108E076720A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0000" y="2403844"/>
            <a:ext cx="4610500" cy="2491956"/>
          </a:xfrm>
        </p:spPr>
      </p:pic>
      <p:sp>
        <p:nvSpPr>
          <p:cNvPr id="5" name="Text Placeholder 4">
            <a:extLst>
              <a:ext uri="{FF2B5EF4-FFF2-40B4-BE49-F238E27FC236}">
                <a16:creationId xmlns:a16="http://schemas.microsoft.com/office/drawing/2014/main" id="{76977C55-D551-CAE5-7BB8-2EB082EB9114}"/>
              </a:ext>
            </a:extLst>
          </p:cNvPr>
          <p:cNvSpPr>
            <a:spLocks noGrp="1"/>
          </p:cNvSpPr>
          <p:nvPr>
            <p:ph type="body" sz="quarter" idx="3"/>
          </p:nvPr>
        </p:nvSpPr>
        <p:spPr>
          <a:xfrm>
            <a:off x="6187415" y="5882006"/>
            <a:ext cx="5194583" cy="576262"/>
          </a:xfrm>
        </p:spPr>
        <p:txBody>
          <a:bodyPr/>
          <a:lstStyle/>
          <a:p>
            <a:r>
              <a:rPr lang="en-IN" sz="1200" dirty="0"/>
              <a:t>This graph tells which products gave the maximum revenue or rolling in form of money. The highest grossed item was MacBook Pro Laptop which had about $8M amount of cash inflow even though only 4728 quantity was sold. While the AAA batteries with highest quantity sold only contributed to $92,740 cash inflow.</a:t>
            </a:r>
          </a:p>
        </p:txBody>
      </p:sp>
      <p:pic>
        <p:nvPicPr>
          <p:cNvPr id="10" name="Content Placeholder 9">
            <a:extLst>
              <a:ext uri="{FF2B5EF4-FFF2-40B4-BE49-F238E27FC236}">
                <a16:creationId xmlns:a16="http://schemas.microsoft.com/office/drawing/2014/main" id="{7B49820C-ED5C-4DC4-C240-BACF9C3C92F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7415" y="2403844"/>
            <a:ext cx="5194300" cy="2491956"/>
          </a:xfrm>
        </p:spPr>
      </p:pic>
    </p:spTree>
    <p:extLst>
      <p:ext uri="{BB962C8B-B14F-4D97-AF65-F5344CB8AC3E}">
        <p14:creationId xmlns:p14="http://schemas.microsoft.com/office/powerpoint/2010/main" val="186396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FF21-C3A1-F612-72B1-6BD1E48FF00A}"/>
              </a:ext>
            </a:extLst>
          </p:cNvPr>
          <p:cNvSpPr>
            <a:spLocks noGrp="1"/>
          </p:cNvSpPr>
          <p:nvPr>
            <p:ph type="title"/>
          </p:nvPr>
        </p:nvSpPr>
        <p:spPr/>
        <p:txBody>
          <a:bodyPr/>
          <a:lstStyle/>
          <a:p>
            <a:r>
              <a:rPr lang="en-IN" dirty="0"/>
              <a:t>City wise performance</a:t>
            </a:r>
          </a:p>
        </p:txBody>
      </p:sp>
      <p:pic>
        <p:nvPicPr>
          <p:cNvPr id="5" name="Content Placeholder 4">
            <a:extLst>
              <a:ext uri="{FF2B5EF4-FFF2-40B4-BE49-F238E27FC236}">
                <a16:creationId xmlns:a16="http://schemas.microsoft.com/office/drawing/2014/main" id="{4C27EC58-AAB0-DA38-74F6-678AF93DD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053" y="2528280"/>
            <a:ext cx="4534293" cy="3025402"/>
          </a:xfrm>
        </p:spPr>
      </p:pic>
      <p:sp>
        <p:nvSpPr>
          <p:cNvPr id="6" name="TextBox 5">
            <a:extLst>
              <a:ext uri="{FF2B5EF4-FFF2-40B4-BE49-F238E27FC236}">
                <a16:creationId xmlns:a16="http://schemas.microsoft.com/office/drawing/2014/main" id="{74253E91-8502-DDC5-0BC8-D963863459AA}"/>
              </a:ext>
            </a:extLst>
          </p:cNvPr>
          <p:cNvSpPr txBox="1"/>
          <p:nvPr/>
        </p:nvSpPr>
        <p:spPr>
          <a:xfrm>
            <a:off x="6095999" y="2691360"/>
            <a:ext cx="4104640" cy="2862322"/>
          </a:xfrm>
          <a:prstGeom prst="rect">
            <a:avLst/>
          </a:prstGeom>
          <a:noFill/>
        </p:spPr>
        <p:txBody>
          <a:bodyPr wrap="square" rtlCol="0">
            <a:spAutoFit/>
          </a:bodyPr>
          <a:lstStyle/>
          <a:p>
            <a:pPr marL="171450" indent="-171450">
              <a:buFont typeface="Arial" panose="020B0604020202020204" pitchFamily="34" charset="0"/>
              <a:buChar char="•"/>
            </a:pPr>
            <a:r>
              <a:rPr lang="en-IN" sz="1200" dirty="0"/>
              <a:t>The analysis of city wise sales is also very important to understand where can the company improve its focus to increase the sales more while where can attention be provided to improve the visibility or increase the sales, or where the business is not performing well to terminate the operations there and utilize those funds at a place where the response can be good</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San Francisco gave the highest number of products to be sold (44732 products)</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While Austin has given the least business comparatively to others. ($1.82M)</a:t>
            </a:r>
          </a:p>
          <a:p>
            <a:endParaRPr lang="en-IN" sz="1200" dirty="0"/>
          </a:p>
        </p:txBody>
      </p:sp>
    </p:spTree>
    <p:extLst>
      <p:ext uri="{BB962C8B-B14F-4D97-AF65-F5344CB8AC3E}">
        <p14:creationId xmlns:p14="http://schemas.microsoft.com/office/powerpoint/2010/main" val="108923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6880-F0A2-13C7-F846-817EF47DC7A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5F09468-90DA-2F96-877F-2F8F3A70E98D}"/>
              </a:ext>
            </a:extLst>
          </p:cNvPr>
          <p:cNvSpPr>
            <a:spLocks noGrp="1"/>
          </p:cNvSpPr>
          <p:nvPr>
            <p:ph idx="1"/>
          </p:nvPr>
        </p:nvSpPr>
        <p:spPr>
          <a:xfrm>
            <a:off x="142240" y="2113354"/>
            <a:ext cx="8453120" cy="4460092"/>
          </a:xfrm>
        </p:spPr>
        <p:txBody>
          <a:bodyPr>
            <a:normAutofit fontScale="70000" lnSpcReduction="20000"/>
          </a:bodyPr>
          <a:lstStyle/>
          <a:p>
            <a:r>
              <a:rPr lang="en-US" b="1" dirty="0"/>
              <a:t>Sales Data Insights</a:t>
            </a:r>
          </a:p>
          <a:p>
            <a:pPr>
              <a:buFont typeface="Arial" panose="020B0604020202020204" pitchFamily="34" charset="0"/>
              <a:buChar char="•"/>
            </a:pPr>
            <a:r>
              <a:rPr lang="en-US" b="1" dirty="0"/>
              <a:t>Overall Sales Trend:</a:t>
            </a:r>
            <a:r>
              <a:rPr lang="en-US" dirty="0"/>
              <a:t> The fourth quarter (Q4) emerges as the highest revenue-generating period, contributing </a:t>
            </a:r>
            <a:r>
              <a:rPr lang="en-US" b="1" dirty="0"/>
              <a:t>33.49%</a:t>
            </a:r>
            <a:r>
              <a:rPr lang="en-US" dirty="0"/>
              <a:t> of the total revenue, whereas the first quarter (Q1) records the lowest at </a:t>
            </a:r>
            <a:r>
              <a:rPr lang="en-US" b="1" dirty="0"/>
              <a:t>19.81%</a:t>
            </a:r>
            <a:r>
              <a:rPr lang="en-US" dirty="0"/>
              <a:t>. This highlights a seasonal trend, with sales increasing towards the end of the year.</a:t>
            </a:r>
          </a:p>
          <a:p>
            <a:pPr marL="742950" lvl="1" indent="-285750">
              <a:buFont typeface="Arial" panose="020B0604020202020204" pitchFamily="34" charset="0"/>
              <a:buChar char="•"/>
            </a:pPr>
            <a:r>
              <a:rPr lang="en-US" b="1" dirty="0"/>
              <a:t>Monthly Performance:</a:t>
            </a:r>
            <a:r>
              <a:rPr lang="en-US" dirty="0"/>
              <a:t> December generates the highest revenue at </a:t>
            </a:r>
            <a:r>
              <a:rPr lang="en-US" b="1" dirty="0"/>
              <a:t>13.38%</a:t>
            </a:r>
            <a:r>
              <a:rPr lang="en-US" dirty="0"/>
              <a:t>, while January records the lowest at </a:t>
            </a:r>
            <a:r>
              <a:rPr lang="en-US" b="1" dirty="0"/>
              <a:t>5.28%</a:t>
            </a:r>
            <a:r>
              <a:rPr lang="en-US" dirty="0"/>
              <a:t>, confirming a pattern of lower sales at the beginning of the year and a gradual increase towards year-end.</a:t>
            </a:r>
          </a:p>
          <a:p>
            <a:pPr marL="742950" lvl="1" indent="-285750">
              <a:buFont typeface="Arial" panose="020B0604020202020204" pitchFamily="34" charset="0"/>
              <a:buChar char="•"/>
            </a:pPr>
            <a:r>
              <a:rPr lang="en-US" b="1" dirty="0"/>
              <a:t>Daily Sales Trends:</a:t>
            </a:r>
            <a:r>
              <a:rPr lang="en-US" dirty="0"/>
              <a:t> Tuesdays contribute the highest revenue at </a:t>
            </a:r>
            <a:r>
              <a:rPr lang="en-US" b="1" dirty="0"/>
              <a:t>14.75%</a:t>
            </a:r>
            <a:r>
              <a:rPr lang="en-US" dirty="0"/>
              <a:t>, while Thursdays record the lowest at </a:t>
            </a:r>
            <a:r>
              <a:rPr lang="en-US" b="1" dirty="0"/>
              <a:t>14%</a:t>
            </a:r>
            <a:r>
              <a:rPr lang="en-US" dirty="0"/>
              <a:t>, indicating variations in daily sales performance.</a:t>
            </a:r>
          </a:p>
          <a:p>
            <a:pPr>
              <a:buFont typeface="Arial" panose="020B0604020202020204" pitchFamily="34" charset="0"/>
              <a:buChar char="•"/>
            </a:pPr>
            <a:r>
              <a:rPr lang="en-US" b="1" dirty="0"/>
              <a:t>Product Performance by Revenue:</a:t>
            </a:r>
            <a:endParaRPr lang="en-US" dirty="0"/>
          </a:p>
          <a:p>
            <a:pPr marL="742950" lvl="1" indent="-285750">
              <a:buFont typeface="Arial" panose="020B0604020202020204" pitchFamily="34" charset="0"/>
              <a:buChar char="•"/>
            </a:pPr>
            <a:r>
              <a:rPr lang="en-US" dirty="0"/>
              <a:t>The </a:t>
            </a:r>
            <a:r>
              <a:rPr lang="en-US" b="1" dirty="0"/>
              <a:t>MacBook Pro Laptop</a:t>
            </a:r>
            <a:r>
              <a:rPr lang="en-US" dirty="0"/>
              <a:t> is the top-performing product, generating </a:t>
            </a:r>
            <a:r>
              <a:rPr lang="en-US" b="1" dirty="0"/>
              <a:t>$8.04M</a:t>
            </a:r>
            <a:r>
              <a:rPr lang="en-US" dirty="0"/>
              <a:t> in revenue, while </a:t>
            </a:r>
            <a:r>
              <a:rPr lang="en-US" b="1" dirty="0"/>
              <a:t>AAA Batteries (4-pack)</a:t>
            </a:r>
            <a:r>
              <a:rPr lang="en-US" dirty="0"/>
              <a:t> records the lowest revenue at </a:t>
            </a:r>
            <a:r>
              <a:rPr lang="en-US" b="1" dirty="0"/>
              <a:t>$900K</a:t>
            </a:r>
            <a:r>
              <a:rPr lang="en-US" dirty="0"/>
              <a:t>.</a:t>
            </a:r>
          </a:p>
          <a:p>
            <a:pPr marL="742950" lvl="1" indent="-285750">
              <a:buFont typeface="Arial" panose="020B0604020202020204" pitchFamily="34" charset="0"/>
              <a:buChar char="•"/>
            </a:pPr>
            <a:r>
              <a:rPr lang="en-US" dirty="0"/>
              <a:t>The </a:t>
            </a:r>
            <a:r>
              <a:rPr lang="en-US" b="1" dirty="0"/>
              <a:t>AAA Batteries (4-pack)</a:t>
            </a:r>
            <a:r>
              <a:rPr lang="en-US" dirty="0"/>
              <a:t> is the most sold product, with approximately </a:t>
            </a:r>
            <a:r>
              <a:rPr lang="en-US" b="1" dirty="0"/>
              <a:t>31,000</a:t>
            </a:r>
            <a:r>
              <a:rPr lang="en-US" dirty="0"/>
              <a:t> units sold, whereas the </a:t>
            </a:r>
            <a:r>
              <a:rPr lang="en-US" b="1" dirty="0"/>
              <a:t>LG Dryer</a:t>
            </a:r>
            <a:r>
              <a:rPr lang="en-US" dirty="0"/>
              <a:t> is the least sold, with only </a:t>
            </a:r>
            <a:r>
              <a:rPr lang="en-US" b="1" dirty="0"/>
              <a:t>646</a:t>
            </a:r>
            <a:r>
              <a:rPr lang="en-US" dirty="0"/>
              <a:t> units.</a:t>
            </a:r>
          </a:p>
          <a:p>
            <a:pPr>
              <a:buFont typeface="Arial" panose="020B0604020202020204" pitchFamily="34" charset="0"/>
              <a:buChar char="•"/>
            </a:pPr>
            <a:r>
              <a:rPr lang="en-US" b="1" dirty="0"/>
              <a:t>Order Performance by City:</a:t>
            </a:r>
            <a:r>
              <a:rPr lang="en-US" dirty="0"/>
              <a:t> San Francisco leads in order volume, accounting for </a:t>
            </a:r>
            <a:r>
              <a:rPr lang="en-US" b="1" dirty="0"/>
              <a:t>24%</a:t>
            </a:r>
            <a:r>
              <a:rPr lang="en-US" dirty="0"/>
              <a:t> of total orders, while Austin records the lowest share at </a:t>
            </a:r>
            <a:r>
              <a:rPr lang="en-US" b="1" dirty="0"/>
              <a:t>5.33%</a:t>
            </a:r>
            <a:r>
              <a:rPr lang="en-US" dirty="0"/>
              <a:t>.</a:t>
            </a:r>
          </a:p>
          <a:p>
            <a:pPr>
              <a:buFont typeface="Arial" panose="020B0604020202020204" pitchFamily="34" charset="0"/>
              <a:buChar char="•"/>
            </a:pPr>
            <a:r>
              <a:rPr lang="en-US" b="1" dirty="0"/>
              <a:t>Peak Sales Period:</a:t>
            </a:r>
            <a:r>
              <a:rPr lang="en-US" dirty="0"/>
              <a:t> Sales reach their highest point at </a:t>
            </a:r>
            <a:r>
              <a:rPr lang="en-US" b="1" dirty="0"/>
              <a:t>7 PM daily</a:t>
            </a:r>
            <a:r>
              <a:rPr lang="en-US" dirty="0"/>
              <a:t>, generating </a:t>
            </a:r>
            <a:r>
              <a:rPr lang="en-US" b="1" dirty="0"/>
              <a:t>$2.4M</a:t>
            </a:r>
            <a:r>
              <a:rPr lang="en-US" dirty="0"/>
              <a:t> in revenue, while the lowest sales occur at </a:t>
            </a:r>
            <a:r>
              <a:rPr lang="en-US" b="1" dirty="0"/>
              <a:t>3 AM</a:t>
            </a:r>
            <a:r>
              <a:rPr lang="en-US" dirty="0"/>
              <a:t>.</a:t>
            </a:r>
          </a:p>
          <a:p>
            <a:pPr>
              <a:buFont typeface="Arial" panose="020B0604020202020204" pitchFamily="34" charset="0"/>
              <a:buChar char="•"/>
            </a:pPr>
            <a:r>
              <a:rPr lang="en-US" b="1" dirty="0"/>
              <a:t>Revenue Distribution Between Weekdays and Weekends:</a:t>
            </a:r>
            <a:r>
              <a:rPr lang="en-US" dirty="0"/>
              <a:t> Weekday sales dominate, contributing </a:t>
            </a:r>
            <a:r>
              <a:rPr lang="en-US" b="1" dirty="0"/>
              <a:t>71.48%</a:t>
            </a:r>
            <a:r>
              <a:rPr lang="en-US" dirty="0"/>
              <a:t> of total revenue, while weekend sales account for </a:t>
            </a:r>
            <a:r>
              <a:rPr lang="en-US" b="1" dirty="0"/>
              <a:t>28.52%</a:t>
            </a:r>
            <a:r>
              <a:rPr lang="en-US" dirty="0"/>
              <a:t>.</a:t>
            </a:r>
          </a:p>
          <a:p>
            <a:endParaRPr lang="en-IN" dirty="0"/>
          </a:p>
        </p:txBody>
      </p:sp>
      <p:pic>
        <p:nvPicPr>
          <p:cNvPr id="5" name="Picture 4">
            <a:extLst>
              <a:ext uri="{FF2B5EF4-FFF2-40B4-BE49-F238E27FC236}">
                <a16:creationId xmlns:a16="http://schemas.microsoft.com/office/drawing/2014/main" id="{2A959722-D1FC-8538-C188-67749054B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20" y="2804160"/>
            <a:ext cx="2895600" cy="3078480"/>
          </a:xfrm>
          <a:prstGeom prst="rect">
            <a:avLst/>
          </a:prstGeom>
        </p:spPr>
      </p:pic>
    </p:spTree>
    <p:extLst>
      <p:ext uri="{BB962C8B-B14F-4D97-AF65-F5344CB8AC3E}">
        <p14:creationId xmlns:p14="http://schemas.microsoft.com/office/powerpoint/2010/main" val="173367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55BF-6A37-577D-8FFF-412A223AE6FC}"/>
              </a:ext>
            </a:extLst>
          </p:cNvPr>
          <p:cNvSpPr>
            <a:spLocks noGrp="1"/>
          </p:cNvSpPr>
          <p:nvPr>
            <p:ph type="title"/>
          </p:nvPr>
        </p:nvSpPr>
        <p:spPr/>
        <p:txBody>
          <a:bodyPr/>
          <a:lstStyle/>
          <a:p>
            <a:r>
              <a:rPr lang="en-US" sz="3600" dirty="0"/>
              <a:t>What improvement can be done on the basis of this report?</a:t>
            </a:r>
            <a:endParaRPr lang="en-IN" sz="3600" dirty="0"/>
          </a:p>
        </p:txBody>
      </p:sp>
      <p:sp>
        <p:nvSpPr>
          <p:cNvPr id="5" name="Rectangle 2">
            <a:extLst>
              <a:ext uri="{FF2B5EF4-FFF2-40B4-BE49-F238E27FC236}">
                <a16:creationId xmlns:a16="http://schemas.microsoft.com/office/drawing/2014/main" id="{74B0AA53-0C55-0164-4E5D-CF9E6FA0CC4C}"/>
              </a:ext>
            </a:extLst>
          </p:cNvPr>
          <p:cNvSpPr>
            <a:spLocks noGrp="1" noChangeArrowheads="1"/>
          </p:cNvSpPr>
          <p:nvPr>
            <p:ph idx="1"/>
          </p:nvPr>
        </p:nvSpPr>
        <p:spPr bwMode="auto">
          <a:xfrm>
            <a:off x="648402" y="1608546"/>
            <a:ext cx="103813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Century Gothic (Body)"/>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b="1" dirty="0">
              <a:latin typeface="Century Gothic (Body)"/>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Century Gothic (Body)"/>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b="1" dirty="0">
              <a:latin typeface="Century Gothic (Body)"/>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Century Gothic (Body)"/>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Body)"/>
              </a:rPr>
              <a:t>Holiday Sales Boost:</a:t>
            </a:r>
            <a:r>
              <a:rPr kumimoji="0" lang="en-US" altLang="en-US" sz="1800" b="0" i="0" u="none" strike="noStrike" cap="none" normalizeH="0" baseline="0" dirty="0">
                <a:ln>
                  <a:noFill/>
                </a:ln>
                <a:solidFill>
                  <a:schemeClr val="tx1"/>
                </a:solidFill>
                <a:effectLst/>
                <a:latin typeface="Century Gothic (Body)"/>
              </a:rPr>
              <a:t> Maximize Q4 revenue with targeted holiday deals and promotions.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Body)"/>
              </a:rPr>
              <a:t>New Year Growth:</a:t>
            </a:r>
            <a:r>
              <a:rPr kumimoji="0" lang="en-US" altLang="en-US" sz="1800" b="0" i="0" u="none" strike="noStrike" cap="none" normalizeH="0" baseline="0" dirty="0">
                <a:ln>
                  <a:noFill/>
                </a:ln>
                <a:solidFill>
                  <a:schemeClr val="tx1"/>
                </a:solidFill>
                <a:effectLst/>
                <a:latin typeface="Century Gothic (Body)"/>
              </a:rPr>
              <a:t> Boost January sales with creative marketing and special offers.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Body)"/>
              </a:rPr>
              <a:t>Optimized Daily Sales:</a:t>
            </a:r>
            <a:r>
              <a:rPr kumimoji="0" lang="en-US" altLang="en-US" sz="1800" b="0" i="0" u="none" strike="noStrike" cap="none" normalizeH="0" baseline="0" dirty="0">
                <a:ln>
                  <a:noFill/>
                </a:ln>
                <a:solidFill>
                  <a:schemeClr val="tx1"/>
                </a:solidFill>
                <a:effectLst/>
                <a:latin typeface="Century Gothic (Body)"/>
              </a:rPr>
              <a:t> Enhance Tuesday sales and introduce Thursday incentives.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Body)"/>
              </a:rPr>
              <a:t>Top Product Strategy:</a:t>
            </a:r>
            <a:r>
              <a:rPr kumimoji="0" lang="en-US" altLang="en-US" sz="1800" b="0" i="0" u="none" strike="noStrike" cap="none" normalizeH="0" baseline="0" dirty="0">
                <a:ln>
                  <a:noFill/>
                </a:ln>
                <a:solidFill>
                  <a:schemeClr val="tx1"/>
                </a:solidFill>
                <a:effectLst/>
                <a:latin typeface="Century Gothic (Body)"/>
              </a:rPr>
              <a:t> Expand MacBook Pro bundles to drive additional revenue.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Body)"/>
              </a:rPr>
              <a:t>Smart Inventory Planning:</a:t>
            </a:r>
            <a:r>
              <a:rPr kumimoji="0" lang="en-US" altLang="en-US" sz="1800" b="0" i="0" u="none" strike="noStrike" cap="none" normalizeH="0" baseline="0" dirty="0">
                <a:ln>
                  <a:noFill/>
                </a:ln>
                <a:solidFill>
                  <a:schemeClr val="tx1"/>
                </a:solidFill>
                <a:effectLst/>
                <a:latin typeface="Century Gothic (Body)"/>
              </a:rPr>
              <a:t> Align stock levels with demand for AAA Batteries and LG Dryers.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Body)"/>
              </a:rPr>
              <a:t>City-Focused Marketing:</a:t>
            </a:r>
            <a:r>
              <a:rPr kumimoji="0" lang="en-US" altLang="en-US" sz="1800" b="0" i="0" u="none" strike="noStrike" cap="none" normalizeH="0" baseline="0" dirty="0">
                <a:ln>
                  <a:noFill/>
                </a:ln>
                <a:solidFill>
                  <a:schemeClr val="tx1"/>
                </a:solidFill>
                <a:effectLst/>
                <a:latin typeface="Century Gothic (Body)"/>
              </a:rPr>
              <a:t> Increase Austin sales with localized marketing efforts.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Body)"/>
              </a:rPr>
              <a:t>Prime Hour Promotions:</a:t>
            </a:r>
            <a:r>
              <a:rPr kumimoji="0" lang="en-US" altLang="en-US" sz="1800" b="0" i="0" u="none" strike="noStrike" cap="none" normalizeH="0" baseline="0" dirty="0">
                <a:ln>
                  <a:noFill/>
                </a:ln>
                <a:solidFill>
                  <a:schemeClr val="tx1"/>
                </a:solidFill>
                <a:effectLst/>
                <a:latin typeface="Century Gothic (Body)"/>
              </a:rPr>
              <a:t> Leverage 7 PM sales peak with flash deals.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entury Gothic (Body)"/>
              </a:rPr>
              <a:t>Weekend Sales Push:</a:t>
            </a:r>
            <a:r>
              <a:rPr kumimoji="0" lang="en-US" altLang="en-US" sz="1800" b="0" i="0" u="none" strike="noStrike" cap="none" normalizeH="0" baseline="0" dirty="0">
                <a:ln>
                  <a:noFill/>
                </a:ln>
                <a:solidFill>
                  <a:schemeClr val="tx1"/>
                </a:solidFill>
                <a:effectLst/>
                <a:latin typeface="Century Gothic (Body)"/>
              </a:rPr>
              <a:t> Strengthen weekend sales with exclusive promotions.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latin typeface="Century Gothic (Body)"/>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entury Gothic (Body)"/>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entury Gothic (Body)"/>
            </a:endParaRPr>
          </a:p>
        </p:txBody>
      </p:sp>
      <p:sp>
        <p:nvSpPr>
          <p:cNvPr id="6" name="Footer Placeholder 5">
            <a:extLst>
              <a:ext uri="{FF2B5EF4-FFF2-40B4-BE49-F238E27FC236}">
                <a16:creationId xmlns:a16="http://schemas.microsoft.com/office/drawing/2014/main" id="{9D910437-1A1F-D35F-7EC9-1B40EE8F41CF}"/>
              </a:ext>
            </a:extLst>
          </p:cNvPr>
          <p:cNvSpPr>
            <a:spLocks noGrp="1"/>
          </p:cNvSpPr>
          <p:nvPr>
            <p:ph type="ftr" sz="quarter" idx="11"/>
          </p:nvPr>
        </p:nvSpPr>
        <p:spPr/>
        <p:txBody>
          <a:bodyPr/>
          <a:lstStyle/>
          <a:p>
            <a:r>
              <a:rPr lang="en-US" dirty="0"/>
              <a:t>Hope this was insightful, Thankyou &lt;3</a:t>
            </a:r>
            <a:endParaRPr lang="en-IN" dirty="0"/>
          </a:p>
        </p:txBody>
      </p:sp>
    </p:spTree>
    <p:extLst>
      <p:ext uri="{BB962C8B-B14F-4D97-AF65-F5344CB8AC3E}">
        <p14:creationId xmlns:p14="http://schemas.microsoft.com/office/powerpoint/2010/main" val="129489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433D-63DE-ECEE-D958-8CBE03F78BEA}"/>
              </a:ext>
            </a:extLst>
          </p:cNvPr>
          <p:cNvSpPr>
            <a:spLocks noGrp="1"/>
          </p:cNvSpPr>
          <p:nvPr>
            <p:ph type="title"/>
          </p:nvPr>
        </p:nvSpPr>
        <p:spPr/>
        <p:txBody>
          <a:bodyPr/>
          <a:lstStyle/>
          <a:p>
            <a:r>
              <a:rPr lang="en-US" dirty="0"/>
              <a:t>Outline		</a:t>
            </a:r>
            <a:endParaRPr lang="en-IN" dirty="0"/>
          </a:p>
        </p:txBody>
      </p:sp>
      <p:sp>
        <p:nvSpPr>
          <p:cNvPr id="3" name="Content Placeholder 2">
            <a:extLst>
              <a:ext uri="{FF2B5EF4-FFF2-40B4-BE49-F238E27FC236}">
                <a16:creationId xmlns:a16="http://schemas.microsoft.com/office/drawing/2014/main" id="{72E125DB-D6A7-3AE5-A516-CE74CE7269F2}"/>
              </a:ext>
            </a:extLst>
          </p:cNvPr>
          <p:cNvSpPr>
            <a:spLocks noGrp="1"/>
          </p:cNvSpPr>
          <p:nvPr>
            <p:ph idx="1"/>
          </p:nvPr>
        </p:nvSpPr>
        <p:spPr/>
        <p:txBody>
          <a:bodyPr/>
          <a:lstStyle/>
          <a:p>
            <a:r>
              <a:rPr lang="en-US" dirty="0"/>
              <a:t>Introduction	</a:t>
            </a:r>
          </a:p>
          <a:p>
            <a:r>
              <a:rPr lang="en-US" dirty="0"/>
              <a:t>Purpose of the project</a:t>
            </a:r>
          </a:p>
          <a:p>
            <a:r>
              <a:rPr lang="en-US" dirty="0"/>
              <a:t>Business Requirements</a:t>
            </a:r>
          </a:p>
          <a:p>
            <a:r>
              <a:rPr lang="en-US" dirty="0"/>
              <a:t>Steps to Achieve a Clean Report</a:t>
            </a:r>
          </a:p>
          <a:p>
            <a:r>
              <a:rPr lang="en-US" dirty="0"/>
              <a:t>Findings/Insights</a:t>
            </a:r>
          </a:p>
          <a:p>
            <a:r>
              <a:rPr lang="en-US" dirty="0"/>
              <a:t>Conclusion</a:t>
            </a:r>
          </a:p>
          <a:p>
            <a:r>
              <a:rPr lang="en-US" dirty="0"/>
              <a:t>What improvement can be done on the basis of this report?</a:t>
            </a:r>
          </a:p>
          <a:p>
            <a:endParaRPr lang="en-IN" dirty="0"/>
          </a:p>
        </p:txBody>
      </p:sp>
    </p:spTree>
    <p:extLst>
      <p:ext uri="{BB962C8B-B14F-4D97-AF65-F5344CB8AC3E}">
        <p14:creationId xmlns:p14="http://schemas.microsoft.com/office/powerpoint/2010/main" val="390463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FC13-982A-CEF0-5489-971D18C6D32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6515736-EFCC-B38E-2EEC-6152159E2374}"/>
              </a:ext>
            </a:extLst>
          </p:cNvPr>
          <p:cNvSpPr>
            <a:spLocks noGrp="1"/>
          </p:cNvSpPr>
          <p:nvPr>
            <p:ph idx="1"/>
          </p:nvPr>
        </p:nvSpPr>
        <p:spPr/>
        <p:txBody>
          <a:bodyPr/>
          <a:lstStyle/>
          <a:p>
            <a:r>
              <a:rPr lang="en-US" dirty="0"/>
              <a:t>Sales data analysis plays a crucial role in identifying trends, customer preferences, and business performance. By analyzing historical sales data from the year 2019-20, the business(MeriSkill) can gain valuable insights into revenue patterns, product demand, and market behavior. This report aims to examine past sales trends, identify key areas of improvement, and provide data-driven recommendations to enhance business growth. </a:t>
            </a:r>
          </a:p>
          <a:p>
            <a:r>
              <a:rPr lang="en-US" dirty="0"/>
              <a:t>Through a comprehensive review of sales performance, customer buying patterns, and revenue drivers, this analysis will help in making informed strategic decisions to optimize sales and profitability.   </a:t>
            </a:r>
            <a:endParaRPr lang="en-IN" dirty="0"/>
          </a:p>
        </p:txBody>
      </p:sp>
      <p:pic>
        <p:nvPicPr>
          <p:cNvPr id="7" name="Picture 6">
            <a:extLst>
              <a:ext uri="{FF2B5EF4-FFF2-40B4-BE49-F238E27FC236}">
                <a16:creationId xmlns:a16="http://schemas.microsoft.com/office/drawing/2014/main" id="{62839550-08B5-202D-A12E-AB016DF5F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763" y="-288007"/>
            <a:ext cx="10744200" cy="1819275"/>
          </a:xfrm>
          <a:prstGeom prst="rect">
            <a:avLst/>
          </a:prstGeom>
        </p:spPr>
      </p:pic>
    </p:spTree>
    <p:extLst>
      <p:ext uri="{BB962C8B-B14F-4D97-AF65-F5344CB8AC3E}">
        <p14:creationId xmlns:p14="http://schemas.microsoft.com/office/powerpoint/2010/main" val="310528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F036-0F52-4B02-2C3E-2E31D81E9581}"/>
              </a:ext>
            </a:extLst>
          </p:cNvPr>
          <p:cNvSpPr>
            <a:spLocks noGrp="1"/>
          </p:cNvSpPr>
          <p:nvPr>
            <p:ph type="title"/>
          </p:nvPr>
        </p:nvSpPr>
        <p:spPr/>
        <p:txBody>
          <a:bodyPr/>
          <a:lstStyle/>
          <a:p>
            <a:r>
              <a:rPr lang="en-US" dirty="0"/>
              <a:t>Purpose of the project</a:t>
            </a:r>
            <a:endParaRPr lang="en-IN" dirty="0"/>
          </a:p>
        </p:txBody>
      </p:sp>
      <p:sp>
        <p:nvSpPr>
          <p:cNvPr id="3" name="Content Placeholder 2">
            <a:extLst>
              <a:ext uri="{FF2B5EF4-FFF2-40B4-BE49-F238E27FC236}">
                <a16:creationId xmlns:a16="http://schemas.microsoft.com/office/drawing/2014/main" id="{1E605499-A170-3CA8-A579-1E7F583C531D}"/>
              </a:ext>
            </a:extLst>
          </p:cNvPr>
          <p:cNvSpPr>
            <a:spLocks noGrp="1"/>
          </p:cNvSpPr>
          <p:nvPr>
            <p:ph idx="1"/>
          </p:nvPr>
        </p:nvSpPr>
        <p:spPr/>
        <p:txBody>
          <a:bodyPr/>
          <a:lstStyle/>
          <a:p>
            <a:r>
              <a:rPr lang="en-US" dirty="0"/>
              <a:t>Is to evaluate past sales performance, identify trends and gain insights that help improve business strategies</a:t>
            </a:r>
            <a:r>
              <a:rPr lang="en-IN" dirty="0"/>
              <a:t>.</a:t>
            </a:r>
          </a:p>
          <a:p>
            <a:r>
              <a:rPr lang="en-IN" dirty="0"/>
              <a:t>To help business understand the customer preferences, optimize pricing, forecast demand on the basis of time of day and month, enhance overall profitability.</a:t>
            </a:r>
          </a:p>
          <a:p>
            <a:r>
              <a:rPr lang="en-IN" dirty="0"/>
              <a:t>To analyse to historical data MeriSkill can make informed decision to improve sales efficiency, address challenges and drive sustainable growth.</a:t>
            </a:r>
          </a:p>
          <a:p>
            <a:endParaRPr lang="en-US" dirty="0"/>
          </a:p>
        </p:txBody>
      </p:sp>
      <p:pic>
        <p:nvPicPr>
          <p:cNvPr id="5" name="Graphic 4" descr="Bar graph with upward trend">
            <a:extLst>
              <a:ext uri="{FF2B5EF4-FFF2-40B4-BE49-F238E27FC236}">
                <a16:creationId xmlns:a16="http://schemas.microsoft.com/office/drawing/2014/main" id="{C0D7C57B-D356-000C-B520-83EED23B42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2884" y="542002"/>
            <a:ext cx="914400" cy="914400"/>
          </a:xfrm>
          <a:prstGeom prst="rect">
            <a:avLst/>
          </a:prstGeom>
        </p:spPr>
      </p:pic>
    </p:spTree>
    <p:extLst>
      <p:ext uri="{BB962C8B-B14F-4D97-AF65-F5344CB8AC3E}">
        <p14:creationId xmlns:p14="http://schemas.microsoft.com/office/powerpoint/2010/main" val="222990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40B8-DBDE-5D56-DDD3-28A5B4342BA2}"/>
              </a:ext>
            </a:extLst>
          </p:cNvPr>
          <p:cNvSpPr>
            <a:spLocks noGrp="1"/>
          </p:cNvSpPr>
          <p:nvPr>
            <p:ph type="title"/>
          </p:nvPr>
        </p:nvSpPr>
        <p:spPr/>
        <p:txBody>
          <a:bodyPr/>
          <a:lstStyle/>
          <a:p>
            <a:r>
              <a:rPr lang="en-US" dirty="0"/>
              <a:t>Business Requirements</a:t>
            </a:r>
            <a:endParaRPr lang="en-IN" dirty="0"/>
          </a:p>
        </p:txBody>
      </p:sp>
      <p:sp>
        <p:nvSpPr>
          <p:cNvPr id="3" name="Content Placeholder 2">
            <a:extLst>
              <a:ext uri="{FF2B5EF4-FFF2-40B4-BE49-F238E27FC236}">
                <a16:creationId xmlns:a16="http://schemas.microsoft.com/office/drawing/2014/main" id="{37F2E67D-7DF4-61A1-A02A-03C01E95C42B}"/>
              </a:ext>
            </a:extLst>
          </p:cNvPr>
          <p:cNvSpPr>
            <a:spLocks noGrp="1"/>
          </p:cNvSpPr>
          <p:nvPr>
            <p:ph sz="half" idx="1"/>
          </p:nvPr>
        </p:nvSpPr>
        <p:spPr>
          <a:xfrm>
            <a:off x="818712" y="2222287"/>
            <a:ext cx="6785246" cy="3638763"/>
          </a:xfrm>
        </p:spPr>
        <p:txBody>
          <a:bodyPr/>
          <a:lstStyle/>
          <a:p>
            <a:r>
              <a:rPr lang="en-US" dirty="0"/>
              <a:t>What is the overall sales trend?</a:t>
            </a:r>
          </a:p>
          <a:p>
            <a:r>
              <a:rPr lang="en-US" dirty="0"/>
              <a:t>What is the total revenue generated on the basis of different products?</a:t>
            </a:r>
          </a:p>
          <a:p>
            <a:r>
              <a:rPr lang="en-US" dirty="0"/>
              <a:t>What is the performance of product on the basis of quantity and price?</a:t>
            </a:r>
          </a:p>
          <a:p>
            <a:r>
              <a:rPr lang="en-US" dirty="0"/>
              <a:t>What is Order performance per City?</a:t>
            </a:r>
          </a:p>
          <a:p>
            <a:r>
              <a:rPr lang="en-US" dirty="0"/>
              <a:t>What is the peak period of the day for sales?</a:t>
            </a:r>
          </a:p>
          <a:p>
            <a:r>
              <a:rPr lang="en-US" dirty="0"/>
              <a:t>What is the revenue contribution between weekdays and weekends?</a:t>
            </a:r>
          </a:p>
          <a:p>
            <a:endParaRPr lang="en-IN" dirty="0"/>
          </a:p>
        </p:txBody>
      </p:sp>
      <p:pic>
        <p:nvPicPr>
          <p:cNvPr id="6" name="Content Placeholder 5">
            <a:extLst>
              <a:ext uri="{FF2B5EF4-FFF2-40B4-BE49-F238E27FC236}">
                <a16:creationId xmlns:a16="http://schemas.microsoft.com/office/drawing/2014/main" id="{714D9F43-B62D-0B1D-0B41-E8B24E1D6C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56550" y="2328862"/>
            <a:ext cx="3425825" cy="3425825"/>
          </a:xfrm>
        </p:spPr>
      </p:pic>
    </p:spTree>
    <p:extLst>
      <p:ext uri="{BB962C8B-B14F-4D97-AF65-F5344CB8AC3E}">
        <p14:creationId xmlns:p14="http://schemas.microsoft.com/office/powerpoint/2010/main" val="319343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8C87-BB42-989F-3911-0DD5ED16D326}"/>
              </a:ext>
            </a:extLst>
          </p:cNvPr>
          <p:cNvSpPr>
            <a:spLocks noGrp="1"/>
          </p:cNvSpPr>
          <p:nvPr>
            <p:ph type="title"/>
          </p:nvPr>
        </p:nvSpPr>
        <p:spPr/>
        <p:txBody>
          <a:bodyPr/>
          <a:lstStyle/>
          <a:p>
            <a:r>
              <a:rPr lang="en-US" dirty="0"/>
              <a:t>Steps to achieve a clean report	</a:t>
            </a:r>
            <a:endParaRPr lang="en-IN" dirty="0"/>
          </a:p>
        </p:txBody>
      </p:sp>
      <p:sp>
        <p:nvSpPr>
          <p:cNvPr id="6" name="Content Placeholder 5">
            <a:extLst>
              <a:ext uri="{FF2B5EF4-FFF2-40B4-BE49-F238E27FC236}">
                <a16:creationId xmlns:a16="http://schemas.microsoft.com/office/drawing/2014/main" id="{F207AB90-5145-5975-C012-30B9D1ACC6DC}"/>
              </a:ext>
            </a:extLst>
          </p:cNvPr>
          <p:cNvSpPr>
            <a:spLocks noGrp="1"/>
          </p:cNvSpPr>
          <p:nvPr>
            <p:ph sz="half" idx="1"/>
          </p:nvPr>
        </p:nvSpPr>
        <p:spPr>
          <a:xfrm>
            <a:off x="818712" y="2222287"/>
            <a:ext cx="6817330" cy="3638763"/>
          </a:xfrm>
        </p:spPr>
        <p:txBody>
          <a:bodyPr/>
          <a:lstStyle/>
          <a:p>
            <a:r>
              <a:rPr lang="en-IN" dirty="0"/>
              <a:t>Importing data in the flat files format. Ie converting CSV file format into Microsoft Excel.</a:t>
            </a:r>
          </a:p>
          <a:p>
            <a:r>
              <a:rPr lang="en-IN" dirty="0"/>
              <a:t>Cleaning the data to ensure accuracy of the data and providing standardized reports.</a:t>
            </a:r>
          </a:p>
          <a:p>
            <a:r>
              <a:rPr lang="en-IN" dirty="0"/>
              <a:t>Transformation of data so that it has calculations and measured values. Also added a new column which could be used for better analysis of the report</a:t>
            </a:r>
          </a:p>
          <a:p>
            <a:r>
              <a:rPr lang="en-IN" dirty="0"/>
              <a:t>Visualization of the data using charts, graphs and visuals available on Power BI.</a:t>
            </a:r>
          </a:p>
        </p:txBody>
      </p:sp>
      <p:pic>
        <p:nvPicPr>
          <p:cNvPr id="9" name="Content Placeholder 8">
            <a:extLst>
              <a:ext uri="{FF2B5EF4-FFF2-40B4-BE49-F238E27FC236}">
                <a16:creationId xmlns:a16="http://schemas.microsoft.com/office/drawing/2014/main" id="{A8C5B913-E93C-B296-B0D6-CD55B419A4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t="20141"/>
          <a:stretch/>
        </p:blipFill>
        <p:spPr>
          <a:xfrm>
            <a:off x="8021471" y="2948700"/>
            <a:ext cx="3649662" cy="2185935"/>
          </a:xfrm>
        </p:spPr>
      </p:pic>
    </p:spTree>
    <p:extLst>
      <p:ext uri="{BB962C8B-B14F-4D97-AF65-F5344CB8AC3E}">
        <p14:creationId xmlns:p14="http://schemas.microsoft.com/office/powerpoint/2010/main" val="270396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02B9-B318-48C9-28BC-C5DE3341D77B}"/>
              </a:ext>
            </a:extLst>
          </p:cNvPr>
          <p:cNvSpPr>
            <a:spLocks noGrp="1"/>
          </p:cNvSpPr>
          <p:nvPr>
            <p:ph type="title"/>
          </p:nvPr>
        </p:nvSpPr>
        <p:spPr/>
        <p:txBody>
          <a:bodyPr/>
          <a:lstStyle/>
          <a:p>
            <a:r>
              <a:rPr lang="en-IN" dirty="0"/>
              <a:t>Findings/Outcomes</a:t>
            </a:r>
          </a:p>
        </p:txBody>
      </p:sp>
      <p:pic>
        <p:nvPicPr>
          <p:cNvPr id="8" name="Content Placeholder 7">
            <a:extLst>
              <a:ext uri="{FF2B5EF4-FFF2-40B4-BE49-F238E27FC236}">
                <a16:creationId xmlns:a16="http://schemas.microsoft.com/office/drawing/2014/main" id="{5A73CB39-549F-00AE-54BA-D422821FE8F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7456" y="2222500"/>
            <a:ext cx="5148544" cy="3638550"/>
          </a:xfrm>
        </p:spPr>
      </p:pic>
      <p:pic>
        <p:nvPicPr>
          <p:cNvPr id="10" name="Content Placeholder 9">
            <a:extLst>
              <a:ext uri="{FF2B5EF4-FFF2-40B4-BE49-F238E27FC236}">
                <a16:creationId xmlns:a16="http://schemas.microsoft.com/office/drawing/2014/main" id="{28FE65B2-A4DF-305F-25CC-C44FC919EE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5606" y="2222500"/>
            <a:ext cx="5019134" cy="3638550"/>
          </a:xfrm>
        </p:spPr>
      </p:pic>
      <p:sp>
        <p:nvSpPr>
          <p:cNvPr id="11" name="TextBox 10">
            <a:extLst>
              <a:ext uri="{FF2B5EF4-FFF2-40B4-BE49-F238E27FC236}">
                <a16:creationId xmlns:a16="http://schemas.microsoft.com/office/drawing/2014/main" id="{98FB80C8-9484-4C3E-0598-C7D756EC0B37}"/>
              </a:ext>
            </a:extLst>
          </p:cNvPr>
          <p:cNvSpPr txBox="1"/>
          <p:nvPr/>
        </p:nvSpPr>
        <p:spPr>
          <a:xfrm>
            <a:off x="3907121" y="6041480"/>
            <a:ext cx="4681090" cy="369332"/>
          </a:xfrm>
          <a:prstGeom prst="rect">
            <a:avLst/>
          </a:prstGeom>
          <a:noFill/>
        </p:spPr>
        <p:txBody>
          <a:bodyPr wrap="none" rtlCol="0">
            <a:spAutoFit/>
          </a:bodyPr>
          <a:lstStyle/>
          <a:p>
            <a:r>
              <a:rPr lang="en-IN" dirty="0"/>
              <a:t>Power BI report for the dataset provided</a:t>
            </a:r>
          </a:p>
        </p:txBody>
      </p:sp>
    </p:spTree>
    <p:extLst>
      <p:ext uri="{BB962C8B-B14F-4D97-AF65-F5344CB8AC3E}">
        <p14:creationId xmlns:p14="http://schemas.microsoft.com/office/powerpoint/2010/main" val="373258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DB5-6D06-C603-37F1-6389B739B600}"/>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D3ECA5DE-240E-98FF-6E66-BAC60C393234}"/>
              </a:ext>
            </a:extLst>
          </p:cNvPr>
          <p:cNvSpPr>
            <a:spLocks noGrp="1"/>
          </p:cNvSpPr>
          <p:nvPr>
            <p:ph idx="1"/>
          </p:nvPr>
        </p:nvSpPr>
        <p:spPr>
          <a:xfrm>
            <a:off x="818712" y="2222287"/>
            <a:ext cx="3722808" cy="4330913"/>
          </a:xfrm>
        </p:spPr>
        <p:txBody>
          <a:bodyPr/>
          <a:lstStyle/>
          <a:p>
            <a:r>
              <a:rPr lang="en-IN" dirty="0"/>
              <a:t>The report shows the accurate insights about the company’s business. The company made an overall business of $34.49M between the year 2019-20 by selling only 19 unique products they have. </a:t>
            </a:r>
          </a:p>
          <a:p>
            <a:r>
              <a:rPr lang="en-IN" dirty="0"/>
              <a:t>There were 185,950 new transactions made (can be from existing customers or from new ones)</a:t>
            </a:r>
          </a:p>
        </p:txBody>
      </p:sp>
      <p:pic>
        <p:nvPicPr>
          <p:cNvPr id="7" name="Picture 6">
            <a:extLst>
              <a:ext uri="{FF2B5EF4-FFF2-40B4-BE49-F238E27FC236}">
                <a16:creationId xmlns:a16="http://schemas.microsoft.com/office/drawing/2014/main" id="{F0374FE9-8411-E2B6-06C0-2A521FB3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680" y="2730249"/>
            <a:ext cx="6988159" cy="3314987"/>
          </a:xfrm>
          <a:prstGeom prst="rect">
            <a:avLst/>
          </a:prstGeom>
        </p:spPr>
      </p:pic>
    </p:spTree>
    <p:extLst>
      <p:ext uri="{BB962C8B-B14F-4D97-AF65-F5344CB8AC3E}">
        <p14:creationId xmlns:p14="http://schemas.microsoft.com/office/powerpoint/2010/main" val="264795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2DB1-BD88-FF7D-2C81-779FB21C11AD}"/>
              </a:ext>
            </a:extLst>
          </p:cNvPr>
          <p:cNvSpPr>
            <a:spLocks noGrp="1"/>
          </p:cNvSpPr>
          <p:nvPr>
            <p:ph type="title"/>
          </p:nvPr>
        </p:nvSpPr>
        <p:spPr/>
        <p:txBody>
          <a:bodyPr/>
          <a:lstStyle/>
          <a:p>
            <a:r>
              <a:rPr lang="en-IN" dirty="0"/>
              <a:t>Sales Pattern</a:t>
            </a:r>
          </a:p>
        </p:txBody>
      </p:sp>
      <p:sp>
        <p:nvSpPr>
          <p:cNvPr id="4" name="Text Placeholder 3">
            <a:extLst>
              <a:ext uri="{FF2B5EF4-FFF2-40B4-BE49-F238E27FC236}">
                <a16:creationId xmlns:a16="http://schemas.microsoft.com/office/drawing/2014/main" id="{C6A91891-E584-8B6B-0830-7DB68A3AF4FF}"/>
              </a:ext>
            </a:extLst>
          </p:cNvPr>
          <p:cNvSpPr>
            <a:spLocks noGrp="1"/>
          </p:cNvSpPr>
          <p:nvPr>
            <p:ph type="body" idx="1"/>
          </p:nvPr>
        </p:nvSpPr>
        <p:spPr>
          <a:xfrm>
            <a:off x="810001" y="5344160"/>
            <a:ext cx="5001520" cy="1066652"/>
          </a:xfrm>
        </p:spPr>
        <p:txBody>
          <a:bodyPr/>
          <a:lstStyle/>
          <a:p>
            <a:r>
              <a:rPr lang="en-IN" sz="1200" dirty="0"/>
              <a:t>This graph evidently explains that the sales in the 4</a:t>
            </a:r>
            <a:r>
              <a:rPr lang="en-IN" sz="1200" baseline="30000" dirty="0"/>
              <a:t>th</a:t>
            </a:r>
            <a:r>
              <a:rPr lang="en-IN" sz="1200" dirty="0"/>
              <a:t> quarter was higher than comparing other quarters. Difference between the highest and lowest sales is approx. ≈ $4.7M </a:t>
            </a:r>
          </a:p>
        </p:txBody>
      </p:sp>
      <p:sp>
        <p:nvSpPr>
          <p:cNvPr id="6" name="Text Placeholder 5">
            <a:extLst>
              <a:ext uri="{FF2B5EF4-FFF2-40B4-BE49-F238E27FC236}">
                <a16:creationId xmlns:a16="http://schemas.microsoft.com/office/drawing/2014/main" id="{ECE7AA2A-7E10-7AA8-9168-67BF1BF81EA4}"/>
              </a:ext>
            </a:extLst>
          </p:cNvPr>
          <p:cNvSpPr>
            <a:spLocks noGrp="1"/>
          </p:cNvSpPr>
          <p:nvPr>
            <p:ph type="body" sz="quarter" idx="3"/>
          </p:nvPr>
        </p:nvSpPr>
        <p:spPr>
          <a:xfrm>
            <a:off x="6192145" y="5834550"/>
            <a:ext cx="5194583" cy="576262"/>
          </a:xfrm>
        </p:spPr>
        <p:txBody>
          <a:bodyPr/>
          <a:lstStyle/>
          <a:p>
            <a:r>
              <a:rPr lang="en-IN" sz="1200" dirty="0"/>
              <a:t>This graph explains the reports of money made in each month. This shows that towards the end of the year the sales went up high, which resulted in higher revenue generation. The sales were less in 2 month namely January and September, other than this the company had good sales throughout the year.</a:t>
            </a:r>
          </a:p>
        </p:txBody>
      </p:sp>
      <p:pic>
        <p:nvPicPr>
          <p:cNvPr id="15" name="Content Placeholder 14">
            <a:extLst>
              <a:ext uri="{FF2B5EF4-FFF2-40B4-BE49-F238E27FC236}">
                <a16:creationId xmlns:a16="http://schemas.microsoft.com/office/drawing/2014/main" id="{37AD83A8-0607-A6AF-A457-BB73CE642EF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7698" y="2370137"/>
            <a:ext cx="5194300" cy="2621846"/>
          </a:xfrm>
        </p:spPr>
      </p:pic>
      <p:pic>
        <p:nvPicPr>
          <p:cNvPr id="13" name="Content Placeholder 12">
            <a:extLst>
              <a:ext uri="{FF2B5EF4-FFF2-40B4-BE49-F238E27FC236}">
                <a16:creationId xmlns:a16="http://schemas.microsoft.com/office/drawing/2014/main" id="{475B6CFB-7DB8-5AF6-9839-40D193236FF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97752" y="2370137"/>
            <a:ext cx="2911092" cy="2872989"/>
          </a:xfrm>
        </p:spPr>
      </p:pic>
    </p:spTree>
    <p:extLst>
      <p:ext uri="{BB962C8B-B14F-4D97-AF65-F5344CB8AC3E}">
        <p14:creationId xmlns:p14="http://schemas.microsoft.com/office/powerpoint/2010/main" val="3037103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1486</TotalTime>
  <Words>1124</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Century Gothic (Body)</vt:lpstr>
      <vt:lpstr>Wingdings 2</vt:lpstr>
      <vt:lpstr>Quotable</vt:lpstr>
      <vt:lpstr>Meri Skills Sales Data Analysis</vt:lpstr>
      <vt:lpstr>Outline  </vt:lpstr>
      <vt:lpstr>Introduction</vt:lpstr>
      <vt:lpstr>Purpose of the project</vt:lpstr>
      <vt:lpstr>Business Requirements</vt:lpstr>
      <vt:lpstr>Steps to achieve a clean report </vt:lpstr>
      <vt:lpstr>Findings/Outcomes</vt:lpstr>
      <vt:lpstr>Overview</vt:lpstr>
      <vt:lpstr>Sales Pattern</vt:lpstr>
      <vt:lpstr>Product Performance</vt:lpstr>
      <vt:lpstr>City wise performance</vt:lpstr>
      <vt:lpstr>Conclusion</vt:lpstr>
      <vt:lpstr>What improvement can be done on the basis of this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Pratham Dhanesha</dc:creator>
  <cp:lastModifiedBy>Pratham Dhanesha</cp:lastModifiedBy>
  <cp:revision>8</cp:revision>
  <dcterms:created xsi:type="dcterms:W3CDTF">2025-03-09T09:47:25Z</dcterms:created>
  <dcterms:modified xsi:type="dcterms:W3CDTF">2025-03-11T08:46:44Z</dcterms:modified>
</cp:coreProperties>
</file>