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68797-6499-41A7-AF1B-54028452BD47}" type="datetimeFigureOut">
              <a:rPr lang="en-IN" smtClean="0"/>
              <a:t>18-03-2025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07507D-4644-4841-85D9-9F17CFA0789E}" type="slidenum">
              <a:rPr lang="en-IN" smtClean="0"/>
              <a:t>‹#›</a:t>
            </a:fld>
            <a:endParaRPr lang="en-IN"/>
          </a:p>
        </p:txBody>
      </p:sp>
    </p:spTree>
    <p:extLst>
      <p:ext uri="{BB962C8B-B14F-4D97-AF65-F5344CB8AC3E}">
        <p14:creationId xmlns:p14="http://schemas.microsoft.com/office/powerpoint/2010/main" val="2874698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9D195D-4CA5-43CC-9359-FCE2452AC6D7}"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3F148-DBFA-4BF7-8C17-26B04335203A}" type="slidenum">
              <a:rPr lang="en-IN" smtClean="0"/>
              <a:t>‹#›</a:t>
            </a:fld>
            <a:endParaRPr lang="en-IN"/>
          </a:p>
        </p:txBody>
      </p:sp>
    </p:spTree>
    <p:extLst>
      <p:ext uri="{BB962C8B-B14F-4D97-AF65-F5344CB8AC3E}">
        <p14:creationId xmlns:p14="http://schemas.microsoft.com/office/powerpoint/2010/main" val="3553995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9D195D-4CA5-43CC-9359-FCE2452AC6D7}"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3F148-DBFA-4BF7-8C17-26B04335203A}" type="slidenum">
              <a:rPr lang="en-IN" smtClean="0"/>
              <a:t>‹#›</a:t>
            </a:fld>
            <a:endParaRPr lang="en-IN"/>
          </a:p>
        </p:txBody>
      </p:sp>
    </p:spTree>
    <p:extLst>
      <p:ext uri="{BB962C8B-B14F-4D97-AF65-F5344CB8AC3E}">
        <p14:creationId xmlns:p14="http://schemas.microsoft.com/office/powerpoint/2010/main" val="209727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9D195D-4CA5-43CC-9359-FCE2452AC6D7}"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3F148-DBFA-4BF7-8C17-26B04335203A}" type="slidenum">
              <a:rPr lang="en-IN" smtClean="0"/>
              <a:t>‹#›</a:t>
            </a:fld>
            <a:endParaRPr lang="en-IN"/>
          </a:p>
        </p:txBody>
      </p:sp>
    </p:spTree>
    <p:extLst>
      <p:ext uri="{BB962C8B-B14F-4D97-AF65-F5344CB8AC3E}">
        <p14:creationId xmlns:p14="http://schemas.microsoft.com/office/powerpoint/2010/main" val="1712589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9A9D195D-4CA5-43CC-9359-FCE2452AC6D7}"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3F148-DBFA-4BF7-8C17-26B04335203A}" type="slidenum">
              <a:rPr lang="en-IN" smtClean="0"/>
              <a:t>‹#›</a:t>
            </a:fld>
            <a:endParaRPr lang="en-IN"/>
          </a:p>
        </p:txBody>
      </p:sp>
    </p:spTree>
    <p:extLst>
      <p:ext uri="{BB962C8B-B14F-4D97-AF65-F5344CB8AC3E}">
        <p14:creationId xmlns:p14="http://schemas.microsoft.com/office/powerpoint/2010/main" val="3702635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9A9D195D-4CA5-43CC-9359-FCE2452AC6D7}"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3F148-DBFA-4BF7-8C17-26B04335203A}" type="slidenum">
              <a:rPr lang="en-IN" smtClean="0"/>
              <a:t>‹#›</a:t>
            </a:fld>
            <a:endParaRPr lang="en-IN"/>
          </a:p>
        </p:txBody>
      </p:sp>
    </p:spTree>
    <p:extLst>
      <p:ext uri="{BB962C8B-B14F-4D97-AF65-F5344CB8AC3E}">
        <p14:creationId xmlns:p14="http://schemas.microsoft.com/office/powerpoint/2010/main" val="1565867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9D195D-4CA5-43CC-9359-FCE2452AC6D7}"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3F148-DBFA-4BF7-8C17-26B04335203A}" type="slidenum">
              <a:rPr lang="en-IN" smtClean="0"/>
              <a:t>‹#›</a:t>
            </a:fld>
            <a:endParaRPr lang="en-IN"/>
          </a:p>
        </p:txBody>
      </p:sp>
    </p:spTree>
    <p:extLst>
      <p:ext uri="{BB962C8B-B14F-4D97-AF65-F5344CB8AC3E}">
        <p14:creationId xmlns:p14="http://schemas.microsoft.com/office/powerpoint/2010/main" val="1075267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9D195D-4CA5-43CC-9359-FCE2452AC6D7}"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3F148-DBFA-4BF7-8C17-26B04335203A}" type="slidenum">
              <a:rPr lang="en-IN" smtClean="0"/>
              <a:t>‹#›</a:t>
            </a:fld>
            <a:endParaRPr lang="en-IN"/>
          </a:p>
        </p:txBody>
      </p:sp>
    </p:spTree>
    <p:extLst>
      <p:ext uri="{BB962C8B-B14F-4D97-AF65-F5344CB8AC3E}">
        <p14:creationId xmlns:p14="http://schemas.microsoft.com/office/powerpoint/2010/main" val="765802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9D195D-4CA5-43CC-9359-FCE2452AC6D7}"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3F148-DBFA-4BF7-8C17-26B04335203A}" type="slidenum">
              <a:rPr lang="en-IN" smtClean="0"/>
              <a:t>‹#›</a:t>
            </a:fld>
            <a:endParaRPr lang="en-IN"/>
          </a:p>
        </p:txBody>
      </p:sp>
    </p:spTree>
    <p:extLst>
      <p:ext uri="{BB962C8B-B14F-4D97-AF65-F5344CB8AC3E}">
        <p14:creationId xmlns:p14="http://schemas.microsoft.com/office/powerpoint/2010/main" val="1206072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9D195D-4CA5-43CC-9359-FCE2452AC6D7}"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3F148-DBFA-4BF7-8C17-26B04335203A}" type="slidenum">
              <a:rPr lang="en-IN" smtClean="0"/>
              <a:t>‹#›</a:t>
            </a:fld>
            <a:endParaRPr lang="en-IN"/>
          </a:p>
        </p:txBody>
      </p:sp>
    </p:spTree>
    <p:extLst>
      <p:ext uri="{BB962C8B-B14F-4D97-AF65-F5344CB8AC3E}">
        <p14:creationId xmlns:p14="http://schemas.microsoft.com/office/powerpoint/2010/main" val="2556046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9D195D-4CA5-43CC-9359-FCE2452AC6D7}"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3F148-DBFA-4BF7-8C17-26B04335203A}" type="slidenum">
              <a:rPr lang="en-IN" smtClean="0"/>
              <a:t>‹#›</a:t>
            </a:fld>
            <a:endParaRPr lang="en-IN"/>
          </a:p>
        </p:txBody>
      </p:sp>
    </p:spTree>
    <p:extLst>
      <p:ext uri="{BB962C8B-B14F-4D97-AF65-F5344CB8AC3E}">
        <p14:creationId xmlns:p14="http://schemas.microsoft.com/office/powerpoint/2010/main" val="477983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9D195D-4CA5-43CC-9359-FCE2452AC6D7}"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3F148-DBFA-4BF7-8C17-26B04335203A}" type="slidenum">
              <a:rPr lang="en-IN" smtClean="0"/>
              <a:t>‹#›</a:t>
            </a:fld>
            <a:endParaRPr lang="en-IN"/>
          </a:p>
        </p:txBody>
      </p:sp>
    </p:spTree>
    <p:extLst>
      <p:ext uri="{BB962C8B-B14F-4D97-AF65-F5344CB8AC3E}">
        <p14:creationId xmlns:p14="http://schemas.microsoft.com/office/powerpoint/2010/main" val="1528205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9D195D-4CA5-43CC-9359-FCE2452AC6D7}"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3F148-DBFA-4BF7-8C17-26B04335203A}" type="slidenum">
              <a:rPr lang="en-IN" smtClean="0"/>
              <a:t>‹#›</a:t>
            </a:fld>
            <a:endParaRPr lang="en-IN"/>
          </a:p>
        </p:txBody>
      </p:sp>
    </p:spTree>
    <p:extLst>
      <p:ext uri="{BB962C8B-B14F-4D97-AF65-F5344CB8AC3E}">
        <p14:creationId xmlns:p14="http://schemas.microsoft.com/office/powerpoint/2010/main" val="2838739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9D195D-4CA5-43CC-9359-FCE2452AC6D7}" type="datetimeFigureOut">
              <a:rPr lang="en-IN" smtClean="0"/>
              <a:t>18-03-2025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23F148-DBFA-4BF7-8C17-26B04335203A}" type="slidenum">
              <a:rPr lang="en-IN" smtClean="0"/>
              <a:t>‹#›</a:t>
            </a:fld>
            <a:endParaRPr lang="en-IN"/>
          </a:p>
        </p:txBody>
      </p:sp>
    </p:spTree>
    <p:extLst>
      <p:ext uri="{BB962C8B-B14F-4D97-AF65-F5344CB8AC3E}">
        <p14:creationId xmlns:p14="http://schemas.microsoft.com/office/powerpoint/2010/main" val="295265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9D195D-4CA5-43CC-9359-FCE2452AC6D7}" type="datetimeFigureOut">
              <a:rPr lang="en-IN" smtClean="0"/>
              <a:t>18-03-2025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23F148-DBFA-4BF7-8C17-26B04335203A}" type="slidenum">
              <a:rPr lang="en-IN" smtClean="0"/>
              <a:t>‹#›</a:t>
            </a:fld>
            <a:endParaRPr lang="en-IN"/>
          </a:p>
        </p:txBody>
      </p:sp>
    </p:spTree>
    <p:extLst>
      <p:ext uri="{BB962C8B-B14F-4D97-AF65-F5344CB8AC3E}">
        <p14:creationId xmlns:p14="http://schemas.microsoft.com/office/powerpoint/2010/main" val="2001584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9D195D-4CA5-43CC-9359-FCE2452AC6D7}" type="datetimeFigureOut">
              <a:rPr lang="en-IN" smtClean="0"/>
              <a:t>18-03-2025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23F148-DBFA-4BF7-8C17-26B04335203A}" type="slidenum">
              <a:rPr lang="en-IN" smtClean="0"/>
              <a:t>‹#›</a:t>
            </a:fld>
            <a:endParaRPr lang="en-IN"/>
          </a:p>
        </p:txBody>
      </p:sp>
    </p:spTree>
    <p:extLst>
      <p:ext uri="{BB962C8B-B14F-4D97-AF65-F5344CB8AC3E}">
        <p14:creationId xmlns:p14="http://schemas.microsoft.com/office/powerpoint/2010/main" val="4161934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9D195D-4CA5-43CC-9359-FCE2452AC6D7}"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3F148-DBFA-4BF7-8C17-26B04335203A}" type="slidenum">
              <a:rPr lang="en-IN" smtClean="0"/>
              <a:t>‹#›</a:t>
            </a:fld>
            <a:endParaRPr lang="en-IN"/>
          </a:p>
        </p:txBody>
      </p:sp>
    </p:spTree>
    <p:extLst>
      <p:ext uri="{BB962C8B-B14F-4D97-AF65-F5344CB8AC3E}">
        <p14:creationId xmlns:p14="http://schemas.microsoft.com/office/powerpoint/2010/main" val="41836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9A9D195D-4CA5-43CC-9359-FCE2452AC6D7}" type="datetimeFigureOut">
              <a:rPr lang="en-IN" smtClean="0"/>
              <a:t>18-03-2025</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9123F148-DBFA-4BF7-8C17-26B04335203A}" type="slidenum">
              <a:rPr lang="en-IN" smtClean="0"/>
              <a:t>‹#›</a:t>
            </a:fld>
            <a:endParaRPr lang="en-IN"/>
          </a:p>
        </p:txBody>
      </p:sp>
    </p:spTree>
    <p:extLst>
      <p:ext uri="{BB962C8B-B14F-4D97-AF65-F5344CB8AC3E}">
        <p14:creationId xmlns:p14="http://schemas.microsoft.com/office/powerpoint/2010/main" val="3041455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A9D195D-4CA5-43CC-9359-FCE2452AC6D7}" type="datetimeFigureOut">
              <a:rPr lang="en-IN" smtClean="0"/>
              <a:t>18-03-2025</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123F148-DBFA-4BF7-8C17-26B04335203A}" type="slidenum">
              <a:rPr lang="en-IN" smtClean="0"/>
              <a:t>‹#›</a:t>
            </a:fld>
            <a:endParaRPr lang="en-IN"/>
          </a:p>
        </p:txBody>
      </p:sp>
    </p:spTree>
    <p:extLst>
      <p:ext uri="{BB962C8B-B14F-4D97-AF65-F5344CB8AC3E}">
        <p14:creationId xmlns:p14="http://schemas.microsoft.com/office/powerpoint/2010/main" val="39796677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93B6-31AE-E270-AA07-1830702D128C}"/>
              </a:ext>
            </a:extLst>
          </p:cNvPr>
          <p:cNvSpPr>
            <a:spLocks noGrp="1"/>
          </p:cNvSpPr>
          <p:nvPr>
            <p:ph type="ctrTitle"/>
          </p:nvPr>
        </p:nvSpPr>
        <p:spPr/>
        <p:txBody>
          <a:bodyPr/>
          <a:lstStyle/>
          <a:p>
            <a:r>
              <a:rPr lang="en-IN" dirty="0"/>
              <a:t>Sentiment Analysis </a:t>
            </a:r>
          </a:p>
        </p:txBody>
      </p:sp>
      <p:sp>
        <p:nvSpPr>
          <p:cNvPr id="3" name="Subtitle 2">
            <a:extLst>
              <a:ext uri="{FF2B5EF4-FFF2-40B4-BE49-F238E27FC236}">
                <a16:creationId xmlns:a16="http://schemas.microsoft.com/office/drawing/2014/main" id="{17FF0DF1-AE01-6ED0-EAFC-1B53972121AE}"/>
              </a:ext>
            </a:extLst>
          </p:cNvPr>
          <p:cNvSpPr>
            <a:spLocks noGrp="1"/>
          </p:cNvSpPr>
          <p:nvPr>
            <p:ph type="subTitle" idx="1"/>
          </p:nvPr>
        </p:nvSpPr>
        <p:spPr/>
        <p:txBody>
          <a:bodyPr/>
          <a:lstStyle/>
          <a:p>
            <a:r>
              <a:rPr lang="en-IN" dirty="0"/>
              <a:t>On basis of Russian Comments/Review of Customers  </a:t>
            </a:r>
          </a:p>
        </p:txBody>
      </p:sp>
      <p:pic>
        <p:nvPicPr>
          <p:cNvPr id="7" name="Picture 6">
            <a:extLst>
              <a:ext uri="{FF2B5EF4-FFF2-40B4-BE49-F238E27FC236}">
                <a16:creationId xmlns:a16="http://schemas.microsoft.com/office/drawing/2014/main" id="{E42E5CDD-25A1-3234-55C3-52F45C89E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843379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AA544-8B2D-3C35-883A-92C40AE63CFF}"/>
              </a:ext>
            </a:extLst>
          </p:cNvPr>
          <p:cNvSpPr>
            <a:spLocks noGrp="1"/>
          </p:cNvSpPr>
          <p:nvPr>
            <p:ph type="title"/>
          </p:nvPr>
        </p:nvSpPr>
        <p:spPr>
          <a:xfrm>
            <a:off x="1141413" y="282853"/>
            <a:ext cx="9905998" cy="788863"/>
          </a:xfrm>
        </p:spPr>
        <p:txBody>
          <a:bodyPr/>
          <a:lstStyle/>
          <a:p>
            <a:r>
              <a:rPr lang="en-IN" dirty="0"/>
              <a:t>Rating Performance</a:t>
            </a:r>
          </a:p>
        </p:txBody>
      </p:sp>
      <p:pic>
        <p:nvPicPr>
          <p:cNvPr id="5" name="Content Placeholder 4">
            <a:extLst>
              <a:ext uri="{FF2B5EF4-FFF2-40B4-BE49-F238E27FC236}">
                <a16:creationId xmlns:a16="http://schemas.microsoft.com/office/drawing/2014/main" id="{FA786AA2-9C3E-199D-E996-C444613828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197627"/>
            <a:ext cx="7407282" cy="3071126"/>
          </a:xfrm>
        </p:spPr>
      </p:pic>
      <p:sp>
        <p:nvSpPr>
          <p:cNvPr id="6" name="TextBox 5">
            <a:extLst>
              <a:ext uri="{FF2B5EF4-FFF2-40B4-BE49-F238E27FC236}">
                <a16:creationId xmlns:a16="http://schemas.microsoft.com/office/drawing/2014/main" id="{6CDC7ADB-B506-F37A-8FC7-7170B31A5E29}"/>
              </a:ext>
            </a:extLst>
          </p:cNvPr>
          <p:cNvSpPr txBox="1"/>
          <p:nvPr/>
        </p:nvSpPr>
        <p:spPr>
          <a:xfrm>
            <a:off x="884903" y="4562620"/>
            <a:ext cx="10638503" cy="1815882"/>
          </a:xfrm>
          <a:prstGeom prst="rect">
            <a:avLst/>
          </a:prstGeom>
          <a:noFill/>
        </p:spPr>
        <p:txBody>
          <a:bodyPr wrap="square" rtlCol="0">
            <a:spAutoFit/>
          </a:bodyPr>
          <a:lstStyle/>
          <a:p>
            <a:r>
              <a:rPr lang="en-IN" sz="1600" dirty="0"/>
              <a:t>The performance of the brand, or the product of any particular item or its category is identified only on the basis of feedback’s given by the customer; which can be only identified by the rating provided. Hence rating plays a very important role in analysis of sentiment of the customer for each product being sold to a customer.</a:t>
            </a:r>
          </a:p>
          <a:p>
            <a:r>
              <a:rPr lang="en-IN" sz="1600" dirty="0"/>
              <a:t>This is the mentality a customer has if they want to purchase this product again. This can help increasing the sales.</a:t>
            </a:r>
          </a:p>
          <a:p>
            <a:endParaRPr lang="en-IN" sz="1600" dirty="0"/>
          </a:p>
          <a:p>
            <a:r>
              <a:rPr lang="en-IN" sz="1600" dirty="0"/>
              <a:t>The above graph shows average rating for each brand and the table shows average rating of products for each particular item for distinct brands.</a:t>
            </a:r>
          </a:p>
        </p:txBody>
      </p:sp>
    </p:spTree>
    <p:extLst>
      <p:ext uri="{BB962C8B-B14F-4D97-AF65-F5344CB8AC3E}">
        <p14:creationId xmlns:p14="http://schemas.microsoft.com/office/powerpoint/2010/main" val="270253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CF8C6-40F1-6DE8-5643-CDA6AA033ACF}"/>
              </a:ext>
            </a:extLst>
          </p:cNvPr>
          <p:cNvSpPr>
            <a:spLocks noGrp="1"/>
          </p:cNvSpPr>
          <p:nvPr>
            <p:ph type="title"/>
          </p:nvPr>
        </p:nvSpPr>
        <p:spPr>
          <a:xfrm>
            <a:off x="1141413" y="609600"/>
            <a:ext cx="9905998" cy="653592"/>
          </a:xfrm>
        </p:spPr>
        <p:txBody>
          <a:bodyPr/>
          <a:lstStyle/>
          <a:p>
            <a:r>
              <a:rPr lang="en-IN" dirty="0"/>
              <a:t>Conclusion</a:t>
            </a:r>
          </a:p>
        </p:txBody>
      </p:sp>
      <p:sp>
        <p:nvSpPr>
          <p:cNvPr id="3" name="Content Placeholder 2">
            <a:extLst>
              <a:ext uri="{FF2B5EF4-FFF2-40B4-BE49-F238E27FC236}">
                <a16:creationId xmlns:a16="http://schemas.microsoft.com/office/drawing/2014/main" id="{4E8439EC-BF48-B564-7334-F092D0D58CF9}"/>
              </a:ext>
            </a:extLst>
          </p:cNvPr>
          <p:cNvSpPr>
            <a:spLocks noGrp="1"/>
          </p:cNvSpPr>
          <p:nvPr>
            <p:ph idx="1"/>
          </p:nvPr>
        </p:nvSpPr>
        <p:spPr>
          <a:xfrm>
            <a:off x="1141413" y="1480009"/>
            <a:ext cx="9905998" cy="4311192"/>
          </a:xfrm>
        </p:spPr>
        <p:txBody>
          <a:bodyPr/>
          <a:lstStyle/>
          <a:p>
            <a:r>
              <a:rPr lang="en-US" dirty="0"/>
              <a:t>Cleaning and preprocessing the raw data was essential, as it contained errors, missing values, and non-English comments, making it difficult to analyze. Translating Russian comments into a common language ensured better understanding and accurate sentiment classification. Handling missing values and refining the dataset allowed for a more structured and meaningful analysis.</a:t>
            </a:r>
          </a:p>
          <a:p>
            <a:r>
              <a:rPr lang="en-US" dirty="0"/>
              <a:t>A well-executed sentiment analysis of brands and items based on customer comments provides valuable insights into consumer preferences, helping businesses enhance their products and services. By identifying trends in positive and negative feedback, companies can improve product quality, optimize marketing strategies, and strengthen customer engagement. Additionally, understanding sentiment patterns helps in targeting the right audience, addressing pain points, and ultimately increasing sales, brand visibility, and customer loyalty.</a:t>
            </a:r>
            <a:endParaRPr lang="en-IN" dirty="0"/>
          </a:p>
        </p:txBody>
      </p:sp>
    </p:spTree>
    <p:extLst>
      <p:ext uri="{BB962C8B-B14F-4D97-AF65-F5344CB8AC3E}">
        <p14:creationId xmlns:p14="http://schemas.microsoft.com/office/powerpoint/2010/main" val="100242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BC60-7028-472C-BB63-8D34CAA374E6}"/>
              </a:ext>
            </a:extLst>
          </p:cNvPr>
          <p:cNvSpPr>
            <a:spLocks noGrp="1"/>
          </p:cNvSpPr>
          <p:nvPr>
            <p:ph type="title"/>
          </p:nvPr>
        </p:nvSpPr>
        <p:spPr>
          <a:xfrm>
            <a:off x="1141413" y="609600"/>
            <a:ext cx="9905998" cy="776140"/>
          </a:xfrm>
        </p:spPr>
        <p:txBody>
          <a:bodyPr/>
          <a:lstStyle/>
          <a:p>
            <a:r>
              <a:rPr lang="en-IN" dirty="0"/>
              <a:t>What improvements can be done?</a:t>
            </a:r>
          </a:p>
        </p:txBody>
      </p:sp>
      <p:sp>
        <p:nvSpPr>
          <p:cNvPr id="4" name="Rectangle 1">
            <a:extLst>
              <a:ext uri="{FF2B5EF4-FFF2-40B4-BE49-F238E27FC236}">
                <a16:creationId xmlns:a16="http://schemas.microsoft.com/office/drawing/2014/main" id="{7C8A5A7C-92BA-EAB9-9667-FE8C95560A8F}"/>
              </a:ext>
            </a:extLst>
          </p:cNvPr>
          <p:cNvSpPr>
            <a:spLocks noGrp="1" noChangeArrowheads="1"/>
          </p:cNvSpPr>
          <p:nvPr>
            <p:ph idx="1"/>
          </p:nvPr>
        </p:nvSpPr>
        <p:spPr bwMode="auto">
          <a:xfrm>
            <a:off x="814925" y="1708025"/>
            <a:ext cx="10558974" cy="3795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ts val="120"/>
              </a:spcBef>
              <a:spcAft>
                <a:spcPct val="0"/>
              </a:spcAft>
              <a:buClrTx/>
              <a:buSzTx/>
            </a:pPr>
            <a:r>
              <a:rPr kumimoji="0" lang="en-US" altLang="en-US" sz="1800" b="1" i="0" u="none" strike="noStrike" cap="none" normalizeH="0" baseline="0" dirty="0">
                <a:ln>
                  <a:noFill/>
                </a:ln>
                <a:solidFill>
                  <a:schemeClr val="tx1"/>
                </a:solidFill>
                <a:effectLst/>
              </a:rPr>
              <a:t>More Detailed Sentiment Analysis:</a:t>
            </a:r>
            <a:r>
              <a:rPr kumimoji="0" lang="en-US" altLang="en-US" sz="1800" i="0" u="none" strike="noStrike" cap="none" normalizeH="0" baseline="0" dirty="0">
                <a:ln>
                  <a:noFill/>
                </a:ln>
                <a:solidFill>
                  <a:schemeClr val="tx1"/>
                </a:solidFill>
                <a:effectLst/>
              </a:rPr>
              <a:t> Instead of just Positive or Negative, add more categories like Neutral or Very Positive for better insights.</a:t>
            </a:r>
          </a:p>
          <a:p>
            <a:pPr defTabSz="914400" eaLnBrk="0" fontAlgn="base" hangingPunct="0">
              <a:spcBef>
                <a:spcPts val="120"/>
              </a:spcBef>
              <a:spcAft>
                <a:spcPct val="0"/>
              </a:spcAft>
              <a:buClrTx/>
              <a:buSzTx/>
            </a:pPr>
            <a:r>
              <a:rPr kumimoji="0" lang="en-US" altLang="en-US" sz="1800" b="1" i="0" u="none" strike="noStrike" cap="none" normalizeH="0" baseline="0" dirty="0">
                <a:ln>
                  <a:noFill/>
                </a:ln>
                <a:solidFill>
                  <a:schemeClr val="tx1"/>
                </a:solidFill>
                <a:effectLst/>
              </a:rPr>
              <a:t>Focus on Specific Product Features:</a:t>
            </a:r>
            <a:r>
              <a:rPr kumimoji="0" lang="en-US" altLang="en-US" sz="1800" i="0" u="none" strike="noStrike" cap="none" normalizeH="0" baseline="0" dirty="0">
                <a:ln>
                  <a:noFill/>
                </a:ln>
                <a:solidFill>
                  <a:schemeClr val="tx1"/>
                </a:solidFill>
                <a:effectLst/>
              </a:rPr>
              <a:t> Analyze which aspects (e.g., price, quality, durability) customers talk about the most.</a:t>
            </a:r>
          </a:p>
          <a:p>
            <a:pPr defTabSz="914400" eaLnBrk="0" fontAlgn="base" hangingPunct="0">
              <a:spcBef>
                <a:spcPts val="120"/>
              </a:spcBef>
              <a:spcAft>
                <a:spcPct val="0"/>
              </a:spcAft>
              <a:buClrTx/>
              <a:buSzTx/>
            </a:pPr>
            <a:r>
              <a:rPr kumimoji="0" lang="en-US" altLang="en-US" sz="1800" b="1" i="0" u="none" strike="noStrike" cap="none" normalizeH="0" baseline="0" dirty="0">
                <a:ln>
                  <a:noFill/>
                </a:ln>
                <a:solidFill>
                  <a:schemeClr val="tx1"/>
                </a:solidFill>
                <a:effectLst/>
              </a:rPr>
              <a:t>Support More Languages:</a:t>
            </a:r>
            <a:r>
              <a:rPr kumimoji="0" lang="en-US" altLang="en-US" sz="1800" i="0" u="none" strike="noStrike" cap="none" normalizeH="0" baseline="0" dirty="0">
                <a:ln>
                  <a:noFill/>
                </a:ln>
                <a:solidFill>
                  <a:schemeClr val="tx1"/>
                </a:solidFill>
                <a:effectLst/>
              </a:rPr>
              <a:t> Expand translation beyond Russian to include other common languages.</a:t>
            </a:r>
          </a:p>
          <a:p>
            <a:pPr defTabSz="914400" eaLnBrk="0" fontAlgn="base" hangingPunct="0">
              <a:spcBef>
                <a:spcPts val="120"/>
              </a:spcBef>
              <a:spcAft>
                <a:spcPct val="0"/>
              </a:spcAft>
              <a:buClrTx/>
              <a:buSzTx/>
            </a:pPr>
            <a:r>
              <a:rPr kumimoji="0" lang="en-US" altLang="en-US" sz="1800" b="1" i="0" u="none" strike="noStrike" cap="none" normalizeH="0" baseline="0" dirty="0">
                <a:ln>
                  <a:noFill/>
                </a:ln>
                <a:solidFill>
                  <a:schemeClr val="tx1"/>
                </a:solidFill>
                <a:effectLst/>
              </a:rPr>
              <a:t>Handle Missing Data Better:</a:t>
            </a:r>
            <a:r>
              <a:rPr kumimoji="0" lang="en-US" altLang="en-US" sz="1800" i="0" u="none" strike="noStrike" cap="none" normalizeH="0" baseline="0" dirty="0">
                <a:ln>
                  <a:noFill/>
                </a:ln>
                <a:solidFill>
                  <a:schemeClr val="tx1"/>
                </a:solidFill>
                <a:effectLst/>
              </a:rPr>
              <a:t> Instead of removing missing reviews, find patterns or predict possible feedback.</a:t>
            </a:r>
          </a:p>
          <a:p>
            <a:pPr defTabSz="914400" eaLnBrk="0" fontAlgn="base" hangingPunct="0">
              <a:spcBef>
                <a:spcPts val="120"/>
              </a:spcBef>
              <a:spcAft>
                <a:spcPct val="0"/>
              </a:spcAft>
              <a:buClrTx/>
              <a:buSzTx/>
            </a:pPr>
            <a:r>
              <a:rPr kumimoji="0" lang="en-US" altLang="en-US" sz="1800" b="1" i="0" u="none" strike="noStrike" cap="none" normalizeH="0" baseline="0" dirty="0">
                <a:ln>
                  <a:noFill/>
                </a:ln>
                <a:solidFill>
                  <a:schemeClr val="tx1"/>
                </a:solidFill>
                <a:effectLst/>
              </a:rPr>
              <a:t>Compare Ratings with Comments:</a:t>
            </a:r>
            <a:r>
              <a:rPr kumimoji="0" lang="en-US" altLang="en-US" sz="1800" i="0" u="none" strike="noStrike" cap="none" normalizeH="0" baseline="0" dirty="0">
                <a:ln>
                  <a:noFill/>
                </a:ln>
                <a:solidFill>
                  <a:schemeClr val="tx1"/>
                </a:solidFill>
                <a:effectLst/>
              </a:rPr>
              <a:t> Check if ratings (1-5) match the sentiment in reviews to catch inconsistencies.</a:t>
            </a:r>
          </a:p>
          <a:p>
            <a:pPr defTabSz="914400" eaLnBrk="0" fontAlgn="base" hangingPunct="0">
              <a:spcBef>
                <a:spcPts val="120"/>
              </a:spcBef>
              <a:spcAft>
                <a:spcPct val="0"/>
              </a:spcAft>
              <a:buClrTx/>
              <a:buSzTx/>
            </a:pPr>
            <a:r>
              <a:rPr kumimoji="0" lang="en-US" altLang="en-US" sz="1800" b="1" i="0" u="none" strike="noStrike" cap="none" normalizeH="0" baseline="0" dirty="0">
                <a:ln>
                  <a:noFill/>
                </a:ln>
                <a:solidFill>
                  <a:schemeClr val="tx1"/>
                </a:solidFill>
                <a:effectLst/>
              </a:rPr>
              <a:t>Filter Out Irrelevant Comments:</a:t>
            </a:r>
            <a:r>
              <a:rPr kumimoji="0" lang="en-US" altLang="en-US" sz="1800" i="0" u="none" strike="noStrike" cap="none" normalizeH="0" baseline="0" dirty="0">
                <a:ln>
                  <a:noFill/>
                </a:ln>
                <a:solidFill>
                  <a:schemeClr val="tx1"/>
                </a:solidFill>
                <a:effectLst/>
              </a:rPr>
              <a:t> Remove spam, promotional content, or unhelpful reviews automatically.</a:t>
            </a:r>
          </a:p>
          <a:p>
            <a:pPr defTabSz="914400" eaLnBrk="0" fontAlgn="base" hangingPunct="0">
              <a:spcBef>
                <a:spcPts val="120"/>
              </a:spcBef>
              <a:spcAft>
                <a:spcPct val="0"/>
              </a:spcAft>
              <a:buClrTx/>
              <a:buSzTx/>
            </a:pPr>
            <a:r>
              <a:rPr kumimoji="0" lang="en-US" altLang="en-US" sz="1800" b="1" i="0" u="none" strike="noStrike" cap="none" normalizeH="0" baseline="0" dirty="0">
                <a:ln>
                  <a:noFill/>
                </a:ln>
                <a:solidFill>
                  <a:schemeClr val="tx1"/>
                </a:solidFill>
                <a:effectLst/>
              </a:rPr>
              <a:t>Compare with Competitors:</a:t>
            </a:r>
            <a:r>
              <a:rPr kumimoji="0" lang="en-US" altLang="en-US" sz="1800" i="0" u="none" strike="noStrike" cap="none" normalizeH="0" baseline="0" dirty="0">
                <a:ln>
                  <a:noFill/>
                </a:ln>
                <a:solidFill>
                  <a:schemeClr val="tx1"/>
                </a:solidFill>
                <a:effectLst/>
              </a:rPr>
              <a:t> Analyze similar brands to see how they perform in customer feedback.</a:t>
            </a:r>
          </a:p>
          <a:p>
            <a:pPr defTabSz="914400" eaLnBrk="0" fontAlgn="base" hangingPunct="0">
              <a:spcBef>
                <a:spcPts val="120"/>
              </a:spcBef>
              <a:spcAft>
                <a:spcPct val="0"/>
              </a:spcAft>
              <a:buClrTx/>
              <a:buSzTx/>
            </a:pPr>
            <a:r>
              <a:rPr kumimoji="0" lang="en-US" altLang="en-US" sz="1800" b="1" i="0" u="none" strike="noStrike" cap="none" normalizeH="0" baseline="0" dirty="0">
                <a:ln>
                  <a:noFill/>
                </a:ln>
                <a:solidFill>
                  <a:schemeClr val="tx1"/>
                </a:solidFill>
                <a:effectLst/>
              </a:rPr>
              <a:t>Understand Customer Groups:</a:t>
            </a:r>
            <a:r>
              <a:rPr kumimoji="0" lang="en-US" altLang="en-US" sz="1800" i="0" u="none" strike="noStrike" cap="none" normalizeH="0" baseline="0" dirty="0">
                <a:ln>
                  <a:noFill/>
                </a:ln>
                <a:solidFill>
                  <a:schemeClr val="tx1"/>
                </a:solidFill>
                <a:effectLst/>
              </a:rPr>
              <a:t> Segment feedback based on customer type to personalize marketing.</a:t>
            </a:r>
          </a:p>
          <a:p>
            <a:pPr defTabSz="914400" eaLnBrk="0" fontAlgn="base" hangingPunct="0">
              <a:spcBef>
                <a:spcPts val="120"/>
              </a:spcBef>
              <a:spcAft>
                <a:spcPct val="0"/>
              </a:spcAft>
              <a:buClrTx/>
              <a:buSzTx/>
            </a:pPr>
            <a:r>
              <a:rPr kumimoji="0" lang="en-US" altLang="en-US" sz="1800" b="1" i="0" u="none" strike="noStrike" cap="none" normalizeH="0" baseline="0" dirty="0">
                <a:ln>
                  <a:noFill/>
                </a:ln>
                <a:solidFill>
                  <a:schemeClr val="tx1"/>
                </a:solidFill>
                <a:effectLst/>
              </a:rPr>
              <a:t>Predict Future Trends:</a:t>
            </a:r>
            <a:r>
              <a:rPr kumimoji="0" lang="en-US" altLang="en-US" sz="1800" i="0" u="none" strike="noStrike" cap="none" normalizeH="0" baseline="0" dirty="0">
                <a:ln>
                  <a:noFill/>
                </a:ln>
                <a:solidFill>
                  <a:schemeClr val="tx1"/>
                </a:solidFill>
                <a:effectLst/>
              </a:rPr>
              <a:t> Use past data to forecast sales, customer satisfaction, and potential issues.</a:t>
            </a:r>
          </a:p>
        </p:txBody>
      </p:sp>
    </p:spTree>
    <p:extLst>
      <p:ext uri="{BB962C8B-B14F-4D97-AF65-F5344CB8AC3E}">
        <p14:creationId xmlns:p14="http://schemas.microsoft.com/office/powerpoint/2010/main" val="127536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9569-9F75-A5A8-A0FA-E2E64FF1A51D}"/>
              </a:ext>
            </a:extLst>
          </p:cNvPr>
          <p:cNvSpPr>
            <a:spLocks noGrp="1"/>
          </p:cNvSpPr>
          <p:nvPr>
            <p:ph type="title"/>
          </p:nvPr>
        </p:nvSpPr>
        <p:spPr>
          <a:xfrm>
            <a:off x="679297" y="544588"/>
            <a:ext cx="9905998" cy="609600"/>
          </a:xfrm>
        </p:spPr>
        <p:txBody>
          <a:bodyPr/>
          <a:lstStyle/>
          <a:p>
            <a:r>
              <a:rPr lang="en-IN" dirty="0"/>
              <a:t>Issues Observed</a:t>
            </a:r>
          </a:p>
        </p:txBody>
      </p:sp>
      <p:sp>
        <p:nvSpPr>
          <p:cNvPr id="3" name="Content Placeholder 2">
            <a:extLst>
              <a:ext uri="{FF2B5EF4-FFF2-40B4-BE49-F238E27FC236}">
                <a16:creationId xmlns:a16="http://schemas.microsoft.com/office/drawing/2014/main" id="{03E8E0C0-B0AA-2001-0E31-8FC3FCA0B11B}"/>
              </a:ext>
            </a:extLst>
          </p:cNvPr>
          <p:cNvSpPr>
            <a:spLocks noGrp="1"/>
          </p:cNvSpPr>
          <p:nvPr>
            <p:ph idx="1"/>
          </p:nvPr>
        </p:nvSpPr>
        <p:spPr>
          <a:xfrm>
            <a:off x="679297" y="1446445"/>
            <a:ext cx="9905998" cy="4866967"/>
          </a:xfrm>
        </p:spPr>
        <p:txBody>
          <a:bodyPr>
            <a:normAutofit/>
          </a:bodyPr>
          <a:lstStyle/>
          <a:p>
            <a:pPr marL="0" indent="0">
              <a:buNone/>
            </a:pPr>
            <a:r>
              <a:rPr lang="en-IN" dirty="0"/>
              <a:t>Most primary difficulty that was faced was translation of the comments for understand the sentiment of each comment. As the comments were in Russian Language and converting it into English was a solution for better analysis. There were different ways to do it: </a:t>
            </a:r>
          </a:p>
          <a:p>
            <a:pPr marL="0" indent="0">
              <a:buNone/>
            </a:pPr>
            <a:r>
              <a:rPr lang="en-IN" dirty="0"/>
              <a:t>     </a:t>
            </a:r>
          </a:p>
          <a:p>
            <a:pPr marL="0" indent="0">
              <a:buNone/>
            </a:pPr>
            <a:r>
              <a:rPr lang="en-IN" dirty="0"/>
              <a:t>1) Using Python: </a:t>
            </a:r>
          </a:p>
          <a:p>
            <a:pPr marL="0" indent="0">
              <a:buNone/>
            </a:pPr>
            <a:r>
              <a:rPr lang="en-IN" dirty="0"/>
              <a:t>This could have been done using the python file where one can use the textblob function library.</a:t>
            </a:r>
          </a:p>
          <a:p>
            <a:endParaRPr lang="en-IN" dirty="0"/>
          </a:p>
          <a:p>
            <a:pPr marL="0" indent="0">
              <a:buNone/>
            </a:pPr>
            <a:r>
              <a:rPr lang="en-IN" dirty="0"/>
              <a:t>2) Using Google Sheets for Translation using Function:</a:t>
            </a:r>
          </a:p>
          <a:p>
            <a:pPr marL="0" indent="0">
              <a:buNone/>
            </a:pPr>
            <a:r>
              <a:rPr lang="en-IN" dirty="0"/>
              <a:t>This was the method adopted in this project which was easier to execute. Just use the function (</a:t>
            </a:r>
            <a:r>
              <a:rPr lang="en-IN" dirty="0" err="1"/>
              <a:t>googletranslate</a:t>
            </a:r>
            <a:r>
              <a:rPr lang="en-IN"/>
              <a:t>) </a:t>
            </a:r>
            <a:r>
              <a:rPr lang="en-IN" dirty="0"/>
              <a:t>and drag the end of the cells and the translation will be ready.</a:t>
            </a:r>
          </a:p>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=GOOGLETRANSLATE(F2, "auto",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en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use this function in Google Sheets and drag and drop it and you’ll get all the translations)</a:t>
            </a:r>
            <a:endParaRPr lang="en-IN" dirty="0"/>
          </a:p>
          <a:p>
            <a:endParaRPr lang="en-IN" dirty="0"/>
          </a:p>
        </p:txBody>
      </p:sp>
      <p:pic>
        <p:nvPicPr>
          <p:cNvPr id="7" name="Picture 6">
            <a:extLst>
              <a:ext uri="{FF2B5EF4-FFF2-40B4-BE49-F238E27FC236}">
                <a16:creationId xmlns:a16="http://schemas.microsoft.com/office/drawing/2014/main" id="{386EAE5F-ABFF-CD04-892F-0ED10D2E7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3905" y="4494192"/>
            <a:ext cx="888679" cy="1287289"/>
          </a:xfrm>
          <a:prstGeom prst="rect">
            <a:avLst/>
          </a:prstGeom>
        </p:spPr>
      </p:pic>
      <p:pic>
        <p:nvPicPr>
          <p:cNvPr id="9" name="Picture 8">
            <a:extLst>
              <a:ext uri="{FF2B5EF4-FFF2-40B4-BE49-F238E27FC236}">
                <a16:creationId xmlns:a16="http://schemas.microsoft.com/office/drawing/2014/main" id="{B17BB8CC-5B99-B510-8880-D525524D25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3114" y="2592639"/>
            <a:ext cx="1287289" cy="1287289"/>
          </a:xfrm>
          <a:prstGeom prst="rect">
            <a:avLst/>
          </a:prstGeom>
        </p:spPr>
      </p:pic>
    </p:spTree>
    <p:extLst>
      <p:ext uri="{BB962C8B-B14F-4D97-AF65-F5344CB8AC3E}">
        <p14:creationId xmlns:p14="http://schemas.microsoft.com/office/powerpoint/2010/main" val="1925733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BA3C-0848-D776-45C2-701A4A7FF2C6}"/>
              </a:ext>
            </a:extLst>
          </p:cNvPr>
          <p:cNvSpPr>
            <a:spLocks noGrp="1"/>
          </p:cNvSpPr>
          <p:nvPr>
            <p:ph type="ctrTitle"/>
          </p:nvPr>
        </p:nvSpPr>
        <p:spPr/>
        <p:txBody>
          <a:bodyPr/>
          <a:lstStyle/>
          <a:p>
            <a:r>
              <a:rPr lang="en-IN" dirty="0"/>
              <a:t>Thankyou</a:t>
            </a:r>
          </a:p>
        </p:txBody>
      </p:sp>
      <p:sp>
        <p:nvSpPr>
          <p:cNvPr id="3" name="Subtitle 2">
            <a:extLst>
              <a:ext uri="{FF2B5EF4-FFF2-40B4-BE49-F238E27FC236}">
                <a16:creationId xmlns:a16="http://schemas.microsoft.com/office/drawing/2014/main" id="{FA2319AB-042D-33E5-8DFD-07C9BA4048C6}"/>
              </a:ext>
            </a:extLst>
          </p:cNvPr>
          <p:cNvSpPr>
            <a:spLocks noGrp="1"/>
          </p:cNvSpPr>
          <p:nvPr>
            <p:ph type="subTitle" idx="1"/>
          </p:nvPr>
        </p:nvSpPr>
        <p:spPr/>
        <p:txBody>
          <a:bodyPr/>
          <a:lstStyle/>
          <a:p>
            <a:endParaRPr lang="en-IN" dirty="0"/>
          </a:p>
        </p:txBody>
      </p:sp>
      <p:sp>
        <p:nvSpPr>
          <p:cNvPr id="4" name="Footer Placeholder 3">
            <a:extLst>
              <a:ext uri="{FF2B5EF4-FFF2-40B4-BE49-F238E27FC236}">
                <a16:creationId xmlns:a16="http://schemas.microsoft.com/office/drawing/2014/main" id="{DFABAFC1-6672-1525-8C8B-78944B15B96E}"/>
              </a:ext>
            </a:extLst>
          </p:cNvPr>
          <p:cNvSpPr>
            <a:spLocks noGrp="1"/>
          </p:cNvSpPr>
          <p:nvPr>
            <p:ph type="ftr" sz="quarter" idx="11"/>
          </p:nvPr>
        </p:nvSpPr>
        <p:spPr/>
        <p:txBody>
          <a:bodyPr/>
          <a:lstStyle/>
          <a:p>
            <a:r>
              <a:rPr lang="en-US"/>
              <a:t>Hope this was useful and understandable &lt;3</a:t>
            </a:r>
            <a:endParaRPr lang="en-IN"/>
          </a:p>
        </p:txBody>
      </p:sp>
    </p:spTree>
    <p:extLst>
      <p:ext uri="{BB962C8B-B14F-4D97-AF65-F5344CB8AC3E}">
        <p14:creationId xmlns:p14="http://schemas.microsoft.com/office/powerpoint/2010/main" val="186682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ED78D-804E-E69A-6004-8B46CA36E9CD}"/>
              </a:ext>
            </a:extLst>
          </p:cNvPr>
          <p:cNvSpPr>
            <a:spLocks noGrp="1"/>
          </p:cNvSpPr>
          <p:nvPr>
            <p:ph type="title"/>
          </p:nvPr>
        </p:nvSpPr>
        <p:spPr>
          <a:xfrm>
            <a:off x="1141413" y="609600"/>
            <a:ext cx="9905998" cy="615885"/>
          </a:xfrm>
        </p:spPr>
        <p:txBody>
          <a:bodyPr/>
          <a:lstStyle/>
          <a:p>
            <a:r>
              <a:rPr lang="en-IN" dirty="0"/>
              <a:t>Outline</a:t>
            </a:r>
          </a:p>
        </p:txBody>
      </p:sp>
      <p:sp>
        <p:nvSpPr>
          <p:cNvPr id="3" name="Content Placeholder 2">
            <a:extLst>
              <a:ext uri="{FF2B5EF4-FFF2-40B4-BE49-F238E27FC236}">
                <a16:creationId xmlns:a16="http://schemas.microsoft.com/office/drawing/2014/main" id="{2D559A79-6D2D-6153-60C4-F1A58F5DAEB6}"/>
              </a:ext>
            </a:extLst>
          </p:cNvPr>
          <p:cNvSpPr>
            <a:spLocks noGrp="1"/>
          </p:cNvSpPr>
          <p:nvPr>
            <p:ph idx="1"/>
          </p:nvPr>
        </p:nvSpPr>
        <p:spPr>
          <a:xfrm>
            <a:off x="1141413" y="1442301"/>
            <a:ext cx="9905998" cy="4348899"/>
          </a:xfrm>
        </p:spPr>
        <p:txBody>
          <a:bodyPr>
            <a:normAutofit/>
          </a:bodyPr>
          <a:lstStyle/>
          <a:p>
            <a:r>
              <a:rPr lang="en-IN" dirty="0"/>
              <a:t>Introduction</a:t>
            </a:r>
          </a:p>
          <a:p>
            <a:r>
              <a:rPr lang="en-IN" dirty="0"/>
              <a:t>Purpose of the project</a:t>
            </a:r>
          </a:p>
          <a:p>
            <a:r>
              <a:rPr lang="en-IN" dirty="0"/>
              <a:t>Business Requirements</a:t>
            </a:r>
          </a:p>
          <a:p>
            <a:r>
              <a:rPr lang="en-IN" dirty="0"/>
              <a:t>Steps to achieve A clean Report</a:t>
            </a:r>
          </a:p>
          <a:p>
            <a:r>
              <a:rPr lang="en-IN" dirty="0"/>
              <a:t>Findings/Insights</a:t>
            </a:r>
          </a:p>
          <a:p>
            <a:r>
              <a:rPr lang="en-IN" dirty="0"/>
              <a:t>Conclusion</a:t>
            </a:r>
          </a:p>
          <a:p>
            <a:r>
              <a:rPr lang="en-IN" dirty="0"/>
              <a:t>What improvement can be done?</a:t>
            </a:r>
          </a:p>
          <a:p>
            <a:r>
              <a:rPr lang="en-IN" dirty="0"/>
              <a:t>Difficulties Faced.</a:t>
            </a:r>
          </a:p>
        </p:txBody>
      </p:sp>
      <p:pic>
        <p:nvPicPr>
          <p:cNvPr id="5" name="Picture 4">
            <a:extLst>
              <a:ext uri="{FF2B5EF4-FFF2-40B4-BE49-F238E27FC236}">
                <a16:creationId xmlns:a16="http://schemas.microsoft.com/office/drawing/2014/main" id="{C64796D5-EE64-2FE4-3939-2886F4E78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8728" y="1643062"/>
            <a:ext cx="3429000" cy="357187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141923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35B24-59E5-5D59-8E84-BBBC01CAB3C7}"/>
              </a:ext>
            </a:extLst>
          </p:cNvPr>
          <p:cNvSpPr>
            <a:spLocks noGrp="1"/>
          </p:cNvSpPr>
          <p:nvPr>
            <p:ph type="title"/>
          </p:nvPr>
        </p:nvSpPr>
        <p:spPr>
          <a:xfrm>
            <a:off x="1141413" y="609600"/>
            <a:ext cx="9905998" cy="578177"/>
          </a:xfrm>
        </p:spPr>
        <p:txBody>
          <a:bodyPr>
            <a:normAutofit fontScale="90000"/>
          </a:bodyPr>
          <a:lstStyle/>
          <a:p>
            <a:r>
              <a:rPr lang="en-IN" dirty="0"/>
              <a:t>Introduction		</a:t>
            </a:r>
          </a:p>
        </p:txBody>
      </p:sp>
      <p:sp>
        <p:nvSpPr>
          <p:cNvPr id="3" name="Content Placeholder 2">
            <a:extLst>
              <a:ext uri="{FF2B5EF4-FFF2-40B4-BE49-F238E27FC236}">
                <a16:creationId xmlns:a16="http://schemas.microsoft.com/office/drawing/2014/main" id="{4EAADD7E-3346-F5F5-3F74-4E945BCB4444}"/>
              </a:ext>
            </a:extLst>
          </p:cNvPr>
          <p:cNvSpPr>
            <a:spLocks noGrp="1"/>
          </p:cNvSpPr>
          <p:nvPr>
            <p:ph idx="1"/>
          </p:nvPr>
        </p:nvSpPr>
        <p:spPr>
          <a:xfrm>
            <a:off x="904973" y="1008668"/>
            <a:ext cx="10142438" cy="4782533"/>
          </a:xfrm>
        </p:spPr>
        <p:txBody>
          <a:bodyPr/>
          <a:lstStyle/>
          <a:p>
            <a:r>
              <a:rPr lang="en-US" dirty="0"/>
              <a:t>Sentiment analysis of products sold to customers based on their comments and feedback helps businesses evaluate customer satisfaction. In this study, sentiment is classified into two categories: Positive and Negative, based on customer reviews which are in Russian Language.</a:t>
            </a:r>
          </a:p>
          <a:p>
            <a:endParaRPr lang="en-US" dirty="0"/>
          </a:p>
          <a:p>
            <a:r>
              <a:rPr lang="en-US" dirty="0"/>
              <a:t>Additionally, the dataset includes product ratings ranging from 1 to 5, providing further insights into customer perceptions. Products are categorized by item category, item ID, and brand ID to analyze sentiment trends across different segments. </a:t>
            </a:r>
          </a:p>
          <a:p>
            <a:endParaRPr lang="en-US" dirty="0"/>
          </a:p>
          <a:p>
            <a:r>
              <a:rPr lang="en-US" dirty="0"/>
              <a:t>This analysis enables businesses to identify strengths, address issues, and enhance product offerings to improve overall customer experience.</a:t>
            </a:r>
            <a:endParaRPr lang="en-IN" dirty="0"/>
          </a:p>
        </p:txBody>
      </p:sp>
    </p:spTree>
    <p:extLst>
      <p:ext uri="{BB962C8B-B14F-4D97-AF65-F5344CB8AC3E}">
        <p14:creationId xmlns:p14="http://schemas.microsoft.com/office/powerpoint/2010/main" val="4272491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E8612-67B2-934B-9C2D-226745F57F63}"/>
              </a:ext>
            </a:extLst>
          </p:cNvPr>
          <p:cNvSpPr>
            <a:spLocks noGrp="1"/>
          </p:cNvSpPr>
          <p:nvPr>
            <p:ph type="title"/>
          </p:nvPr>
        </p:nvSpPr>
        <p:spPr>
          <a:xfrm>
            <a:off x="1141413" y="609600"/>
            <a:ext cx="9905998" cy="540470"/>
          </a:xfrm>
        </p:spPr>
        <p:txBody>
          <a:bodyPr>
            <a:normAutofit fontScale="90000"/>
          </a:bodyPr>
          <a:lstStyle/>
          <a:p>
            <a:r>
              <a:rPr lang="en-IN" dirty="0"/>
              <a:t>Purpose of the project</a:t>
            </a:r>
          </a:p>
        </p:txBody>
      </p:sp>
      <p:sp>
        <p:nvSpPr>
          <p:cNvPr id="4" name="Rectangle 1">
            <a:extLst>
              <a:ext uri="{FF2B5EF4-FFF2-40B4-BE49-F238E27FC236}">
                <a16:creationId xmlns:a16="http://schemas.microsoft.com/office/drawing/2014/main" id="{BAA0D12A-AD76-95CB-8657-9BACC2B19884}"/>
              </a:ext>
            </a:extLst>
          </p:cNvPr>
          <p:cNvSpPr>
            <a:spLocks noGrp="1" noChangeArrowheads="1"/>
          </p:cNvSpPr>
          <p:nvPr>
            <p:ph idx="1"/>
          </p:nvPr>
        </p:nvSpPr>
        <p:spPr bwMode="auto">
          <a:xfrm>
            <a:off x="1141413" y="1530408"/>
            <a:ext cx="75501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Analyze customer feedback to determine sentiment (Positive or Negative). </a:t>
            </a:r>
            <a:endParaRPr lang="en-US" altLang="en-US" sz="1800" cap="none" dirty="0">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Utilize product ratings (1-5) to assess customer satisfaction levels.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Categorize products based on item category, item ID, and brand ID for deeper insights.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Identify trends in sentiment across different product segments.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Detect potential product issues and areas for improvement.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Help businesses make data-driven decisions to enhance customer experience.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Optimize marketing strategies and improve sales performance. </a:t>
            </a:r>
          </a:p>
        </p:txBody>
      </p:sp>
      <p:pic>
        <p:nvPicPr>
          <p:cNvPr id="6" name="Picture 5">
            <a:extLst>
              <a:ext uri="{FF2B5EF4-FFF2-40B4-BE49-F238E27FC236}">
                <a16:creationId xmlns:a16="http://schemas.microsoft.com/office/drawing/2014/main" id="{5FC4B291-F3A1-A815-C101-8BBD3D6EA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3898" y="2000250"/>
            <a:ext cx="2857500" cy="2857500"/>
          </a:xfrm>
          <a:prstGeom prst="rect">
            <a:avLst/>
          </a:prstGeom>
        </p:spPr>
      </p:pic>
    </p:spTree>
    <p:extLst>
      <p:ext uri="{BB962C8B-B14F-4D97-AF65-F5344CB8AC3E}">
        <p14:creationId xmlns:p14="http://schemas.microsoft.com/office/powerpoint/2010/main" val="278678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40F2-0D40-AEE3-C260-AF442F05109B}"/>
              </a:ext>
            </a:extLst>
          </p:cNvPr>
          <p:cNvSpPr>
            <a:spLocks noGrp="1"/>
          </p:cNvSpPr>
          <p:nvPr>
            <p:ph type="title"/>
          </p:nvPr>
        </p:nvSpPr>
        <p:spPr>
          <a:xfrm>
            <a:off x="1141413" y="609600"/>
            <a:ext cx="9905998" cy="766713"/>
          </a:xfrm>
        </p:spPr>
        <p:txBody>
          <a:bodyPr/>
          <a:lstStyle/>
          <a:p>
            <a:r>
              <a:rPr lang="en-IN" dirty="0"/>
              <a:t>Business Requirements</a:t>
            </a:r>
          </a:p>
        </p:txBody>
      </p:sp>
      <p:sp>
        <p:nvSpPr>
          <p:cNvPr id="3" name="Content Placeholder 2">
            <a:extLst>
              <a:ext uri="{FF2B5EF4-FFF2-40B4-BE49-F238E27FC236}">
                <a16:creationId xmlns:a16="http://schemas.microsoft.com/office/drawing/2014/main" id="{A909C4B9-849D-9882-F335-1913A2C31B7E}"/>
              </a:ext>
            </a:extLst>
          </p:cNvPr>
          <p:cNvSpPr>
            <a:spLocks noGrp="1"/>
          </p:cNvSpPr>
          <p:nvPr>
            <p:ph idx="1"/>
          </p:nvPr>
        </p:nvSpPr>
        <p:spPr>
          <a:xfrm>
            <a:off x="1141413" y="772997"/>
            <a:ext cx="9905998" cy="5018203"/>
          </a:xfrm>
        </p:spPr>
        <p:txBody>
          <a:bodyPr>
            <a:normAutofit/>
          </a:bodyPr>
          <a:lstStyle/>
          <a:p>
            <a:r>
              <a:rPr lang="en-IN" dirty="0"/>
              <a:t>How many Individual customers do they have?</a:t>
            </a:r>
          </a:p>
          <a:p>
            <a:r>
              <a:rPr lang="en-US" dirty="0"/>
              <a:t>How many brands are associated with the company for which it sells products?</a:t>
            </a:r>
          </a:p>
          <a:p>
            <a:r>
              <a:rPr lang="en-US" dirty="0"/>
              <a:t>What is the Tone of the Comment</a:t>
            </a:r>
            <a:r>
              <a:rPr lang="en-IN" dirty="0"/>
              <a:t>?</a:t>
            </a:r>
          </a:p>
          <a:p>
            <a:r>
              <a:rPr lang="en-IN" dirty="0"/>
              <a:t>What is the translation of the Comment? (Russian to English)</a:t>
            </a:r>
          </a:p>
          <a:p>
            <a:r>
              <a:rPr lang="en-IN" dirty="0"/>
              <a:t>What is the average rating of the Product?</a:t>
            </a:r>
          </a:p>
          <a:p>
            <a:r>
              <a:rPr lang="en-IN" dirty="0"/>
              <a:t>When was the product purchased?</a:t>
            </a:r>
          </a:p>
          <a:p>
            <a:r>
              <a:rPr lang="en-IN" dirty="0"/>
              <a:t>If there is a particular brand’s Products being sold then on the basis of customer’s Review what is the average rating of the overall brand?</a:t>
            </a:r>
            <a:endParaRPr lang="en-US" dirty="0"/>
          </a:p>
        </p:txBody>
      </p:sp>
    </p:spTree>
    <p:extLst>
      <p:ext uri="{BB962C8B-B14F-4D97-AF65-F5344CB8AC3E}">
        <p14:creationId xmlns:p14="http://schemas.microsoft.com/office/powerpoint/2010/main" val="4167616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4635-C544-C366-D304-FCA902003676}"/>
              </a:ext>
            </a:extLst>
          </p:cNvPr>
          <p:cNvSpPr>
            <a:spLocks noGrp="1"/>
          </p:cNvSpPr>
          <p:nvPr>
            <p:ph type="title"/>
          </p:nvPr>
        </p:nvSpPr>
        <p:spPr>
          <a:xfrm>
            <a:off x="1141413" y="609599"/>
            <a:ext cx="9905998" cy="753979"/>
          </a:xfrm>
        </p:spPr>
        <p:txBody>
          <a:bodyPr/>
          <a:lstStyle/>
          <a:p>
            <a:r>
              <a:rPr lang="en-IN" dirty="0"/>
              <a:t>Steps to achieve a Clean Report</a:t>
            </a:r>
          </a:p>
        </p:txBody>
      </p:sp>
      <p:sp>
        <p:nvSpPr>
          <p:cNvPr id="3" name="Content Placeholder 2">
            <a:extLst>
              <a:ext uri="{FF2B5EF4-FFF2-40B4-BE49-F238E27FC236}">
                <a16:creationId xmlns:a16="http://schemas.microsoft.com/office/drawing/2014/main" id="{0E6F48A0-CE54-5578-F6BB-DCF72D8EA93D}"/>
              </a:ext>
            </a:extLst>
          </p:cNvPr>
          <p:cNvSpPr>
            <a:spLocks noGrp="1"/>
          </p:cNvSpPr>
          <p:nvPr>
            <p:ph idx="1"/>
          </p:nvPr>
        </p:nvSpPr>
        <p:spPr>
          <a:xfrm>
            <a:off x="1141413" y="1419726"/>
            <a:ext cx="9905998" cy="4491789"/>
          </a:xfrm>
        </p:spPr>
        <p:txBody>
          <a:bodyPr/>
          <a:lstStyle/>
          <a:p>
            <a:r>
              <a:rPr lang="en-US" b="1" u="sng" dirty="0"/>
              <a:t>Data Collection:</a:t>
            </a:r>
            <a:r>
              <a:rPr lang="en-US" u="sng" dirty="0"/>
              <a:t> </a:t>
            </a:r>
            <a:r>
              <a:rPr lang="en-US" dirty="0"/>
              <a:t>Gather customer feedback, ratings, and product details (item category, item ID, brand ID).</a:t>
            </a:r>
          </a:p>
          <a:p>
            <a:r>
              <a:rPr lang="en-US" b="1" u="sng" dirty="0"/>
              <a:t>Language Translation</a:t>
            </a:r>
            <a:r>
              <a:rPr lang="en-US" b="1" dirty="0"/>
              <a:t>:</a:t>
            </a:r>
            <a:r>
              <a:rPr lang="en-US" dirty="0"/>
              <a:t> Translate non-English comments (e.g., Russian) into English for uniform analysis.</a:t>
            </a:r>
          </a:p>
          <a:p>
            <a:r>
              <a:rPr lang="en-US" b="1" u="sng" dirty="0"/>
              <a:t>Handling Missing Data</a:t>
            </a:r>
            <a:r>
              <a:rPr lang="en-US" b="1" dirty="0"/>
              <a:t>:</a:t>
            </a:r>
            <a:r>
              <a:rPr lang="en-US" dirty="0"/>
              <a:t> Identify and remove products with no reviews or comments.</a:t>
            </a:r>
          </a:p>
          <a:p>
            <a:r>
              <a:rPr lang="en-IN" b="1" u="sng" dirty="0"/>
              <a:t>Sentiment Classification</a:t>
            </a:r>
            <a:r>
              <a:rPr lang="en-IN" b="1" dirty="0"/>
              <a:t>:</a:t>
            </a:r>
            <a:r>
              <a:rPr lang="en-IN" dirty="0"/>
              <a:t> Categorize comments as Positive or Negative.</a:t>
            </a:r>
            <a:endParaRPr lang="en-US" dirty="0"/>
          </a:p>
          <a:p>
            <a:r>
              <a:rPr lang="en-US" b="1" u="sng" dirty="0"/>
              <a:t>Rating Analysis</a:t>
            </a:r>
            <a:r>
              <a:rPr lang="en-US" b="1" dirty="0"/>
              <a:t>:</a:t>
            </a:r>
            <a:r>
              <a:rPr lang="en-US" dirty="0"/>
              <a:t> Map ratings (1-5) to sentiment for deeper insights.</a:t>
            </a:r>
          </a:p>
          <a:p>
            <a:r>
              <a:rPr lang="en-US" b="1" u="sng" dirty="0"/>
              <a:t>Data Cleaning</a:t>
            </a:r>
            <a:r>
              <a:rPr lang="en-US" b="1" dirty="0"/>
              <a:t>:</a:t>
            </a:r>
            <a:r>
              <a:rPr lang="en-US" dirty="0"/>
              <a:t> Remove duplicates, irrelevant text, and inconsistencies.</a:t>
            </a:r>
          </a:p>
          <a:p>
            <a:r>
              <a:rPr lang="en-US" b="1" u="sng" dirty="0"/>
              <a:t>Report Generation</a:t>
            </a:r>
            <a:r>
              <a:rPr lang="en-US" b="1" dirty="0"/>
              <a:t>:</a:t>
            </a:r>
            <a:r>
              <a:rPr lang="en-US" dirty="0"/>
              <a:t> Structure the cleaned data for meaningful insights and visual representation.</a:t>
            </a:r>
            <a:endParaRPr lang="en-IN" dirty="0"/>
          </a:p>
        </p:txBody>
      </p:sp>
    </p:spTree>
    <p:extLst>
      <p:ext uri="{BB962C8B-B14F-4D97-AF65-F5344CB8AC3E}">
        <p14:creationId xmlns:p14="http://schemas.microsoft.com/office/powerpoint/2010/main" val="264737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25BB-3510-2B8B-063E-1FBB42D00D0E}"/>
              </a:ext>
            </a:extLst>
          </p:cNvPr>
          <p:cNvSpPr>
            <a:spLocks noGrp="1"/>
          </p:cNvSpPr>
          <p:nvPr>
            <p:ph type="title"/>
          </p:nvPr>
        </p:nvSpPr>
        <p:spPr>
          <a:xfrm>
            <a:off x="1141413" y="609600"/>
            <a:ext cx="9905998" cy="914400"/>
          </a:xfrm>
        </p:spPr>
        <p:txBody>
          <a:bodyPr/>
          <a:lstStyle/>
          <a:p>
            <a:r>
              <a:rPr lang="en-IN" dirty="0"/>
              <a:t>Findings/Insights</a:t>
            </a:r>
          </a:p>
        </p:txBody>
      </p:sp>
      <p:pic>
        <p:nvPicPr>
          <p:cNvPr id="5" name="Content Placeholder 4">
            <a:extLst>
              <a:ext uri="{FF2B5EF4-FFF2-40B4-BE49-F238E27FC236}">
                <a16:creationId xmlns:a16="http://schemas.microsoft.com/office/drawing/2014/main" id="{6DBD9E3D-6BA5-82DE-36BE-C17BD2E8F5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5681" y="1524000"/>
            <a:ext cx="8779695" cy="4572496"/>
          </a:xfrm>
        </p:spPr>
      </p:pic>
    </p:spTree>
    <p:extLst>
      <p:ext uri="{BB962C8B-B14F-4D97-AF65-F5344CB8AC3E}">
        <p14:creationId xmlns:p14="http://schemas.microsoft.com/office/powerpoint/2010/main" val="1129219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E952-7B6D-74CF-5F61-76B725F9CB90}"/>
              </a:ext>
            </a:extLst>
          </p:cNvPr>
          <p:cNvSpPr>
            <a:spLocks noGrp="1"/>
          </p:cNvSpPr>
          <p:nvPr>
            <p:ph type="title"/>
          </p:nvPr>
        </p:nvSpPr>
        <p:spPr>
          <a:xfrm>
            <a:off x="1141413" y="609600"/>
            <a:ext cx="9905998" cy="576262"/>
          </a:xfrm>
        </p:spPr>
        <p:txBody>
          <a:bodyPr>
            <a:normAutofit fontScale="90000"/>
          </a:bodyPr>
          <a:lstStyle/>
          <a:p>
            <a:r>
              <a:rPr lang="en-IN" dirty="0"/>
              <a:t>Company Insights</a:t>
            </a:r>
          </a:p>
        </p:txBody>
      </p:sp>
      <p:sp>
        <p:nvSpPr>
          <p:cNvPr id="3" name="Text Placeholder 2">
            <a:extLst>
              <a:ext uri="{FF2B5EF4-FFF2-40B4-BE49-F238E27FC236}">
                <a16:creationId xmlns:a16="http://schemas.microsoft.com/office/drawing/2014/main" id="{DDA50F8C-0C18-69EB-78A9-45CB42450E6B}"/>
              </a:ext>
            </a:extLst>
          </p:cNvPr>
          <p:cNvSpPr>
            <a:spLocks noGrp="1"/>
          </p:cNvSpPr>
          <p:nvPr>
            <p:ph type="body" idx="1"/>
          </p:nvPr>
        </p:nvSpPr>
        <p:spPr>
          <a:xfrm>
            <a:off x="1141413" y="5067421"/>
            <a:ext cx="4588931" cy="576262"/>
          </a:xfrm>
        </p:spPr>
        <p:txBody>
          <a:bodyPr/>
          <a:lstStyle/>
          <a:p>
            <a:r>
              <a:rPr lang="en-IN" sz="1800" dirty="0"/>
              <a:t>The company has been in the business for a long time now and the comments are for the year between 2009-17.</a:t>
            </a:r>
          </a:p>
          <a:p>
            <a:r>
              <a:rPr lang="en-IN" sz="1800" dirty="0"/>
              <a:t>During this duration the company had 3041 Active Distinct users doing multiple purchases</a:t>
            </a:r>
          </a:p>
        </p:txBody>
      </p:sp>
      <p:pic>
        <p:nvPicPr>
          <p:cNvPr id="8" name="Content Placeholder 7">
            <a:extLst>
              <a:ext uri="{FF2B5EF4-FFF2-40B4-BE49-F238E27FC236}">
                <a16:creationId xmlns:a16="http://schemas.microsoft.com/office/drawing/2014/main" id="{38815D30-0B05-F466-E684-DCF30A77CE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18169" y="1502448"/>
            <a:ext cx="2925452" cy="1806897"/>
          </a:xfrm>
        </p:spPr>
      </p:pic>
      <p:sp>
        <p:nvSpPr>
          <p:cNvPr id="5" name="Text Placeholder 4">
            <a:extLst>
              <a:ext uri="{FF2B5EF4-FFF2-40B4-BE49-F238E27FC236}">
                <a16:creationId xmlns:a16="http://schemas.microsoft.com/office/drawing/2014/main" id="{C0350F09-C774-DB69-7C66-A7EE9EBB2FC1}"/>
              </a:ext>
            </a:extLst>
          </p:cNvPr>
          <p:cNvSpPr>
            <a:spLocks noGrp="1"/>
          </p:cNvSpPr>
          <p:nvPr>
            <p:ph type="body" sz="quarter" idx="3"/>
          </p:nvPr>
        </p:nvSpPr>
        <p:spPr>
          <a:xfrm>
            <a:off x="6538045" y="4643214"/>
            <a:ext cx="4604280" cy="576262"/>
          </a:xfrm>
        </p:spPr>
        <p:txBody>
          <a:bodyPr/>
          <a:lstStyle/>
          <a:p>
            <a:r>
              <a:rPr lang="en-IN" sz="1800" dirty="0"/>
              <a:t>Out of multiple brands in the market. Company selected to sell and pick only 192 Brands in their niche, and they do have a good will for selling each of these Brand Products</a:t>
            </a:r>
          </a:p>
        </p:txBody>
      </p:sp>
      <p:pic>
        <p:nvPicPr>
          <p:cNvPr id="10" name="Content Placeholder 9">
            <a:extLst>
              <a:ext uri="{FF2B5EF4-FFF2-40B4-BE49-F238E27FC236}">
                <a16:creationId xmlns:a16="http://schemas.microsoft.com/office/drawing/2014/main" id="{8EEA56BB-4AF0-B8D2-A379-2A369D3227D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1700148" y="1502448"/>
            <a:ext cx="2925452" cy="1846148"/>
          </a:xfrm>
        </p:spPr>
      </p:pic>
    </p:spTree>
    <p:extLst>
      <p:ext uri="{BB962C8B-B14F-4D97-AF65-F5344CB8AC3E}">
        <p14:creationId xmlns:p14="http://schemas.microsoft.com/office/powerpoint/2010/main" val="480714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123B2-5319-8A2D-F287-FAB9495A40B8}"/>
              </a:ext>
            </a:extLst>
          </p:cNvPr>
          <p:cNvSpPr>
            <a:spLocks noGrp="1"/>
          </p:cNvSpPr>
          <p:nvPr>
            <p:ph type="title"/>
          </p:nvPr>
        </p:nvSpPr>
        <p:spPr>
          <a:xfrm>
            <a:off x="1141413" y="609600"/>
            <a:ext cx="9905998" cy="757287"/>
          </a:xfrm>
        </p:spPr>
        <p:txBody>
          <a:bodyPr/>
          <a:lstStyle/>
          <a:p>
            <a:r>
              <a:rPr lang="en-IN" dirty="0"/>
              <a:t>Understanding the comment</a:t>
            </a:r>
          </a:p>
        </p:txBody>
      </p:sp>
      <p:pic>
        <p:nvPicPr>
          <p:cNvPr id="8" name="Content Placeholder 7">
            <a:extLst>
              <a:ext uri="{FF2B5EF4-FFF2-40B4-BE49-F238E27FC236}">
                <a16:creationId xmlns:a16="http://schemas.microsoft.com/office/drawing/2014/main" id="{6D291513-8536-2686-A77C-3DC74DDD827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51307" y="1528068"/>
            <a:ext cx="3673158" cy="2324301"/>
          </a:xfrm>
        </p:spPr>
      </p:pic>
      <p:pic>
        <p:nvPicPr>
          <p:cNvPr id="6" name="Content Placeholder 5">
            <a:extLst>
              <a:ext uri="{FF2B5EF4-FFF2-40B4-BE49-F238E27FC236}">
                <a16:creationId xmlns:a16="http://schemas.microsoft.com/office/drawing/2014/main" id="{DB3FD7E2-F9DC-B746-EC95-79CB997AD4E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67535" y="1528068"/>
            <a:ext cx="3673158" cy="2324301"/>
          </a:xfrm>
        </p:spPr>
      </p:pic>
      <p:sp>
        <p:nvSpPr>
          <p:cNvPr id="9" name="TextBox 8">
            <a:extLst>
              <a:ext uri="{FF2B5EF4-FFF2-40B4-BE49-F238E27FC236}">
                <a16:creationId xmlns:a16="http://schemas.microsoft.com/office/drawing/2014/main" id="{61CD261C-916B-9E18-5B96-485821D49F05}"/>
              </a:ext>
            </a:extLst>
          </p:cNvPr>
          <p:cNvSpPr txBox="1"/>
          <p:nvPr/>
        </p:nvSpPr>
        <p:spPr>
          <a:xfrm>
            <a:off x="1055802" y="4326903"/>
            <a:ext cx="5168017" cy="1246495"/>
          </a:xfrm>
          <a:prstGeom prst="rect">
            <a:avLst/>
          </a:prstGeom>
          <a:noFill/>
        </p:spPr>
        <p:txBody>
          <a:bodyPr wrap="square" rtlCol="0">
            <a:spAutoFit/>
          </a:bodyPr>
          <a:lstStyle/>
          <a:p>
            <a:r>
              <a:rPr lang="en-IN" sz="1500" dirty="0"/>
              <a:t>This above comment is for a product which is given by a customer in Russian language.</a:t>
            </a:r>
          </a:p>
          <a:p>
            <a:r>
              <a:rPr lang="en-IN" sz="1500" dirty="0"/>
              <a:t>It can be difficult for someone like us who doesn't understand Russian. So, there is a way in which we translated each comment in English for better understanding. </a:t>
            </a:r>
          </a:p>
        </p:txBody>
      </p:sp>
      <p:sp>
        <p:nvSpPr>
          <p:cNvPr id="12" name="TextBox 11">
            <a:extLst>
              <a:ext uri="{FF2B5EF4-FFF2-40B4-BE49-F238E27FC236}">
                <a16:creationId xmlns:a16="http://schemas.microsoft.com/office/drawing/2014/main" id="{61D0CC56-CDE5-4FDB-33B2-2FFCFFA8047A}"/>
              </a:ext>
            </a:extLst>
          </p:cNvPr>
          <p:cNvSpPr txBox="1"/>
          <p:nvPr/>
        </p:nvSpPr>
        <p:spPr>
          <a:xfrm>
            <a:off x="6617110" y="4325411"/>
            <a:ext cx="4650659" cy="1246495"/>
          </a:xfrm>
          <a:prstGeom prst="rect">
            <a:avLst/>
          </a:prstGeom>
          <a:noFill/>
        </p:spPr>
        <p:txBody>
          <a:bodyPr wrap="square" rtlCol="0">
            <a:spAutoFit/>
          </a:bodyPr>
          <a:lstStyle/>
          <a:p>
            <a:r>
              <a:rPr lang="en-IN" sz="1500" dirty="0"/>
              <a:t>This above is the translation of same comment that was in Russian Language. This can be easily understood by someone like us who understands English. By reading this comment you can tell that the comment is of </a:t>
            </a:r>
          </a:p>
          <a:p>
            <a:r>
              <a:rPr lang="en-IN" sz="1500" dirty="0"/>
              <a:t>Positive tone.</a:t>
            </a:r>
          </a:p>
        </p:txBody>
      </p:sp>
    </p:spTree>
    <p:extLst>
      <p:ext uri="{BB962C8B-B14F-4D97-AF65-F5344CB8AC3E}">
        <p14:creationId xmlns:p14="http://schemas.microsoft.com/office/powerpoint/2010/main" val="1607682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117</TotalTime>
  <Words>1170</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Mesh</vt:lpstr>
      <vt:lpstr>Sentiment Analysis </vt:lpstr>
      <vt:lpstr>Outline</vt:lpstr>
      <vt:lpstr>Introduction  </vt:lpstr>
      <vt:lpstr>Purpose of the project</vt:lpstr>
      <vt:lpstr>Business Requirements</vt:lpstr>
      <vt:lpstr>Steps to achieve a Clean Report</vt:lpstr>
      <vt:lpstr>Findings/Insights</vt:lpstr>
      <vt:lpstr>Company Insights</vt:lpstr>
      <vt:lpstr>Understanding the comment</vt:lpstr>
      <vt:lpstr>Rating Performance</vt:lpstr>
      <vt:lpstr>Conclusion</vt:lpstr>
      <vt:lpstr>What improvements can be done?</vt:lpstr>
      <vt:lpstr>Issues Observed</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Pratham Dhanesha</dc:creator>
  <cp:lastModifiedBy>Pratham Dhanesha</cp:lastModifiedBy>
  <cp:revision>1</cp:revision>
  <dcterms:created xsi:type="dcterms:W3CDTF">2025-03-18T15:20:08Z</dcterms:created>
  <dcterms:modified xsi:type="dcterms:W3CDTF">2025-03-18T17:17:45Z</dcterms:modified>
</cp:coreProperties>
</file>