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583034-761B-4BA1-8CAB-EED5851C6E0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83034-761B-4BA1-8CAB-EED5851C6E0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83034-761B-4BA1-8CAB-EED5851C6E0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83034-761B-4BA1-8CAB-EED5851C6E0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83034-761B-4BA1-8CAB-EED5851C6E0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583034-761B-4BA1-8CAB-EED5851C6E0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83034-761B-4BA1-8CAB-EED5851C6E06}"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583034-761B-4BA1-8CAB-EED5851C6E06}"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83034-761B-4BA1-8CAB-EED5851C6E06}"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83034-761B-4BA1-8CAB-EED5851C6E0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83034-761B-4BA1-8CAB-EED5851C6E0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A309-E9A8-423A-B24A-8D719E1EF9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83034-761B-4BA1-8CAB-EED5851C6E06}" type="datetimeFigureOut">
              <a:rPr lang="en-US" smtClean="0"/>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0A309-E9A8-423A-B24A-8D719E1EF9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470025"/>
          </a:xfrm>
        </p:spPr>
        <p:txBody>
          <a:bodyPr/>
          <a:lstStyle/>
          <a:p>
            <a:r>
              <a:rPr lang="en-US" b="1" dirty="0">
                <a:solidFill>
                  <a:srgbClr val="FF0000"/>
                </a:solidFill>
              </a:rPr>
              <a:t>What is AngularJS</a:t>
            </a:r>
            <a:br>
              <a:rPr lang="en-US" b="1" dirty="0">
                <a:solidFill>
                  <a:srgbClr val="FF0000"/>
                </a:solidFill>
              </a:rPr>
            </a:br>
            <a:endParaRPr lang="en-US" b="1" dirty="0">
              <a:solidFill>
                <a:srgbClr val="FF0000"/>
              </a:solidFill>
            </a:endParaRPr>
          </a:p>
        </p:txBody>
      </p:sp>
      <p:sp>
        <p:nvSpPr>
          <p:cNvPr id="3" name="Subtitle 2"/>
          <p:cNvSpPr>
            <a:spLocks noGrp="1"/>
          </p:cNvSpPr>
          <p:nvPr>
            <p:ph type="subTitle" idx="1"/>
          </p:nvPr>
        </p:nvSpPr>
        <p:spPr>
          <a:xfrm>
            <a:off x="609600" y="1371600"/>
            <a:ext cx="8229600" cy="5029200"/>
          </a:xfrm>
        </p:spPr>
        <p:txBody>
          <a:bodyPr>
            <a:normAutofit/>
          </a:bodyPr>
          <a:lstStyle/>
          <a:p>
            <a:pPr algn="l"/>
            <a:r>
              <a:rPr lang="en-US" dirty="0">
                <a:solidFill>
                  <a:schemeClr val="tx1"/>
                </a:solidFill>
              </a:rPr>
              <a:t>Angular JS is an open source JavaScript framework that is used to build web applications. </a:t>
            </a:r>
            <a:endParaRPr lang="en-US" dirty="0" smtClean="0">
              <a:solidFill>
                <a:schemeClr val="tx1"/>
              </a:solidFill>
            </a:endParaRPr>
          </a:p>
          <a:p>
            <a:pPr algn="l"/>
            <a:r>
              <a:rPr lang="en-US" dirty="0" smtClean="0">
                <a:solidFill>
                  <a:schemeClr val="tx1"/>
                </a:solidFill>
              </a:rPr>
              <a:t>It </a:t>
            </a:r>
            <a:r>
              <a:rPr lang="en-US" dirty="0">
                <a:solidFill>
                  <a:schemeClr val="tx1"/>
                </a:solidFill>
              </a:rPr>
              <a:t>can be freely used, changed and shared by anyone.</a:t>
            </a:r>
          </a:p>
          <a:p>
            <a:pPr algn="l"/>
            <a:r>
              <a:rPr lang="en-US" dirty="0">
                <a:solidFill>
                  <a:schemeClr val="tx1"/>
                </a:solidFill>
              </a:rPr>
              <a:t>Angular Js is developed by </a:t>
            </a:r>
            <a:r>
              <a:rPr lang="en-US" dirty="0">
                <a:solidFill>
                  <a:schemeClr val="accent6">
                    <a:lumMod val="75000"/>
                  </a:schemeClr>
                </a:solidFill>
              </a:rPr>
              <a:t>Google</a:t>
            </a:r>
            <a:r>
              <a:rPr lang="en-US" dirty="0">
                <a:solidFill>
                  <a:schemeClr val="tx1"/>
                </a:solidFill>
              </a:rPr>
              <a:t>.</a:t>
            </a:r>
          </a:p>
          <a:p>
            <a:pPr algn="l"/>
            <a:r>
              <a:rPr lang="en-US" dirty="0">
                <a:solidFill>
                  <a:schemeClr val="tx1"/>
                </a:solidFill>
              </a:rPr>
              <a:t>It is an excellent framework for building single phase applications and line of business applications.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Alternatively with valid HTML</a:t>
            </a:r>
            <a:r>
              <a:rPr lang="en-US" dirty="0">
                <a:solidFill>
                  <a:srgbClr val="FF0000"/>
                </a:solidFill>
              </a:rPr>
              <a:t>:</a:t>
            </a:r>
          </a:p>
        </p:txBody>
      </p:sp>
      <p:sp>
        <p:nvSpPr>
          <p:cNvPr id="3" name="Content Placeholder 2"/>
          <p:cNvSpPr>
            <a:spLocks noGrp="1"/>
          </p:cNvSpPr>
          <p:nvPr>
            <p:ph idx="1"/>
          </p:nvPr>
        </p:nvSpPr>
        <p:spPr>
          <a:xfrm>
            <a:off x="228600" y="1600200"/>
            <a:ext cx="8610600" cy="4525963"/>
          </a:xfrm>
        </p:spPr>
        <p:txBody>
          <a:bodyPr>
            <a:normAutofit/>
          </a:bodyPr>
          <a:lstStyle/>
          <a:p>
            <a:r>
              <a:rPr lang="en-US" sz="2400" dirty="0"/>
              <a:t>&lt;div </a:t>
            </a:r>
            <a:r>
              <a:rPr lang="en-US" sz="2400" b="1" dirty="0">
                <a:solidFill>
                  <a:srgbClr val="FF0000"/>
                </a:solidFill>
              </a:rPr>
              <a:t>data-ng-app</a:t>
            </a:r>
            <a:r>
              <a:rPr lang="en-US" sz="2400" dirty="0"/>
              <a:t>="" </a:t>
            </a:r>
            <a:r>
              <a:rPr lang="en-US" sz="2400" b="1" dirty="0">
                <a:solidFill>
                  <a:srgbClr val="FF0000"/>
                </a:solidFill>
              </a:rPr>
              <a:t>data-ng-init</a:t>
            </a:r>
            <a:r>
              <a:rPr lang="en-US" sz="2400" dirty="0"/>
              <a:t>="firstName='John'"&gt;</a:t>
            </a:r>
            <a:r>
              <a:rPr lang="en-US" sz="2400" dirty="0" smtClean="0"/>
              <a:t/>
            </a:r>
            <a:br>
              <a:rPr lang="en-US" sz="2400" dirty="0" smtClean="0"/>
            </a:br>
            <a:r>
              <a:rPr lang="en-US" sz="2400" dirty="0" smtClean="0"/>
              <a:t/>
            </a:r>
            <a:br>
              <a:rPr lang="en-US" sz="2400" dirty="0" smtClean="0"/>
            </a:br>
            <a:r>
              <a:rPr lang="en-US" sz="2400" dirty="0"/>
              <a:t>&lt;p&gt;The name is &lt;span </a:t>
            </a:r>
            <a:r>
              <a:rPr lang="en-US" sz="2400" b="1" dirty="0">
                <a:solidFill>
                  <a:srgbClr val="FF0000"/>
                </a:solidFill>
              </a:rPr>
              <a:t>data-ng-bind</a:t>
            </a:r>
            <a:r>
              <a:rPr lang="en-US" sz="2400" dirty="0"/>
              <a:t>="firstName"&gt;&lt;/span&gt;&lt;/p&gt;</a:t>
            </a:r>
            <a:r>
              <a:rPr lang="en-US" sz="2400" dirty="0" smtClean="0"/>
              <a:t/>
            </a:r>
            <a:br>
              <a:rPr lang="en-US" sz="2400" dirty="0" smtClean="0"/>
            </a:br>
            <a:r>
              <a:rPr lang="en-US" sz="2400" dirty="0" smtClean="0"/>
              <a:t/>
            </a:r>
            <a:br>
              <a:rPr lang="en-US" sz="2400" dirty="0" smtClean="0"/>
            </a:br>
            <a:r>
              <a:rPr lang="en-US" sz="2400" dirty="0"/>
              <a:t>&lt;/div&gt;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Expressions</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AngularJS expressions are written inside double braces: </a:t>
            </a:r>
            <a:r>
              <a:rPr lang="en-US" b="1" dirty="0"/>
              <a:t>{{ expression }}</a:t>
            </a:r>
            <a:r>
              <a:rPr lang="en-US" dirty="0"/>
              <a:t>.</a:t>
            </a:r>
          </a:p>
          <a:p>
            <a:r>
              <a:rPr lang="en-US" dirty="0"/>
              <a:t>AngularJS will "output" data exactly where the expression is written: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AngularJS Expressions</a:t>
            </a:r>
            <a:br>
              <a:rPr lang="en-US" b="1" dirty="0" smtClean="0">
                <a:solidFill>
                  <a:srgbClr val="FF0000"/>
                </a:solidFill>
              </a:rPr>
            </a:br>
            <a:r>
              <a:rPr lang="en-US" b="1" dirty="0" smtClean="0">
                <a:solidFill>
                  <a:srgbClr val="FF0000"/>
                </a:solidFill>
              </a:rPr>
              <a:t>Example</a:t>
            </a:r>
            <a:endParaRPr lang="en-US" dirty="0"/>
          </a:p>
        </p:txBody>
      </p:sp>
      <p:sp>
        <p:nvSpPr>
          <p:cNvPr id="3" name="Content Placeholder 2"/>
          <p:cNvSpPr>
            <a:spLocks noGrp="1"/>
          </p:cNvSpPr>
          <p:nvPr>
            <p:ph idx="1"/>
          </p:nvPr>
        </p:nvSpPr>
        <p:spPr>
          <a:xfrm>
            <a:off x="228600" y="1524000"/>
            <a:ext cx="8686800" cy="5029200"/>
          </a:xfrm>
        </p:spPr>
        <p:txBody>
          <a:bodyPr>
            <a:normAutofit/>
          </a:bodyPr>
          <a:lstStyle/>
          <a:p>
            <a:r>
              <a:rPr lang="en-US" sz="2400" dirty="0"/>
              <a:t>&lt;!DOCTYPE html&gt;</a:t>
            </a:r>
            <a:r>
              <a:rPr lang="en-US" sz="2400" dirty="0" smtClean="0"/>
              <a:t/>
            </a:r>
            <a:br>
              <a:rPr lang="en-US" sz="2400" dirty="0" smtClean="0"/>
            </a:br>
            <a:r>
              <a:rPr lang="en-US" sz="2400" dirty="0"/>
              <a:t>&lt;html&gt;</a:t>
            </a:r>
            <a:r>
              <a:rPr lang="en-US" sz="2400" dirty="0" smtClean="0"/>
              <a:t/>
            </a:r>
            <a:br>
              <a:rPr lang="en-US" sz="2400" dirty="0" smtClean="0"/>
            </a:br>
            <a:r>
              <a:rPr lang="en-US" sz="2400" dirty="0"/>
              <a:t>&lt;script src="https://ajax.googleapis.com/ajax/libs/angularjs/1.6.9/angular.min.js"&gt;&lt;/script&gt;</a:t>
            </a:r>
            <a:r>
              <a:rPr lang="en-US" sz="2400" dirty="0" smtClean="0"/>
              <a:t/>
            </a:r>
            <a:br>
              <a:rPr lang="en-US" sz="2400" dirty="0" smtClean="0"/>
            </a:br>
            <a:r>
              <a:rPr lang="en-US" sz="2400" dirty="0"/>
              <a:t>&lt;body&gt;</a:t>
            </a:r>
            <a:r>
              <a:rPr lang="en-US" sz="2400" dirty="0" smtClean="0"/>
              <a:t/>
            </a:r>
            <a:br>
              <a:rPr lang="en-US" sz="2400" dirty="0" smtClean="0"/>
            </a:br>
            <a:r>
              <a:rPr lang="en-US" sz="2400" dirty="0" smtClean="0"/>
              <a:t/>
            </a:r>
            <a:br>
              <a:rPr lang="en-US" sz="2400" dirty="0" smtClean="0"/>
            </a:br>
            <a:r>
              <a:rPr lang="en-US" sz="2400" dirty="0"/>
              <a:t>&lt;div ng-app=""&gt;</a:t>
            </a:r>
            <a:r>
              <a:rPr lang="en-US" sz="2400" dirty="0" smtClean="0"/>
              <a:t/>
            </a:r>
            <a:br>
              <a:rPr lang="en-US" sz="2400" dirty="0" smtClean="0"/>
            </a:br>
            <a:r>
              <a:rPr lang="en-US" sz="2400" dirty="0"/>
              <a:t>  &lt;p&gt;My first expression: </a:t>
            </a:r>
            <a:r>
              <a:rPr lang="en-US" sz="2400" b="1" dirty="0">
                <a:solidFill>
                  <a:srgbClr val="FF0000"/>
                </a:solidFill>
              </a:rPr>
              <a:t>{{ 5 + 5 }}</a:t>
            </a:r>
            <a:r>
              <a:rPr lang="en-US" sz="2400" b="1" dirty="0"/>
              <a:t>&lt;/</a:t>
            </a:r>
            <a:r>
              <a:rPr lang="en-US" sz="2400" dirty="0"/>
              <a:t>p&gt;</a:t>
            </a:r>
            <a:r>
              <a:rPr lang="en-US" sz="2400" dirty="0" smtClean="0"/>
              <a:t/>
            </a:r>
            <a:br>
              <a:rPr lang="en-US" sz="2400" dirty="0" smtClean="0"/>
            </a:br>
            <a:r>
              <a:rPr lang="en-US" sz="2400" dirty="0"/>
              <a:t>&lt;/div&gt;</a:t>
            </a:r>
            <a:r>
              <a:rPr lang="en-US" sz="2400" dirty="0" smtClean="0"/>
              <a:t/>
            </a:r>
            <a:br>
              <a:rPr lang="en-US" sz="2400" dirty="0" smtClean="0"/>
            </a:br>
            <a:r>
              <a:rPr lang="en-US" sz="2400" dirty="0" smtClean="0"/>
              <a:t/>
            </a:r>
            <a:br>
              <a:rPr lang="en-US" sz="2400" dirty="0" smtClean="0"/>
            </a:br>
            <a:r>
              <a:rPr lang="en-US" sz="2400" dirty="0"/>
              <a:t>&lt;/body&gt;</a:t>
            </a:r>
            <a:r>
              <a:rPr lang="en-US" sz="2400" dirty="0" smtClean="0"/>
              <a:t/>
            </a:r>
            <a:br>
              <a:rPr lang="en-US" sz="2400" dirty="0" smtClean="0"/>
            </a:br>
            <a:r>
              <a:rPr lang="en-US" sz="2400" dirty="0"/>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Advantage of AngularJS</a:t>
            </a:r>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b="1" dirty="0"/>
              <a:t>Dependency Injection:</a:t>
            </a:r>
            <a:r>
              <a:rPr lang="en-US" dirty="0"/>
              <a:t> Dependency Injection specifies a design pattern in which components are given their dependencies instead of hard coding them within the component.</a:t>
            </a:r>
          </a:p>
          <a:p>
            <a:r>
              <a:rPr lang="en-US" b="1" dirty="0"/>
              <a:t>Two way data binding:</a:t>
            </a:r>
            <a:r>
              <a:rPr lang="en-US" dirty="0"/>
              <a:t> AngularJS creates a two way data-binding between the select element and the orderProp model. orderProp is then used as the input for the orderBy filter.</a:t>
            </a:r>
          </a:p>
          <a:p>
            <a:r>
              <a:rPr lang="en-US" b="1" dirty="0"/>
              <a:t>Testing:</a:t>
            </a:r>
            <a:r>
              <a:rPr lang="en-US" dirty="0"/>
              <a:t> Angular JS is designed in a way that we can test right from the start. So, it is very easy to test any of its components through unit testing and end-to-end testing.</a:t>
            </a:r>
          </a:p>
          <a:p>
            <a:r>
              <a:rPr lang="en-US" b="1" dirty="0"/>
              <a:t>Model View Controller:</a:t>
            </a:r>
            <a:r>
              <a:rPr lang="en-US" dirty="0"/>
              <a:t> In Angular JS, it is very easy to develop application in a clean MVC way. You just have to split your application code into MVC components i.e. Model, View and the Controller.</a:t>
            </a:r>
          </a:p>
          <a:p>
            <a:r>
              <a:rPr lang="en-US" dirty="0"/>
              <a:t>Directives, filters, modules, routes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MVC Architecture</a:t>
            </a:r>
            <a:r>
              <a:rPr lang="en-US" dirty="0"/>
              <a:t/>
            </a:r>
            <a:br>
              <a:rPr lang="en-US" dirty="0"/>
            </a:br>
            <a:endParaRPr lang="en-US" dirty="0"/>
          </a:p>
        </p:txBody>
      </p:sp>
      <p:pic>
        <p:nvPicPr>
          <p:cNvPr id="4" name="Content Placeholder 3" descr="mvcarchitecture.jpg"/>
          <p:cNvPicPr>
            <a:picLocks noGrp="1" noChangeAspect="1"/>
          </p:cNvPicPr>
          <p:nvPr>
            <p:ph idx="1"/>
          </p:nvPr>
        </p:nvPicPr>
        <p:blipFill>
          <a:blip r:embed="rId2"/>
          <a:stretch>
            <a:fillRect/>
          </a:stretch>
        </p:blipFill>
        <p:spPr>
          <a:xfrm>
            <a:off x="304800" y="914400"/>
            <a:ext cx="8534400" cy="5562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AngularJS MVC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Model:</a:t>
            </a:r>
            <a:r>
              <a:rPr lang="en-US" dirty="0"/>
              <a:t> It is responsible for managing application data. It responds to the requests from view and to the instructions from controller to update itself.</a:t>
            </a:r>
          </a:p>
          <a:p>
            <a:r>
              <a:rPr lang="en-US" b="1" dirty="0"/>
              <a:t>View:</a:t>
            </a:r>
            <a:r>
              <a:rPr lang="en-US" dirty="0"/>
              <a:t> It is responsible for displaying all data or only a portion of data to the users. It also specifies the data in a particular format triggered by the controller's decision to present the data. They are script-based template systems such as JSP, ASP, PHP and very easy to integrate with AJAX technology.</a:t>
            </a:r>
          </a:p>
          <a:p>
            <a:r>
              <a:rPr lang="en-US" b="1" dirty="0"/>
              <a:t>Controller:</a:t>
            </a:r>
            <a:r>
              <a:rPr lang="en-US" dirty="0"/>
              <a:t> It is responsible to control the relation between models and views. It responds to user input and performs interactions on the data model objects. The controller receives input, validates it, and then performs business operations that modify the state of the data model.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is a JavaScript Framework</a:t>
            </a:r>
            <a:r>
              <a:rPr lang="en-US" dirty="0"/>
              <a:t/>
            </a:r>
            <a:br>
              <a:rPr lang="en-US" dirty="0"/>
            </a:b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a:t>AngularJS is a JavaScript framework written in JavaScript.</a:t>
            </a:r>
          </a:p>
          <a:p>
            <a:r>
              <a:rPr lang="en-US" dirty="0"/>
              <a:t>AngularJS is distributed as a JavaScript file, and can be added to a web page with a script tag:</a:t>
            </a:r>
          </a:p>
          <a:p>
            <a:r>
              <a:rPr lang="en-US" dirty="0"/>
              <a:t>&lt;script src</a:t>
            </a:r>
            <a:r>
              <a:rPr lang="en-US" b="1" dirty="0">
                <a:solidFill>
                  <a:srgbClr val="00B050"/>
                </a:solidFill>
              </a:rPr>
              <a:t>="https://ajax.googleapis.com/ajax/libs/angularjs/1.6.9/angular.min.js"</a:t>
            </a:r>
            <a:r>
              <a:rPr lang="en-US" dirty="0"/>
              <a:t>&gt;&lt;/script&gt;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Extends HTML</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AngularJS extends HTML with </a:t>
            </a:r>
            <a:r>
              <a:rPr lang="en-US" b="1" dirty="0"/>
              <a:t>ng-directives</a:t>
            </a:r>
            <a:r>
              <a:rPr lang="en-US" dirty="0" smtClean="0"/>
              <a:t>.</a:t>
            </a:r>
            <a:endParaRPr lang="en-US" dirty="0"/>
          </a:p>
          <a:p>
            <a:r>
              <a:rPr lang="en-US" dirty="0"/>
              <a:t>The </a:t>
            </a:r>
            <a:r>
              <a:rPr lang="en-US" b="1" dirty="0"/>
              <a:t>ng-app</a:t>
            </a:r>
            <a:r>
              <a:rPr lang="en-US" dirty="0"/>
              <a:t> directive defines an AngularJS application.</a:t>
            </a:r>
          </a:p>
          <a:p>
            <a:r>
              <a:rPr lang="en-US" dirty="0"/>
              <a:t>The </a:t>
            </a:r>
            <a:r>
              <a:rPr lang="en-US" b="1" dirty="0"/>
              <a:t>ng-model</a:t>
            </a:r>
            <a:r>
              <a:rPr lang="en-US" dirty="0"/>
              <a:t> directive binds the value of HTML controls (input, select, textarea) to application data.</a:t>
            </a:r>
          </a:p>
          <a:p>
            <a:r>
              <a:rPr lang="en-US" dirty="0"/>
              <a:t>The </a:t>
            </a:r>
            <a:r>
              <a:rPr lang="en-US" b="1" dirty="0"/>
              <a:t>ng-bind</a:t>
            </a:r>
            <a:r>
              <a:rPr lang="en-US" dirty="0"/>
              <a:t> directive binds application data to the HTML view.</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Example</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304800" y="1143000"/>
            <a:ext cx="8610600" cy="5334000"/>
          </a:xfrm>
        </p:spPr>
        <p:txBody>
          <a:bodyPr>
            <a:noAutofit/>
          </a:bodyPr>
          <a:lstStyle/>
          <a:p>
            <a:r>
              <a:rPr lang="en-US" sz="2800" dirty="0"/>
              <a:t>&lt;!DOCTYPE html&gt;</a:t>
            </a:r>
            <a:r>
              <a:rPr lang="en-US" sz="2800" dirty="0" smtClean="0"/>
              <a:t/>
            </a:r>
            <a:br>
              <a:rPr lang="en-US" sz="2800" dirty="0" smtClean="0"/>
            </a:br>
            <a:r>
              <a:rPr lang="en-US" sz="2800" dirty="0"/>
              <a:t>&lt;html&gt;</a:t>
            </a:r>
            <a:r>
              <a:rPr lang="en-US" sz="2800" dirty="0" smtClean="0"/>
              <a:t/>
            </a:r>
            <a:br>
              <a:rPr lang="en-US" sz="2800" dirty="0" smtClean="0"/>
            </a:br>
            <a:r>
              <a:rPr lang="en-US" sz="2800" dirty="0"/>
              <a:t>&lt;script src</a:t>
            </a:r>
            <a:r>
              <a:rPr lang="en-US" sz="2800" dirty="0">
                <a:solidFill>
                  <a:srgbClr val="FF0000"/>
                </a:solidFill>
              </a:rPr>
              <a:t>="https://ajax.googleapis.com/ajax/libs/angularjs/1.6.9/angular.min.js</a:t>
            </a:r>
            <a:r>
              <a:rPr lang="en-US" sz="2800" dirty="0"/>
              <a:t>"&gt;&lt;/script&gt;</a:t>
            </a:r>
            <a:r>
              <a:rPr lang="en-US" sz="2800" dirty="0" smtClean="0"/>
              <a:t/>
            </a:r>
            <a:br>
              <a:rPr lang="en-US" sz="2800" dirty="0" smtClean="0"/>
            </a:br>
            <a:r>
              <a:rPr lang="en-US" sz="2800" dirty="0"/>
              <a:t>&lt;body&gt;</a:t>
            </a:r>
            <a:r>
              <a:rPr lang="en-US" sz="2800" dirty="0" smtClean="0"/>
              <a:t/>
            </a:r>
            <a:br>
              <a:rPr lang="en-US" sz="2800" dirty="0" smtClean="0"/>
            </a:br>
            <a:r>
              <a:rPr lang="en-US" sz="2800" dirty="0" smtClean="0"/>
              <a:t/>
            </a:r>
            <a:br>
              <a:rPr lang="en-US" sz="2800" dirty="0" smtClean="0"/>
            </a:br>
            <a:r>
              <a:rPr lang="en-US" sz="2800" dirty="0"/>
              <a:t>&lt;div</a:t>
            </a:r>
            <a:r>
              <a:rPr lang="en-US" sz="2800" b="1" dirty="0"/>
              <a:t> ng-app</a:t>
            </a:r>
            <a:r>
              <a:rPr lang="en-US" sz="2800" dirty="0"/>
              <a:t>=""&gt;</a:t>
            </a:r>
            <a:r>
              <a:rPr lang="en-US" sz="2800" dirty="0" smtClean="0"/>
              <a:t/>
            </a:r>
            <a:br>
              <a:rPr lang="en-US" sz="2800" dirty="0" smtClean="0"/>
            </a:br>
            <a:r>
              <a:rPr lang="en-US" sz="2800" dirty="0"/>
              <a:t>  &lt;p&gt;Name: &lt;input type="text" </a:t>
            </a:r>
            <a:r>
              <a:rPr lang="en-US" sz="2800" b="1" dirty="0"/>
              <a:t>ng-model</a:t>
            </a:r>
            <a:r>
              <a:rPr lang="en-US" sz="2800" dirty="0"/>
              <a:t>="name"&gt;&lt;/p&gt;</a:t>
            </a:r>
            <a:r>
              <a:rPr lang="en-US" sz="2800" dirty="0" smtClean="0"/>
              <a:t/>
            </a:r>
            <a:br>
              <a:rPr lang="en-US" sz="2800" dirty="0" smtClean="0"/>
            </a:br>
            <a:r>
              <a:rPr lang="en-US" sz="2800" dirty="0"/>
              <a:t>  &lt;p </a:t>
            </a:r>
            <a:r>
              <a:rPr lang="en-US" sz="2800" b="1" dirty="0"/>
              <a:t>ng-bind</a:t>
            </a:r>
            <a:r>
              <a:rPr lang="en-US" sz="2800" dirty="0"/>
              <a:t>="name"&gt;&lt;/p&gt;</a:t>
            </a:r>
            <a:r>
              <a:rPr lang="en-US" sz="2800" dirty="0" smtClean="0"/>
              <a:t/>
            </a:r>
            <a:br>
              <a:rPr lang="en-US" sz="2800" dirty="0" smtClean="0"/>
            </a:br>
            <a:r>
              <a:rPr lang="en-US" sz="2800" dirty="0"/>
              <a:t>&lt;/div&gt;</a:t>
            </a:r>
            <a:r>
              <a:rPr lang="en-US" sz="2800" dirty="0" smtClean="0"/>
              <a:t/>
            </a:r>
            <a:br>
              <a:rPr lang="en-US" sz="2800" dirty="0" smtClean="0"/>
            </a:br>
            <a:r>
              <a:rPr lang="en-US" sz="2800" dirty="0" smtClean="0"/>
              <a:t/>
            </a:r>
            <a:br>
              <a:rPr lang="en-US" sz="2800" dirty="0" smtClean="0"/>
            </a:br>
            <a:r>
              <a:rPr lang="en-US" sz="2800" dirty="0"/>
              <a:t>&lt;/body&gt;</a:t>
            </a:r>
            <a:r>
              <a:rPr lang="en-US" sz="2800" dirty="0" smtClean="0"/>
              <a:t/>
            </a:r>
            <a:br>
              <a:rPr lang="en-US" sz="2800" dirty="0" smtClean="0"/>
            </a:br>
            <a:r>
              <a:rPr lang="en-US" sz="2800" dirty="0"/>
              <a:t>&lt;/html&gt;</a:t>
            </a:r>
          </a:p>
        </p:txBody>
      </p:sp>
      <p:sp>
        <p:nvSpPr>
          <p:cNvPr id="6" name="Down Arrow 5"/>
          <p:cNvSpPr/>
          <p:nvPr/>
        </p:nvSpPr>
        <p:spPr>
          <a:xfrm>
            <a:off x="1524000" y="3352800"/>
            <a:ext cx="1066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715000" y="37338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250831" y="5205046"/>
            <a:ext cx="492369" cy="918594"/>
          </a:xfrm>
          <a:custGeom>
            <a:avLst/>
            <a:gdLst>
              <a:gd name="connsiteX0" fmla="*/ 0 w 492369"/>
              <a:gd name="connsiteY0" fmla="*/ 42203 h 918594"/>
              <a:gd name="connsiteX1" fmla="*/ 14067 w 492369"/>
              <a:gd name="connsiteY1" fmla="*/ 84406 h 918594"/>
              <a:gd name="connsiteX2" fmla="*/ 70338 w 492369"/>
              <a:gd name="connsiteY2" fmla="*/ 211016 h 918594"/>
              <a:gd name="connsiteX3" fmla="*/ 98474 w 492369"/>
              <a:gd name="connsiteY3" fmla="*/ 253219 h 918594"/>
              <a:gd name="connsiteX4" fmla="*/ 140677 w 492369"/>
              <a:gd name="connsiteY4" fmla="*/ 393896 h 918594"/>
              <a:gd name="connsiteX5" fmla="*/ 182880 w 492369"/>
              <a:gd name="connsiteY5" fmla="*/ 450166 h 918594"/>
              <a:gd name="connsiteX6" fmla="*/ 225083 w 492369"/>
              <a:gd name="connsiteY6" fmla="*/ 520505 h 918594"/>
              <a:gd name="connsiteX7" fmla="*/ 267286 w 492369"/>
              <a:gd name="connsiteY7" fmla="*/ 576776 h 918594"/>
              <a:gd name="connsiteX8" fmla="*/ 323557 w 492369"/>
              <a:gd name="connsiteY8" fmla="*/ 647114 h 918594"/>
              <a:gd name="connsiteX9" fmla="*/ 365760 w 492369"/>
              <a:gd name="connsiteY9" fmla="*/ 717452 h 918594"/>
              <a:gd name="connsiteX10" fmla="*/ 379827 w 492369"/>
              <a:gd name="connsiteY10" fmla="*/ 759656 h 918594"/>
              <a:gd name="connsiteX11" fmla="*/ 450166 w 492369"/>
              <a:gd name="connsiteY11" fmla="*/ 858129 h 918594"/>
              <a:gd name="connsiteX12" fmla="*/ 492369 w 492369"/>
              <a:gd name="connsiteY12" fmla="*/ 914400 h 918594"/>
              <a:gd name="connsiteX13" fmla="*/ 42203 w 492369"/>
              <a:gd name="connsiteY13" fmla="*/ 0 h 918594"/>
              <a:gd name="connsiteX14" fmla="*/ 0 w 492369"/>
              <a:gd name="connsiteY14" fmla="*/ 42203 h 91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2369" h="918594">
                <a:moveTo>
                  <a:pt x="0" y="42203"/>
                </a:moveTo>
                <a:cubicBezTo>
                  <a:pt x="4689" y="56271"/>
                  <a:pt x="8860" y="70522"/>
                  <a:pt x="14067" y="84406"/>
                </a:cubicBezTo>
                <a:cubicBezTo>
                  <a:pt x="30508" y="128248"/>
                  <a:pt x="47090" y="170333"/>
                  <a:pt x="70338" y="211016"/>
                </a:cubicBezTo>
                <a:cubicBezTo>
                  <a:pt x="78726" y="225696"/>
                  <a:pt x="89095" y="239151"/>
                  <a:pt x="98474" y="253219"/>
                </a:cubicBezTo>
                <a:cubicBezTo>
                  <a:pt x="109827" y="309987"/>
                  <a:pt x="111757" y="341841"/>
                  <a:pt x="140677" y="393896"/>
                </a:cubicBezTo>
                <a:cubicBezTo>
                  <a:pt x="152063" y="414391"/>
                  <a:pt x="169875" y="430658"/>
                  <a:pt x="182880" y="450166"/>
                </a:cubicBezTo>
                <a:cubicBezTo>
                  <a:pt x="198047" y="472917"/>
                  <a:pt x="209916" y="497754"/>
                  <a:pt x="225083" y="520505"/>
                </a:cubicBezTo>
                <a:cubicBezTo>
                  <a:pt x="238089" y="540013"/>
                  <a:pt x="253658" y="557697"/>
                  <a:pt x="267286" y="576776"/>
                </a:cubicBezTo>
                <a:cubicBezTo>
                  <a:pt x="311651" y="638887"/>
                  <a:pt x="276505" y="600064"/>
                  <a:pt x="323557" y="647114"/>
                </a:cubicBezTo>
                <a:cubicBezTo>
                  <a:pt x="363408" y="766671"/>
                  <a:pt x="307828" y="620898"/>
                  <a:pt x="365760" y="717452"/>
                </a:cubicBezTo>
                <a:cubicBezTo>
                  <a:pt x="373389" y="730168"/>
                  <a:pt x="373195" y="746393"/>
                  <a:pt x="379827" y="759656"/>
                </a:cubicBezTo>
                <a:cubicBezTo>
                  <a:pt x="394705" y="789411"/>
                  <a:pt x="434240" y="832647"/>
                  <a:pt x="450166" y="858129"/>
                </a:cubicBezTo>
                <a:cubicBezTo>
                  <a:pt x="487957" y="918594"/>
                  <a:pt x="455640" y="914400"/>
                  <a:pt x="492369" y="914400"/>
                </a:cubicBezTo>
                <a:lnTo>
                  <a:pt x="42203" y="0"/>
                </a:lnTo>
                <a:lnTo>
                  <a:pt x="0" y="4220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Example explained:</a:t>
            </a:r>
          </a:p>
        </p:txBody>
      </p:sp>
      <p:sp>
        <p:nvSpPr>
          <p:cNvPr id="3" name="Content Placeholder 2"/>
          <p:cNvSpPr>
            <a:spLocks noGrp="1"/>
          </p:cNvSpPr>
          <p:nvPr>
            <p:ph idx="1"/>
          </p:nvPr>
        </p:nvSpPr>
        <p:spPr>
          <a:xfrm>
            <a:off x="228600" y="1600200"/>
            <a:ext cx="8610600" cy="4525963"/>
          </a:xfrm>
        </p:spPr>
        <p:txBody>
          <a:bodyPr>
            <a:normAutofit lnSpcReduction="10000"/>
          </a:bodyPr>
          <a:lstStyle/>
          <a:p>
            <a:r>
              <a:rPr lang="en-US" dirty="0"/>
              <a:t>AngularJS starts automatically when the web page has loaded.</a:t>
            </a:r>
          </a:p>
          <a:p>
            <a:r>
              <a:rPr lang="en-US" dirty="0"/>
              <a:t>The </a:t>
            </a:r>
            <a:r>
              <a:rPr lang="en-US" b="1" dirty="0"/>
              <a:t>ng-app</a:t>
            </a:r>
            <a:r>
              <a:rPr lang="en-US" dirty="0"/>
              <a:t> directive tells AngularJS that the &lt;div&gt; element is the "owner" of an AngularJS </a:t>
            </a:r>
            <a:r>
              <a:rPr lang="en-US" b="1" dirty="0"/>
              <a:t>application</a:t>
            </a:r>
            <a:r>
              <a:rPr lang="en-US" dirty="0"/>
              <a:t>.</a:t>
            </a:r>
          </a:p>
          <a:p>
            <a:r>
              <a:rPr lang="en-US" dirty="0"/>
              <a:t>The </a:t>
            </a:r>
            <a:r>
              <a:rPr lang="en-US" b="1" dirty="0"/>
              <a:t>ng-model</a:t>
            </a:r>
            <a:r>
              <a:rPr lang="en-US" dirty="0"/>
              <a:t> directive binds the value of the input field to the application variable </a:t>
            </a:r>
            <a:r>
              <a:rPr lang="en-US" b="1" dirty="0"/>
              <a:t>name</a:t>
            </a:r>
            <a:r>
              <a:rPr lang="en-US" dirty="0"/>
              <a:t>.</a:t>
            </a:r>
          </a:p>
          <a:p>
            <a:r>
              <a:rPr lang="en-US" dirty="0"/>
              <a:t>The </a:t>
            </a:r>
            <a:r>
              <a:rPr lang="en-US" b="1" dirty="0"/>
              <a:t>ng-bind</a:t>
            </a:r>
            <a:r>
              <a:rPr lang="en-US" dirty="0"/>
              <a:t> directive binds the content of the &lt;p&gt; element to the application variable </a:t>
            </a:r>
            <a:r>
              <a:rPr lang="en-US" b="1" dirty="0"/>
              <a:t>name</a:t>
            </a:r>
            <a:r>
              <a:rPr lang="en-US"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AngularJS Directives</a:t>
            </a:r>
            <a:r>
              <a:rPr lang="en-US" dirty="0"/>
              <a:t/>
            </a:r>
            <a:br>
              <a:rPr lang="en-US" dirty="0"/>
            </a:br>
            <a:endParaRPr lang="en-US" dirty="0"/>
          </a:p>
        </p:txBody>
      </p:sp>
      <p:sp>
        <p:nvSpPr>
          <p:cNvPr id="3" name="Content Placeholder 2"/>
          <p:cNvSpPr>
            <a:spLocks noGrp="1"/>
          </p:cNvSpPr>
          <p:nvPr>
            <p:ph idx="1"/>
          </p:nvPr>
        </p:nvSpPr>
        <p:spPr>
          <a:xfrm>
            <a:off x="457200" y="1219200"/>
            <a:ext cx="8458200" cy="4906963"/>
          </a:xfrm>
        </p:spPr>
        <p:txBody>
          <a:bodyPr>
            <a:normAutofit fontScale="92500" lnSpcReduction="10000"/>
          </a:bodyPr>
          <a:lstStyle/>
          <a:p>
            <a:r>
              <a:rPr lang="en-US" dirty="0"/>
              <a:t>As you have already seen, AngularJS directives are HTML attributes with an </a:t>
            </a:r>
            <a:r>
              <a:rPr lang="en-US" b="1" dirty="0"/>
              <a:t>ng</a:t>
            </a:r>
            <a:r>
              <a:rPr lang="en-US" dirty="0"/>
              <a:t> prefix.</a:t>
            </a:r>
          </a:p>
          <a:p>
            <a:r>
              <a:rPr lang="en-US" dirty="0"/>
              <a:t>The </a:t>
            </a:r>
            <a:r>
              <a:rPr lang="en-US" b="1" dirty="0"/>
              <a:t>ng-init</a:t>
            </a:r>
            <a:r>
              <a:rPr lang="en-US" dirty="0"/>
              <a:t> directive initializes AngularJS application variables.</a:t>
            </a:r>
          </a:p>
          <a:p>
            <a:r>
              <a:rPr lang="en-US" dirty="0"/>
              <a:t>AngularJS Example</a:t>
            </a:r>
          </a:p>
          <a:p>
            <a:r>
              <a:rPr lang="en-US" dirty="0"/>
              <a:t>&lt;div ng-app="" </a:t>
            </a:r>
            <a:r>
              <a:rPr lang="en-US" dirty="0">
                <a:solidFill>
                  <a:srgbClr val="FF0000"/>
                </a:solidFill>
              </a:rPr>
              <a:t>ng-init="firstName='John'"&gt;</a:t>
            </a:r>
            <a:r>
              <a:rPr lang="en-US" dirty="0"/>
              <a:t/>
            </a:r>
            <a:br>
              <a:rPr lang="en-US" dirty="0"/>
            </a:br>
            <a:r>
              <a:rPr lang="en-US" dirty="0"/>
              <a:t/>
            </a:r>
            <a:br>
              <a:rPr lang="en-US" dirty="0"/>
            </a:br>
            <a:r>
              <a:rPr lang="en-US" dirty="0"/>
              <a:t>&lt;p&gt;The name is &lt;span ng-bind="firstName"&gt;&lt;/span&gt;&lt;/p&gt;</a:t>
            </a:r>
            <a:br>
              <a:rPr lang="en-US" dirty="0"/>
            </a:br>
            <a:r>
              <a:rPr lang="en-US" dirty="0"/>
              <a:t/>
            </a:r>
            <a:br>
              <a:rPr lang="en-US" dirty="0"/>
            </a:br>
            <a:r>
              <a:rPr lang="en-US" dirty="0"/>
              <a:t>&lt;/div&gt;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166</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What is AngularJS </vt:lpstr>
      <vt:lpstr>Advantage of AngularJS </vt:lpstr>
      <vt:lpstr>AngularJS MVC Architecture </vt:lpstr>
      <vt:lpstr>AngularJS MVC Architecture</vt:lpstr>
      <vt:lpstr>AngularJS is a JavaScript Framework </vt:lpstr>
      <vt:lpstr>AngularJS Extends HTML </vt:lpstr>
      <vt:lpstr>AngularJS Example </vt:lpstr>
      <vt:lpstr>Example explained:</vt:lpstr>
      <vt:lpstr>AngularJS Directives </vt:lpstr>
      <vt:lpstr>Alternatively with valid HTML:</vt:lpstr>
      <vt:lpstr>AngularJS Expressions </vt:lpstr>
      <vt:lpstr>AngularJS Expressions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AngularJS </dc:title>
  <dc:creator>user</dc:creator>
  <cp:lastModifiedBy>user</cp:lastModifiedBy>
  <cp:revision>5</cp:revision>
  <dcterms:created xsi:type="dcterms:W3CDTF">2021-11-04T01:43:36Z</dcterms:created>
  <dcterms:modified xsi:type="dcterms:W3CDTF">2021-11-04T02:20:11Z</dcterms:modified>
</cp:coreProperties>
</file>