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819968-F847-4096-B25B-5F23992DED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CEB43-6EF0-437D-B227-FD596D384832}" type="slidenum">
              <a:rPr lang="en-US" smtClean="0"/>
              <a:t>‹#›</a:t>
            </a:fld>
            <a:endParaRPr lang="en-US"/>
          </a:p>
        </p:txBody>
      </p:sp>
    </p:spTree>
    <p:extLst>
      <p:ext uri="{BB962C8B-B14F-4D97-AF65-F5344CB8AC3E}">
        <p14:creationId xmlns:p14="http://schemas.microsoft.com/office/powerpoint/2010/main" val="2680419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19968-F847-4096-B25B-5F23992DED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CEB43-6EF0-437D-B227-FD596D384832}" type="slidenum">
              <a:rPr lang="en-US" smtClean="0"/>
              <a:t>‹#›</a:t>
            </a:fld>
            <a:endParaRPr lang="en-US"/>
          </a:p>
        </p:txBody>
      </p:sp>
    </p:spTree>
    <p:extLst>
      <p:ext uri="{BB962C8B-B14F-4D97-AF65-F5344CB8AC3E}">
        <p14:creationId xmlns:p14="http://schemas.microsoft.com/office/powerpoint/2010/main" val="19986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19968-F847-4096-B25B-5F23992DED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CEB43-6EF0-437D-B227-FD596D384832}" type="slidenum">
              <a:rPr lang="en-US" smtClean="0"/>
              <a:t>‹#›</a:t>
            </a:fld>
            <a:endParaRPr lang="en-US"/>
          </a:p>
        </p:txBody>
      </p:sp>
    </p:spTree>
    <p:extLst>
      <p:ext uri="{BB962C8B-B14F-4D97-AF65-F5344CB8AC3E}">
        <p14:creationId xmlns:p14="http://schemas.microsoft.com/office/powerpoint/2010/main" val="255817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19968-F847-4096-B25B-5F23992DED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CEB43-6EF0-437D-B227-FD596D384832}" type="slidenum">
              <a:rPr lang="en-US" smtClean="0"/>
              <a:t>‹#›</a:t>
            </a:fld>
            <a:endParaRPr lang="en-US"/>
          </a:p>
        </p:txBody>
      </p:sp>
    </p:spTree>
    <p:extLst>
      <p:ext uri="{BB962C8B-B14F-4D97-AF65-F5344CB8AC3E}">
        <p14:creationId xmlns:p14="http://schemas.microsoft.com/office/powerpoint/2010/main" val="19485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19968-F847-4096-B25B-5F23992DED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CEB43-6EF0-437D-B227-FD596D384832}" type="slidenum">
              <a:rPr lang="en-US" smtClean="0"/>
              <a:t>‹#›</a:t>
            </a:fld>
            <a:endParaRPr lang="en-US"/>
          </a:p>
        </p:txBody>
      </p:sp>
    </p:spTree>
    <p:extLst>
      <p:ext uri="{BB962C8B-B14F-4D97-AF65-F5344CB8AC3E}">
        <p14:creationId xmlns:p14="http://schemas.microsoft.com/office/powerpoint/2010/main" val="293881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819968-F847-4096-B25B-5F23992DED8F}"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CEB43-6EF0-437D-B227-FD596D384832}" type="slidenum">
              <a:rPr lang="en-US" smtClean="0"/>
              <a:t>‹#›</a:t>
            </a:fld>
            <a:endParaRPr lang="en-US"/>
          </a:p>
        </p:txBody>
      </p:sp>
    </p:spTree>
    <p:extLst>
      <p:ext uri="{BB962C8B-B14F-4D97-AF65-F5344CB8AC3E}">
        <p14:creationId xmlns:p14="http://schemas.microsoft.com/office/powerpoint/2010/main" val="216675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819968-F847-4096-B25B-5F23992DED8F}" type="datetimeFigureOut">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2CEB43-6EF0-437D-B227-FD596D384832}" type="slidenum">
              <a:rPr lang="en-US" smtClean="0"/>
              <a:t>‹#›</a:t>
            </a:fld>
            <a:endParaRPr lang="en-US"/>
          </a:p>
        </p:txBody>
      </p:sp>
    </p:spTree>
    <p:extLst>
      <p:ext uri="{BB962C8B-B14F-4D97-AF65-F5344CB8AC3E}">
        <p14:creationId xmlns:p14="http://schemas.microsoft.com/office/powerpoint/2010/main" val="51110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819968-F847-4096-B25B-5F23992DED8F}" type="datetimeFigureOut">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2CEB43-6EF0-437D-B227-FD596D384832}" type="slidenum">
              <a:rPr lang="en-US" smtClean="0"/>
              <a:t>‹#›</a:t>
            </a:fld>
            <a:endParaRPr lang="en-US"/>
          </a:p>
        </p:txBody>
      </p:sp>
    </p:spTree>
    <p:extLst>
      <p:ext uri="{BB962C8B-B14F-4D97-AF65-F5344CB8AC3E}">
        <p14:creationId xmlns:p14="http://schemas.microsoft.com/office/powerpoint/2010/main" val="129865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19968-F847-4096-B25B-5F23992DED8F}" type="datetimeFigureOut">
              <a:rPr lang="en-US" smtClean="0"/>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2CEB43-6EF0-437D-B227-FD596D384832}" type="slidenum">
              <a:rPr lang="en-US" smtClean="0"/>
              <a:t>‹#›</a:t>
            </a:fld>
            <a:endParaRPr lang="en-US"/>
          </a:p>
        </p:txBody>
      </p:sp>
    </p:spTree>
    <p:extLst>
      <p:ext uri="{BB962C8B-B14F-4D97-AF65-F5344CB8AC3E}">
        <p14:creationId xmlns:p14="http://schemas.microsoft.com/office/powerpoint/2010/main" val="316689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819968-F847-4096-B25B-5F23992DED8F}"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CEB43-6EF0-437D-B227-FD596D384832}" type="slidenum">
              <a:rPr lang="en-US" smtClean="0"/>
              <a:t>‹#›</a:t>
            </a:fld>
            <a:endParaRPr lang="en-US"/>
          </a:p>
        </p:txBody>
      </p:sp>
    </p:spTree>
    <p:extLst>
      <p:ext uri="{BB962C8B-B14F-4D97-AF65-F5344CB8AC3E}">
        <p14:creationId xmlns:p14="http://schemas.microsoft.com/office/powerpoint/2010/main" val="320457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819968-F847-4096-B25B-5F23992DED8F}"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CEB43-6EF0-437D-B227-FD596D384832}" type="slidenum">
              <a:rPr lang="en-US" smtClean="0"/>
              <a:t>‹#›</a:t>
            </a:fld>
            <a:endParaRPr lang="en-US"/>
          </a:p>
        </p:txBody>
      </p:sp>
    </p:spTree>
    <p:extLst>
      <p:ext uri="{BB962C8B-B14F-4D97-AF65-F5344CB8AC3E}">
        <p14:creationId xmlns:p14="http://schemas.microsoft.com/office/powerpoint/2010/main" val="2307741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819968-F847-4096-B25B-5F23992DED8F}" type="datetimeFigureOut">
              <a:rPr lang="en-US" smtClean="0"/>
              <a:t>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CEB43-6EF0-437D-B227-FD596D384832}" type="slidenum">
              <a:rPr lang="en-US" smtClean="0"/>
              <a:t>‹#›</a:t>
            </a:fld>
            <a:endParaRPr lang="en-US"/>
          </a:p>
        </p:txBody>
      </p:sp>
    </p:spTree>
    <p:extLst>
      <p:ext uri="{BB962C8B-B14F-4D97-AF65-F5344CB8AC3E}">
        <p14:creationId xmlns:p14="http://schemas.microsoft.com/office/powerpoint/2010/main" val="1544458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jquery/tryit.asp?filename=tryjquery_fadeout" TargetMode="External"/><Relationship Id="rId2" Type="http://schemas.openxmlformats.org/officeDocument/2006/relationships/hyperlink" Target="https://www.w3schools.com/jquery/tryit.asp?filename=tryjquery_fade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jquery/tryit.asp?filename=tryjquery_slide_up" TargetMode="External"/><Relationship Id="rId2" Type="http://schemas.openxmlformats.org/officeDocument/2006/relationships/hyperlink" Target="https://www.w3schools.com/jquery/tryit.asp?filename=tryjquery_slide_dow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US" dirty="0" err="1"/>
              <a:t>jQuery</a:t>
            </a:r>
            <a:br>
              <a:rPr lang="en-US" dirty="0"/>
            </a:br>
            <a:r>
              <a:rPr lang="en-US" dirty="0"/>
              <a:t> introduction </a:t>
            </a:r>
            <a:br>
              <a:rPr lang="en-US" dirty="0"/>
            </a:br>
            <a:endParaRPr lang="en-US" dirty="0"/>
          </a:p>
        </p:txBody>
      </p:sp>
    </p:spTree>
    <p:extLst>
      <p:ext uri="{BB962C8B-B14F-4D97-AF65-F5344CB8AC3E}">
        <p14:creationId xmlns:p14="http://schemas.microsoft.com/office/powerpoint/2010/main" val="2707371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01682"/>
            <a:ext cx="11203546" cy="923330"/>
          </a:xfrm>
          <a:prstGeom prst="rect">
            <a:avLst/>
          </a:prstGeom>
        </p:spPr>
        <p:txBody>
          <a:bodyPr wrap="square">
            <a:spAutoFit/>
          </a:bodyPr>
          <a:lstStyle/>
          <a:p>
            <a:pPr algn="just"/>
            <a:r>
              <a:rPr lang="en-US" b="0" i="0" dirty="0">
                <a:solidFill>
                  <a:srgbClr val="610B38"/>
                </a:solidFill>
                <a:effectLst/>
                <a:latin typeface="erdana"/>
              </a:rPr>
              <a:t>The $() factory function</a:t>
            </a:r>
          </a:p>
          <a:p>
            <a:pPr algn="just"/>
            <a:r>
              <a:rPr lang="en-US" b="0" i="0" dirty="0">
                <a:solidFill>
                  <a:srgbClr val="333333"/>
                </a:solidFill>
                <a:effectLst/>
                <a:latin typeface="inter-regular"/>
              </a:rPr>
              <a:t>Every </a:t>
            </a:r>
            <a:r>
              <a:rPr lang="en-US" b="0" i="0" dirty="0" err="1">
                <a:solidFill>
                  <a:srgbClr val="333333"/>
                </a:solidFill>
                <a:effectLst/>
                <a:latin typeface="inter-regular"/>
              </a:rPr>
              <a:t>jQuery</a:t>
            </a:r>
            <a:r>
              <a:rPr lang="en-US" b="0" i="0" dirty="0">
                <a:solidFill>
                  <a:srgbClr val="333333"/>
                </a:solidFill>
                <a:effectLst/>
                <a:latin typeface="inter-regular"/>
              </a:rPr>
              <a:t> selector start with </a:t>
            </a:r>
            <a:r>
              <a:rPr lang="en-US" b="0" i="0" dirty="0" err="1">
                <a:solidFill>
                  <a:srgbClr val="333333"/>
                </a:solidFill>
                <a:effectLst/>
                <a:latin typeface="inter-regular"/>
              </a:rPr>
              <a:t>thiis</a:t>
            </a:r>
            <a:r>
              <a:rPr lang="en-US" b="0" i="0" dirty="0">
                <a:solidFill>
                  <a:srgbClr val="333333"/>
                </a:solidFill>
                <a:effectLst/>
                <a:latin typeface="inter-regular"/>
              </a:rPr>
              <a:t> sign $(). This sign is known as the factory function. It uses the three basic building blocks while selecting an element in a given document.</a:t>
            </a:r>
          </a:p>
        </p:txBody>
      </p:sp>
      <p:graphicFrame>
        <p:nvGraphicFramePr>
          <p:cNvPr id="5" name="Table 4"/>
          <p:cNvGraphicFramePr>
            <a:graphicFrameLocks noGrp="1"/>
          </p:cNvGraphicFramePr>
          <p:nvPr>
            <p:extLst>
              <p:ext uri="{D42A27DB-BD31-4B8C-83A1-F6EECF244321}">
                <p14:modId xmlns:p14="http://schemas.microsoft.com/office/powerpoint/2010/main" val="4221778817"/>
              </p:ext>
            </p:extLst>
          </p:nvPr>
        </p:nvGraphicFramePr>
        <p:xfrm>
          <a:off x="1236372" y="1545464"/>
          <a:ext cx="9929610" cy="4824682"/>
        </p:xfrm>
        <a:graphic>
          <a:graphicData uri="http://schemas.openxmlformats.org/drawingml/2006/table">
            <a:tbl>
              <a:tblPr/>
              <a:tblGrid>
                <a:gridCol w="3309870">
                  <a:extLst>
                    <a:ext uri="{9D8B030D-6E8A-4147-A177-3AD203B41FA5}">
                      <a16:colId xmlns:a16="http://schemas.microsoft.com/office/drawing/2014/main" val="20000"/>
                    </a:ext>
                  </a:extLst>
                </a:gridCol>
                <a:gridCol w="3309870">
                  <a:extLst>
                    <a:ext uri="{9D8B030D-6E8A-4147-A177-3AD203B41FA5}">
                      <a16:colId xmlns:a16="http://schemas.microsoft.com/office/drawing/2014/main" val="20001"/>
                    </a:ext>
                  </a:extLst>
                </a:gridCol>
                <a:gridCol w="3309870">
                  <a:extLst>
                    <a:ext uri="{9D8B030D-6E8A-4147-A177-3AD203B41FA5}">
                      <a16:colId xmlns:a16="http://schemas.microsoft.com/office/drawing/2014/main" val="20002"/>
                    </a:ext>
                  </a:extLst>
                </a:gridCol>
              </a:tblGrid>
              <a:tr h="310360">
                <a:tc>
                  <a:txBody>
                    <a:bodyPr/>
                    <a:lstStyle/>
                    <a:p>
                      <a:pPr algn="l" fontAlgn="t"/>
                      <a:r>
                        <a:rPr lang="en-US" sz="1000">
                          <a:solidFill>
                            <a:srgbClr val="000000"/>
                          </a:solidFill>
                          <a:effectLst/>
                          <a:latin typeface="times new roman" panose="02020603050405020304" pitchFamily="18" charset="0"/>
                        </a:rPr>
                        <a:t>S.No.</a:t>
                      </a:r>
                    </a:p>
                  </a:txBody>
                  <a:tcPr marL="63616" marR="63616" marT="63616" marB="63616">
                    <a:lnL w="9525" cap="flat" cmpd="sng" algn="ctr">
                      <a:solidFill>
                        <a:srgbClr val="E86B88"/>
                      </a:solidFill>
                      <a:prstDash val="solid"/>
                      <a:round/>
                      <a:headEnd type="none" w="med" len="med"/>
                      <a:tailEnd type="none" w="med" len="med"/>
                    </a:lnL>
                    <a:lnR w="9525" cap="flat" cmpd="sng" algn="ctr">
                      <a:solidFill>
                        <a:srgbClr val="E86B88"/>
                      </a:solidFill>
                      <a:prstDash val="solid"/>
                      <a:round/>
                      <a:headEnd type="none" w="med" len="med"/>
                      <a:tailEnd type="none" w="med" len="med"/>
                    </a:lnR>
                    <a:lnT w="9525" cap="flat" cmpd="sng" algn="ctr">
                      <a:solidFill>
                        <a:srgbClr val="E86B8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a:solidFill>
                            <a:srgbClr val="000000"/>
                          </a:solidFill>
                          <a:effectLst/>
                          <a:latin typeface="times new roman" panose="02020603050405020304" pitchFamily="18" charset="0"/>
                        </a:rPr>
                        <a:t>Selector</a:t>
                      </a:r>
                    </a:p>
                  </a:txBody>
                  <a:tcPr marL="63616" marR="63616" marT="63616" marB="63616">
                    <a:lnL w="9525" cap="flat" cmpd="sng" algn="ctr">
                      <a:solidFill>
                        <a:srgbClr val="E86B88"/>
                      </a:solidFill>
                      <a:prstDash val="solid"/>
                      <a:round/>
                      <a:headEnd type="none" w="med" len="med"/>
                      <a:tailEnd type="none" w="med" len="med"/>
                    </a:lnL>
                    <a:lnR w="9525" cap="flat" cmpd="sng" algn="ctr">
                      <a:solidFill>
                        <a:srgbClr val="E86B88"/>
                      </a:solidFill>
                      <a:prstDash val="solid"/>
                      <a:round/>
                      <a:headEnd type="none" w="med" len="med"/>
                      <a:tailEnd type="none" w="med" len="med"/>
                    </a:lnR>
                    <a:lnT w="9525" cap="flat" cmpd="sng" algn="ctr">
                      <a:solidFill>
                        <a:srgbClr val="E86B8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a:solidFill>
                            <a:srgbClr val="000000"/>
                          </a:solidFill>
                          <a:effectLst/>
                          <a:latin typeface="times new roman" panose="02020603050405020304" pitchFamily="18" charset="0"/>
                        </a:rPr>
                        <a:t>Description</a:t>
                      </a:r>
                    </a:p>
                  </a:txBody>
                  <a:tcPr marL="63616" marR="63616" marT="63616" marB="63616">
                    <a:lnL w="9525" cap="flat" cmpd="sng" algn="ctr">
                      <a:solidFill>
                        <a:srgbClr val="E86B88"/>
                      </a:solidFill>
                      <a:prstDash val="solid"/>
                      <a:round/>
                      <a:headEnd type="none" w="med" len="med"/>
                      <a:tailEnd type="none" w="med" len="med"/>
                    </a:lnL>
                    <a:lnR w="9525" cap="flat" cmpd="sng" algn="ctr">
                      <a:solidFill>
                        <a:srgbClr val="E86B88"/>
                      </a:solidFill>
                      <a:prstDash val="solid"/>
                      <a:round/>
                      <a:headEnd type="none" w="med" len="med"/>
                      <a:tailEnd type="none" w="med" len="med"/>
                    </a:lnR>
                    <a:lnT w="9525" cap="flat" cmpd="sng" algn="ctr">
                      <a:solidFill>
                        <a:srgbClr val="E86B8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279058">
                <a:tc>
                  <a:txBody>
                    <a:bodyPr/>
                    <a:lstStyle/>
                    <a:p>
                      <a:pPr algn="just" fontAlgn="t"/>
                      <a:r>
                        <a:rPr lang="en-US" sz="1000" dirty="0">
                          <a:solidFill>
                            <a:srgbClr val="333333"/>
                          </a:solidFill>
                          <a:effectLst/>
                          <a:latin typeface="inter-regular"/>
                        </a:rPr>
                        <a:t>1)</a:t>
                      </a:r>
                    </a:p>
                  </a:txBody>
                  <a:tcPr marL="42411" marR="42411" marT="42411" marB="424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a:solidFill>
                            <a:srgbClr val="333333"/>
                          </a:solidFill>
                          <a:effectLst/>
                          <a:latin typeface="inter-regular"/>
                        </a:rPr>
                        <a:t>Tag Name:</a:t>
                      </a:r>
                    </a:p>
                  </a:txBody>
                  <a:tcPr marL="42411" marR="42411" marT="42411" marB="424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a:solidFill>
                            <a:srgbClr val="333333"/>
                          </a:solidFill>
                          <a:effectLst/>
                          <a:latin typeface="inter-regular"/>
                        </a:rPr>
                        <a:t>It represents a tag name available in the DOM.</a:t>
                      </a:r>
                      <a:br>
                        <a:rPr lang="en-US" sz="1000">
                          <a:solidFill>
                            <a:srgbClr val="333333"/>
                          </a:solidFill>
                          <a:effectLst/>
                          <a:latin typeface="inter-regular"/>
                        </a:rPr>
                      </a:br>
                      <a:r>
                        <a:rPr lang="en-US" sz="1000">
                          <a:solidFill>
                            <a:srgbClr val="333333"/>
                          </a:solidFill>
                          <a:effectLst/>
                          <a:latin typeface="inter-regular"/>
                        </a:rPr>
                        <a:t>For example: $('p') selects all paragraphs'p'in the document.</a:t>
                      </a:r>
                    </a:p>
                  </a:txBody>
                  <a:tcPr marL="42411" marR="42411" marT="42411" marB="424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617632">
                <a:tc>
                  <a:txBody>
                    <a:bodyPr/>
                    <a:lstStyle/>
                    <a:p>
                      <a:pPr algn="just" fontAlgn="t"/>
                      <a:r>
                        <a:rPr lang="en-US" sz="1000">
                          <a:solidFill>
                            <a:srgbClr val="333333"/>
                          </a:solidFill>
                          <a:effectLst/>
                          <a:latin typeface="inter-regular"/>
                        </a:rPr>
                        <a:t>2)</a:t>
                      </a:r>
                    </a:p>
                  </a:txBody>
                  <a:tcPr marL="42411" marR="42411" marT="42411" marB="424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a:solidFill>
                            <a:srgbClr val="333333"/>
                          </a:solidFill>
                          <a:effectLst/>
                          <a:latin typeface="inter-regular"/>
                        </a:rPr>
                        <a:t>Tag ID:</a:t>
                      </a:r>
                    </a:p>
                  </a:txBody>
                  <a:tcPr marL="42411" marR="42411" marT="42411" marB="424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a:solidFill>
                            <a:srgbClr val="333333"/>
                          </a:solidFill>
                          <a:effectLst/>
                          <a:latin typeface="inter-regular"/>
                        </a:rPr>
                        <a:t>It represents a tag available with a specific ID in the DOM.</a:t>
                      </a:r>
                      <a:br>
                        <a:rPr lang="en-US" sz="1000">
                          <a:solidFill>
                            <a:srgbClr val="333333"/>
                          </a:solidFill>
                          <a:effectLst/>
                          <a:latin typeface="inter-regular"/>
                        </a:rPr>
                      </a:br>
                      <a:r>
                        <a:rPr lang="en-US" sz="1000">
                          <a:solidFill>
                            <a:srgbClr val="333333"/>
                          </a:solidFill>
                          <a:effectLst/>
                          <a:latin typeface="inter-regular"/>
                        </a:rPr>
                        <a:t>For example: $('#real-id') selects a specific element in the document that has an ID of real-id.</a:t>
                      </a:r>
                    </a:p>
                  </a:txBody>
                  <a:tcPr marL="42411" marR="42411" marT="42411" marB="424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617632">
                <a:tc>
                  <a:txBody>
                    <a:bodyPr/>
                    <a:lstStyle/>
                    <a:p>
                      <a:pPr algn="just" fontAlgn="t"/>
                      <a:r>
                        <a:rPr lang="en-US" sz="1000">
                          <a:solidFill>
                            <a:srgbClr val="333333"/>
                          </a:solidFill>
                          <a:effectLst/>
                          <a:latin typeface="inter-regular"/>
                        </a:rPr>
                        <a:t>3)</a:t>
                      </a:r>
                    </a:p>
                  </a:txBody>
                  <a:tcPr marL="42411" marR="42411" marT="42411" marB="424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a:solidFill>
                            <a:srgbClr val="333333"/>
                          </a:solidFill>
                          <a:effectLst/>
                          <a:latin typeface="inter-regular"/>
                        </a:rPr>
                        <a:t>Tag Class:</a:t>
                      </a:r>
                    </a:p>
                  </a:txBody>
                  <a:tcPr marL="42411" marR="42411" marT="42411" marB="424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dirty="0">
                          <a:solidFill>
                            <a:srgbClr val="333333"/>
                          </a:solidFill>
                          <a:effectLst/>
                          <a:latin typeface="inter-regular"/>
                        </a:rPr>
                        <a:t>It represents a tag available with a specific class in the DOM.</a:t>
                      </a:r>
                      <a:br>
                        <a:rPr lang="en-US" sz="1000" dirty="0">
                          <a:solidFill>
                            <a:srgbClr val="333333"/>
                          </a:solidFill>
                          <a:effectLst/>
                          <a:latin typeface="inter-regular"/>
                        </a:rPr>
                      </a:br>
                      <a:r>
                        <a:rPr lang="en-US" sz="1000" dirty="0">
                          <a:solidFill>
                            <a:srgbClr val="333333"/>
                          </a:solidFill>
                          <a:effectLst/>
                          <a:latin typeface="inter-regular"/>
                        </a:rPr>
                        <a:t>For example: $('real-class') selects all elements in the document that have a class of real-class.</a:t>
                      </a:r>
                    </a:p>
                  </a:txBody>
                  <a:tcPr marL="42411" marR="42411" marT="42411" marB="424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6651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4045" y="435086"/>
            <a:ext cx="10938455" cy="2308324"/>
          </a:xfrm>
          <a:prstGeom prst="rect">
            <a:avLst/>
          </a:prstGeom>
        </p:spPr>
        <p:txBody>
          <a:bodyPr wrap="square">
            <a:spAutoFit/>
          </a:bodyPr>
          <a:lstStyle/>
          <a:p>
            <a:r>
              <a:rPr lang="en-US" sz="2400" dirty="0" err="1">
                <a:latin typeface="Times New Roman" panose="02020603050405020304" pitchFamily="18" charset="0"/>
                <a:cs typeface="Times New Roman" panose="02020603050405020304" pitchFamily="18" charset="0"/>
              </a:rPr>
              <a:t>jQuery</a:t>
            </a:r>
            <a:r>
              <a:rPr lang="en-US" sz="2400" dirty="0">
                <a:latin typeface="Times New Roman" panose="02020603050405020304" pitchFamily="18" charset="0"/>
                <a:cs typeface="Times New Roman" panose="02020603050405020304" pitchFamily="18" charset="0"/>
              </a:rPr>
              <a:t> Events:</a:t>
            </a: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jQuery</a:t>
            </a:r>
            <a:r>
              <a:rPr lang="en-US" sz="2400" dirty="0">
                <a:latin typeface="Times New Roman" panose="02020603050405020304" pitchFamily="18" charset="0"/>
                <a:cs typeface="Times New Roman" panose="02020603050405020304" pitchFamily="18" charset="0"/>
              </a:rPr>
              <a:t> events are the actions that can be detected by your web application. They are used to create dynamic web pages. An event shows the exact moment when something happens.</a:t>
            </a:r>
          </a:p>
          <a:p>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704045" y="2956387"/>
            <a:ext cx="8890715" cy="341632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These are some examples of events.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mouse click</a:t>
            </a:r>
          </a:p>
          <a:p>
            <a:r>
              <a:rPr lang="en-US" sz="2400" dirty="0">
                <a:latin typeface="Times New Roman" panose="02020603050405020304" pitchFamily="18" charset="0"/>
                <a:cs typeface="Times New Roman" panose="02020603050405020304" pitchFamily="18" charset="0"/>
              </a:rPr>
              <a:t>An HTML form submission</a:t>
            </a:r>
          </a:p>
          <a:p>
            <a:r>
              <a:rPr lang="en-US" sz="2400" dirty="0">
                <a:latin typeface="Times New Roman" panose="02020603050405020304" pitchFamily="18" charset="0"/>
                <a:cs typeface="Times New Roman" panose="02020603050405020304" pitchFamily="18" charset="0"/>
              </a:rPr>
              <a:t>A web page loading</a:t>
            </a:r>
          </a:p>
          <a:p>
            <a:r>
              <a:rPr lang="en-US" sz="2400" dirty="0">
                <a:latin typeface="Times New Roman" panose="02020603050405020304" pitchFamily="18" charset="0"/>
                <a:cs typeface="Times New Roman" panose="02020603050405020304" pitchFamily="18" charset="0"/>
              </a:rPr>
              <a:t>A keystroke on the keyboard</a:t>
            </a:r>
          </a:p>
          <a:p>
            <a:r>
              <a:rPr lang="en-US" sz="2400" dirty="0">
                <a:latin typeface="Times New Roman" panose="02020603050405020304" pitchFamily="18" charset="0"/>
                <a:cs typeface="Times New Roman" panose="02020603050405020304" pitchFamily="18" charset="0"/>
              </a:rPr>
              <a:t>Scrolling of the web page etc.</a:t>
            </a:r>
          </a:p>
          <a:p>
            <a:r>
              <a:rPr lang="en-US" sz="2400" dirty="0">
                <a:latin typeface="Times New Roman" panose="02020603050405020304" pitchFamily="18" charset="0"/>
                <a:cs typeface="Times New Roman" panose="02020603050405020304" pitchFamily="18" charset="0"/>
              </a:rPr>
              <a:t>These events can be categorized on the basis their types: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15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2124" y="218941"/>
            <a:ext cx="11449318" cy="6247864"/>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Mouse Events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click</a:t>
            </a: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dblclick</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mouseenter</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mouseleave</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Keyboard Events</a:t>
            </a: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keyup</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keydown</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Keypress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Form Events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submit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change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blur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focus</a:t>
            </a:r>
          </a:p>
          <a:p>
            <a:r>
              <a:rPr lang="en-US" sz="2000" dirty="0">
                <a:latin typeface="Times New Roman" panose="02020603050405020304" pitchFamily="18" charset="0"/>
                <a:cs typeface="Times New Roman" panose="02020603050405020304" pitchFamily="18" charset="0"/>
              </a:rPr>
              <a:t>Document/Window Events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load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unload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scroll</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resize</a:t>
            </a:r>
          </a:p>
        </p:txBody>
      </p:sp>
    </p:spTree>
    <p:extLst>
      <p:ext uri="{BB962C8B-B14F-4D97-AF65-F5344CB8AC3E}">
        <p14:creationId xmlns:p14="http://schemas.microsoft.com/office/powerpoint/2010/main" val="145903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Effects - Fading</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With </a:t>
            </a:r>
            <a:r>
              <a:rPr lang="en-US" dirty="0" err="1"/>
              <a:t>jQuery</a:t>
            </a:r>
            <a:r>
              <a:rPr lang="en-US" dirty="0"/>
              <a:t> you can fade elements in and out of visibility.</a:t>
            </a:r>
          </a:p>
          <a:p>
            <a:r>
              <a:rPr lang="en-US" dirty="0" err="1">
                <a:hlinkClick r:id="rId2"/>
              </a:rPr>
              <a:t>jQuery</a:t>
            </a:r>
            <a:r>
              <a:rPr lang="en-US" dirty="0">
                <a:hlinkClick r:id="rId2"/>
              </a:rPr>
              <a:t> </a:t>
            </a:r>
            <a:r>
              <a:rPr lang="en-US" dirty="0" err="1">
                <a:hlinkClick r:id="rId2"/>
              </a:rPr>
              <a:t>fadeIn</a:t>
            </a:r>
            <a:r>
              <a:rPr lang="en-US" dirty="0">
                <a:hlinkClick r:id="rId2"/>
              </a:rPr>
              <a:t>()</a:t>
            </a:r>
            <a:br>
              <a:rPr lang="en-US" dirty="0"/>
            </a:br>
            <a:r>
              <a:rPr lang="en-US" dirty="0"/>
              <a:t>Demonstrates the </a:t>
            </a:r>
            <a:r>
              <a:rPr lang="en-US" dirty="0" err="1"/>
              <a:t>jQuery</a:t>
            </a:r>
            <a:r>
              <a:rPr lang="en-US" dirty="0"/>
              <a:t> </a:t>
            </a:r>
            <a:r>
              <a:rPr lang="en-US" dirty="0" err="1"/>
              <a:t>fadeIn</a:t>
            </a:r>
            <a:r>
              <a:rPr lang="en-US" dirty="0"/>
              <a:t>() method.</a:t>
            </a:r>
          </a:p>
          <a:p>
            <a:r>
              <a:rPr lang="en-US" dirty="0" err="1">
                <a:hlinkClick r:id="rId3"/>
              </a:rPr>
              <a:t>jQuery</a:t>
            </a:r>
            <a:r>
              <a:rPr lang="en-US" dirty="0">
                <a:hlinkClick r:id="rId3"/>
              </a:rPr>
              <a:t> </a:t>
            </a:r>
            <a:r>
              <a:rPr lang="en-US" dirty="0" err="1">
                <a:hlinkClick r:id="rId3"/>
              </a:rPr>
              <a:t>fadeOut</a:t>
            </a:r>
            <a:r>
              <a:rPr lang="en-US" dirty="0">
                <a:hlinkClick r:id="rId3"/>
              </a:rPr>
              <a:t>()</a:t>
            </a:r>
            <a:br>
              <a:rPr lang="en-US" dirty="0"/>
            </a:br>
            <a:r>
              <a:rPr lang="en-US" dirty="0"/>
              <a:t>Demonstrates the </a:t>
            </a:r>
            <a:r>
              <a:rPr lang="en-US" dirty="0" err="1"/>
              <a:t>jQuery</a:t>
            </a:r>
            <a:r>
              <a:rPr lang="en-US" dirty="0"/>
              <a:t> </a:t>
            </a:r>
            <a:r>
              <a:rPr lang="en-US" dirty="0" err="1"/>
              <a:t>fadeOut</a:t>
            </a:r>
            <a:r>
              <a:rPr lang="en-US" dirty="0"/>
              <a:t>() method.</a:t>
            </a:r>
          </a:p>
          <a:p>
            <a:pPr marL="0" indent="0">
              <a:buNone/>
            </a:pPr>
            <a:endParaRPr lang="en-US" dirty="0"/>
          </a:p>
        </p:txBody>
      </p:sp>
    </p:spTree>
    <p:extLst>
      <p:ext uri="{BB962C8B-B14F-4D97-AF65-F5344CB8AC3E}">
        <p14:creationId xmlns:p14="http://schemas.microsoft.com/office/powerpoint/2010/main" val="469436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Effects - Sliding</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a:t>
            </a:r>
            <a:r>
              <a:rPr lang="en-US" dirty="0" err="1"/>
              <a:t>jQuery</a:t>
            </a:r>
            <a:r>
              <a:rPr lang="en-US" dirty="0"/>
              <a:t> slide methods slide elements up and down.</a:t>
            </a:r>
          </a:p>
          <a:p>
            <a:pPr marL="0" indent="0">
              <a:buNone/>
            </a:pPr>
            <a:endParaRPr lang="en-US" dirty="0"/>
          </a:p>
          <a:p>
            <a:r>
              <a:rPr lang="en-US" dirty="0"/>
              <a:t>Examples</a:t>
            </a:r>
          </a:p>
          <a:p>
            <a:r>
              <a:rPr lang="en-US" dirty="0" err="1">
                <a:hlinkClick r:id="rId2"/>
              </a:rPr>
              <a:t>jQuery</a:t>
            </a:r>
            <a:r>
              <a:rPr lang="en-US" dirty="0">
                <a:hlinkClick r:id="rId2"/>
              </a:rPr>
              <a:t> </a:t>
            </a:r>
            <a:r>
              <a:rPr lang="en-US" dirty="0" err="1">
                <a:hlinkClick r:id="rId2"/>
              </a:rPr>
              <a:t>slideDown</a:t>
            </a:r>
            <a:r>
              <a:rPr lang="en-US" dirty="0">
                <a:hlinkClick r:id="rId2"/>
              </a:rPr>
              <a:t>()</a:t>
            </a:r>
            <a:br>
              <a:rPr lang="en-US" dirty="0"/>
            </a:br>
            <a:r>
              <a:rPr lang="en-US" dirty="0"/>
              <a:t>Demonstrates the </a:t>
            </a:r>
            <a:r>
              <a:rPr lang="en-US" dirty="0" err="1"/>
              <a:t>jQuery</a:t>
            </a:r>
            <a:r>
              <a:rPr lang="en-US" dirty="0"/>
              <a:t> </a:t>
            </a:r>
            <a:r>
              <a:rPr lang="en-US" dirty="0" err="1"/>
              <a:t>slideDown</a:t>
            </a:r>
            <a:r>
              <a:rPr lang="en-US" dirty="0"/>
              <a:t>() method.</a:t>
            </a:r>
          </a:p>
          <a:p>
            <a:r>
              <a:rPr lang="en-US" dirty="0" err="1">
                <a:hlinkClick r:id="rId3"/>
              </a:rPr>
              <a:t>jQuery</a:t>
            </a:r>
            <a:r>
              <a:rPr lang="en-US" dirty="0">
                <a:hlinkClick r:id="rId3"/>
              </a:rPr>
              <a:t> </a:t>
            </a:r>
            <a:r>
              <a:rPr lang="en-US" dirty="0" err="1">
                <a:hlinkClick r:id="rId3"/>
              </a:rPr>
              <a:t>slideUp</a:t>
            </a:r>
            <a:r>
              <a:rPr lang="en-US" dirty="0">
                <a:hlinkClick r:id="rId3"/>
              </a:rPr>
              <a:t>()</a:t>
            </a:r>
            <a:br>
              <a:rPr lang="en-US" dirty="0"/>
            </a:br>
            <a:r>
              <a:rPr lang="en-US" dirty="0"/>
              <a:t>Demonstrates the </a:t>
            </a:r>
            <a:r>
              <a:rPr lang="en-US" dirty="0" err="1"/>
              <a:t>jQuery</a:t>
            </a:r>
            <a:r>
              <a:rPr lang="en-US" dirty="0"/>
              <a:t> </a:t>
            </a:r>
            <a:r>
              <a:rPr lang="en-US" dirty="0" err="1"/>
              <a:t>slideUp</a:t>
            </a:r>
            <a:r>
              <a:rPr lang="en-US" dirty="0"/>
              <a:t>() method.</a:t>
            </a:r>
          </a:p>
          <a:p>
            <a:pPr marL="0" indent="0">
              <a:buNone/>
            </a:pPr>
            <a:endParaRPr lang="en-US" dirty="0"/>
          </a:p>
        </p:txBody>
      </p:sp>
    </p:spTree>
    <p:extLst>
      <p:ext uri="{BB962C8B-B14F-4D97-AF65-F5344CB8AC3E}">
        <p14:creationId xmlns:p14="http://schemas.microsoft.com/office/powerpoint/2010/main" val="3854483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61621" y="417113"/>
            <a:ext cx="10874063" cy="3539430"/>
          </a:xfrm>
          <a:prstGeom prst="rect">
            <a:avLst/>
          </a:prstGeom>
        </p:spPr>
        <p:txBody>
          <a:bodyPr wrap="square">
            <a:spAutoFit/>
          </a:bodyPr>
          <a:lstStyle/>
          <a:p>
            <a:r>
              <a:rPr lang="en-US" sz="2800" dirty="0" err="1"/>
              <a:t>jQuery</a:t>
            </a:r>
            <a:r>
              <a:rPr lang="en-US" sz="2800" dirty="0"/>
              <a:t> Animations </a:t>
            </a:r>
          </a:p>
          <a:p>
            <a:endParaRPr lang="en-US" sz="2800" dirty="0"/>
          </a:p>
          <a:p>
            <a:r>
              <a:rPr lang="en-US" sz="2800" dirty="0"/>
              <a:t>The animate() Method The </a:t>
            </a:r>
            <a:r>
              <a:rPr lang="en-US" sz="2800" dirty="0" err="1"/>
              <a:t>jQuery</a:t>
            </a:r>
            <a:r>
              <a:rPr lang="en-US" sz="2800" dirty="0"/>
              <a:t> animate() method is used to create custom animations.</a:t>
            </a:r>
          </a:p>
          <a:p>
            <a:endParaRPr lang="en-US" sz="2800" dirty="0"/>
          </a:p>
          <a:p>
            <a:r>
              <a:rPr lang="en-US" sz="2800" dirty="0"/>
              <a:t>Syntax:</a:t>
            </a:r>
          </a:p>
          <a:p>
            <a:endParaRPr lang="en-US" sz="2800" dirty="0"/>
          </a:p>
          <a:p>
            <a:r>
              <a:rPr lang="en-US" sz="2800" dirty="0"/>
              <a:t>$(selector).animate({</a:t>
            </a:r>
            <a:r>
              <a:rPr lang="en-US" sz="2800" dirty="0" err="1"/>
              <a:t>params</a:t>
            </a:r>
            <a:r>
              <a:rPr lang="en-US" sz="2800" dirty="0"/>
              <a:t>},</a:t>
            </a:r>
            <a:r>
              <a:rPr lang="en-US" sz="2800" dirty="0" err="1"/>
              <a:t>speed,callback</a:t>
            </a:r>
            <a:r>
              <a:rPr lang="en-US" sz="2800" dirty="0"/>
              <a:t>);</a:t>
            </a:r>
          </a:p>
        </p:txBody>
      </p:sp>
      <p:sp>
        <p:nvSpPr>
          <p:cNvPr id="6" name="Rectangle 5"/>
          <p:cNvSpPr/>
          <p:nvPr/>
        </p:nvSpPr>
        <p:spPr>
          <a:xfrm>
            <a:off x="2983605" y="4203502"/>
            <a:ext cx="6096000" cy="2031325"/>
          </a:xfrm>
          <a:prstGeom prst="rect">
            <a:avLst/>
          </a:prstGeom>
        </p:spPr>
        <p:txBody>
          <a:bodyPr>
            <a:spAutoFit/>
          </a:bodyPr>
          <a:lstStyle/>
          <a:p>
            <a:r>
              <a:rPr lang="en-US" dirty="0">
                <a:solidFill>
                  <a:srgbClr val="000000"/>
                </a:solidFill>
                <a:latin typeface="Verdana" panose="020B0604030504040204" pitchFamily="34" charset="0"/>
              </a:rPr>
              <a:t>The required </a:t>
            </a:r>
            <a:r>
              <a:rPr lang="en-US" dirty="0" err="1">
                <a:solidFill>
                  <a:srgbClr val="000000"/>
                </a:solidFill>
                <a:latin typeface="Verdana" panose="020B0604030504040204" pitchFamily="34" charset="0"/>
              </a:rPr>
              <a:t>params</a:t>
            </a:r>
            <a:r>
              <a:rPr lang="en-US" dirty="0">
                <a:solidFill>
                  <a:srgbClr val="000000"/>
                </a:solidFill>
                <a:latin typeface="Verdana" panose="020B0604030504040204" pitchFamily="34" charset="0"/>
              </a:rPr>
              <a:t> parameter defines the CSS properties to be animated.</a:t>
            </a:r>
          </a:p>
          <a:p>
            <a:r>
              <a:rPr lang="en-US" dirty="0">
                <a:solidFill>
                  <a:srgbClr val="000000"/>
                </a:solidFill>
                <a:latin typeface="Verdana" panose="020B0604030504040204" pitchFamily="34" charset="0"/>
              </a:rPr>
              <a:t>The optional speed parameter specifies the duration of the effect. It can take the following values: "slow", "fast", or milliseconds.</a:t>
            </a:r>
          </a:p>
          <a:p>
            <a:r>
              <a:rPr lang="en-US" dirty="0">
                <a:solidFill>
                  <a:srgbClr val="000000"/>
                </a:solidFill>
                <a:latin typeface="Verdana" panose="020B0604030504040204" pitchFamily="34" charset="0"/>
              </a:rPr>
              <a:t>The optional callback parameter is a function to be executed after the animation completes.</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82007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03289" y="374894"/>
            <a:ext cx="10655121" cy="6555641"/>
          </a:xfrm>
          <a:prstGeom prst="rect">
            <a:avLst/>
          </a:prstGeom>
        </p:spPr>
        <p:txBody>
          <a:bodyPr wrap="square">
            <a:spAutoFit/>
          </a:bodyPr>
          <a:lstStyle/>
          <a:p>
            <a:r>
              <a:rPr lang="en-US" sz="2800" dirty="0" err="1">
                <a:latin typeface="Times New Roman" panose="02020603050405020304" pitchFamily="18" charset="0"/>
                <a:cs typeface="Times New Roman" panose="02020603050405020304" pitchFamily="18" charset="0"/>
              </a:rPr>
              <a:t>jQuery</a:t>
            </a:r>
            <a:r>
              <a:rPr lang="en-US" sz="2800" dirty="0">
                <a:latin typeface="Times New Roman" panose="02020603050405020304" pitchFamily="18" charset="0"/>
                <a:cs typeface="Times New Roman" panose="02020603050405020304" pitchFamily="18" charset="0"/>
              </a:rPr>
              <a:t> stop() Method</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a:t>
            </a:r>
            <a:r>
              <a:rPr lang="en-US" sz="2800" dirty="0" err="1">
                <a:latin typeface="Times New Roman" panose="02020603050405020304" pitchFamily="18" charset="0"/>
                <a:cs typeface="Times New Roman" panose="02020603050405020304" pitchFamily="18" charset="0"/>
              </a:rPr>
              <a:t>jQuery</a:t>
            </a:r>
            <a:r>
              <a:rPr lang="en-US" sz="2800" dirty="0">
                <a:latin typeface="Times New Roman" panose="02020603050405020304" pitchFamily="18" charset="0"/>
                <a:cs typeface="Times New Roman" panose="02020603050405020304" pitchFamily="18" charset="0"/>
              </a:rPr>
              <a:t> stop() method is used to stop an animation or effect before it is finished.</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stop() method works for all </a:t>
            </a:r>
            <a:r>
              <a:rPr lang="en-US" sz="2800" dirty="0" err="1">
                <a:latin typeface="Times New Roman" panose="02020603050405020304" pitchFamily="18" charset="0"/>
                <a:cs typeface="Times New Roman" panose="02020603050405020304" pitchFamily="18" charset="0"/>
              </a:rPr>
              <a:t>jQuery</a:t>
            </a:r>
            <a:r>
              <a:rPr lang="en-US" sz="2800" dirty="0">
                <a:latin typeface="Times New Roman" panose="02020603050405020304" pitchFamily="18" charset="0"/>
                <a:cs typeface="Times New Roman" panose="02020603050405020304" pitchFamily="18" charset="0"/>
              </a:rPr>
              <a:t> effect functions, including sliding, fading and custom animations.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Syntax:</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$(selector).stop(</a:t>
            </a:r>
            <a:r>
              <a:rPr lang="en-US" sz="2800" dirty="0" err="1">
                <a:latin typeface="Times New Roman" panose="02020603050405020304" pitchFamily="18" charset="0"/>
                <a:cs typeface="Times New Roman" panose="02020603050405020304" pitchFamily="18" charset="0"/>
              </a:rPr>
              <a:t>stopAll,goToEnd</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The optional </a:t>
            </a:r>
            <a:r>
              <a:rPr lang="en-US" sz="2800" dirty="0" err="1">
                <a:latin typeface="Times New Roman" panose="02020603050405020304" pitchFamily="18" charset="0"/>
                <a:cs typeface="Times New Roman" panose="02020603050405020304" pitchFamily="18" charset="0"/>
              </a:rPr>
              <a:t>stopAll</a:t>
            </a:r>
            <a:r>
              <a:rPr lang="en-US" sz="2800" dirty="0">
                <a:latin typeface="Times New Roman" panose="02020603050405020304" pitchFamily="18" charset="0"/>
                <a:cs typeface="Times New Roman" panose="02020603050405020304" pitchFamily="18" charset="0"/>
              </a:rPr>
              <a:t> parameter specifies whether also the animation queue should be cleared or not. Default is false, which means that only the active animation will be stopped, allowing any queued animations to be performed afterwards.</a:t>
            </a:r>
          </a:p>
        </p:txBody>
      </p:sp>
    </p:spTree>
    <p:extLst>
      <p:ext uri="{BB962C8B-B14F-4D97-AF65-F5344CB8AC3E}">
        <p14:creationId xmlns:p14="http://schemas.microsoft.com/office/powerpoint/2010/main" val="245411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1166" y="297827"/>
            <a:ext cx="10346028" cy="6186309"/>
          </a:xfrm>
          <a:prstGeom prst="rect">
            <a:avLst/>
          </a:prstGeom>
        </p:spPr>
        <p:txBody>
          <a:bodyPr wrap="square">
            <a:spAutoFit/>
          </a:bodyPr>
          <a:lstStyle/>
          <a:p>
            <a:r>
              <a:rPr lang="en-US" sz="3600" dirty="0" err="1">
                <a:solidFill>
                  <a:srgbClr val="000000"/>
                </a:solidFill>
                <a:latin typeface="Times New Roman" panose="02020603050405020304" pitchFamily="18" charset="0"/>
                <a:cs typeface="Times New Roman" panose="02020603050405020304" pitchFamily="18" charset="0"/>
              </a:rPr>
              <a:t>jQuery</a:t>
            </a:r>
            <a:r>
              <a:rPr lang="en-US" sz="3600" dirty="0">
                <a:solidFill>
                  <a:srgbClr val="000000"/>
                </a:solidFill>
                <a:latin typeface="Times New Roman" panose="02020603050405020304" pitchFamily="18" charset="0"/>
                <a:cs typeface="Times New Roman" panose="02020603050405020304" pitchFamily="18" charset="0"/>
              </a:rPr>
              <a:t> Callback Functions</a:t>
            </a:r>
          </a:p>
          <a:p>
            <a:endParaRPr lang="en-US" sz="3600" dirty="0">
              <a:solidFill>
                <a:srgbClr val="000000"/>
              </a:solidFill>
              <a:latin typeface="Times New Roman" panose="02020603050405020304" pitchFamily="18" charset="0"/>
              <a:cs typeface="Times New Roman" panose="02020603050405020304" pitchFamily="18" charset="0"/>
            </a:endParaRPr>
          </a:p>
          <a:p>
            <a:r>
              <a:rPr lang="en-US" sz="3600" dirty="0">
                <a:solidFill>
                  <a:srgbClr val="000000"/>
                </a:solidFill>
                <a:latin typeface="Times New Roman" panose="02020603050405020304" pitchFamily="18" charset="0"/>
                <a:cs typeface="Times New Roman" panose="02020603050405020304" pitchFamily="18" charset="0"/>
              </a:rPr>
              <a:t>JavaScript statements are executed line by line. However, with effects, the next line of code can be run even though the effect is not finished. This can create errors.</a:t>
            </a:r>
          </a:p>
          <a:p>
            <a:endParaRPr lang="en-US" sz="3600" dirty="0">
              <a:solidFill>
                <a:srgbClr val="000000"/>
              </a:solidFill>
              <a:latin typeface="Times New Roman" panose="02020603050405020304" pitchFamily="18" charset="0"/>
              <a:cs typeface="Times New Roman" panose="02020603050405020304" pitchFamily="18" charset="0"/>
            </a:endParaRPr>
          </a:p>
          <a:p>
            <a:r>
              <a:rPr lang="en-US" sz="3600" dirty="0">
                <a:solidFill>
                  <a:srgbClr val="000000"/>
                </a:solidFill>
                <a:latin typeface="Times New Roman" panose="02020603050405020304" pitchFamily="18" charset="0"/>
                <a:cs typeface="Times New Roman" panose="02020603050405020304" pitchFamily="18" charset="0"/>
              </a:rPr>
              <a:t>To prevent this, you can create a callback function.</a:t>
            </a:r>
          </a:p>
          <a:p>
            <a:r>
              <a:rPr lang="en-US" sz="3600" dirty="0">
                <a:solidFill>
                  <a:srgbClr val="000000"/>
                </a:solidFill>
                <a:latin typeface="Times New Roman" panose="02020603050405020304" pitchFamily="18" charset="0"/>
                <a:cs typeface="Times New Roman" panose="02020603050405020304" pitchFamily="18" charset="0"/>
              </a:rPr>
              <a:t>A callback function is executed after the current effect is finished.</a:t>
            </a:r>
          </a:p>
          <a:p>
            <a:r>
              <a:rPr lang="en-US" sz="3600" dirty="0">
                <a:solidFill>
                  <a:srgbClr val="000000"/>
                </a:solidFill>
                <a:latin typeface="Times New Roman" panose="02020603050405020304" pitchFamily="18" charset="0"/>
                <a:cs typeface="Times New Roman" panose="02020603050405020304" pitchFamily="18" charset="0"/>
              </a:rPr>
              <a:t>Typical syntax: </a:t>
            </a:r>
            <a:r>
              <a:rPr lang="en-US" sz="3600" b="1" dirty="0">
                <a:solidFill>
                  <a:srgbClr val="000000"/>
                </a:solidFill>
                <a:latin typeface="Times New Roman" panose="02020603050405020304" pitchFamily="18" charset="0"/>
                <a:cs typeface="Times New Roman" panose="02020603050405020304" pitchFamily="18" charset="0"/>
              </a:rPr>
              <a:t>$(</a:t>
            </a:r>
            <a:r>
              <a:rPr lang="en-US" sz="3600" b="1" i="1" dirty="0">
                <a:solidFill>
                  <a:srgbClr val="000000"/>
                </a:solidFill>
                <a:latin typeface="Times New Roman" panose="02020603050405020304" pitchFamily="18" charset="0"/>
                <a:cs typeface="Times New Roman" panose="02020603050405020304" pitchFamily="18" charset="0"/>
              </a:rPr>
              <a:t>selector</a:t>
            </a:r>
            <a:r>
              <a:rPr lang="en-US" sz="3600" b="1" dirty="0">
                <a:solidFill>
                  <a:srgbClr val="000000"/>
                </a:solidFill>
                <a:latin typeface="Times New Roman" panose="02020603050405020304" pitchFamily="18" charset="0"/>
                <a:cs typeface="Times New Roman" panose="02020603050405020304" pitchFamily="18" charset="0"/>
              </a:rPr>
              <a:t>).hide(</a:t>
            </a:r>
            <a:r>
              <a:rPr lang="en-US" sz="3600" b="1" i="1" dirty="0" err="1">
                <a:solidFill>
                  <a:srgbClr val="000000"/>
                </a:solidFill>
                <a:latin typeface="Times New Roman" panose="02020603050405020304" pitchFamily="18" charset="0"/>
                <a:cs typeface="Times New Roman" panose="02020603050405020304" pitchFamily="18" charset="0"/>
              </a:rPr>
              <a:t>speed,callback</a:t>
            </a:r>
            <a:r>
              <a:rPr lang="en-US" sz="3600" b="1" dirty="0">
                <a:solidFill>
                  <a:srgbClr val="000000"/>
                </a:solidFill>
                <a:latin typeface="Times New Roman" panose="02020603050405020304" pitchFamily="18" charset="0"/>
                <a:cs typeface="Times New Roman" panose="02020603050405020304" pitchFamily="18" charset="0"/>
              </a:rPr>
              <a:t>);</a:t>
            </a:r>
            <a:endParaRPr lang="en-US" sz="3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660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3944" y="504096"/>
            <a:ext cx="11191741" cy="3539430"/>
          </a:xfrm>
          <a:prstGeom prst="rect">
            <a:avLst/>
          </a:prstGeom>
        </p:spPr>
        <p:txBody>
          <a:bodyPr wrap="square">
            <a:spAutoFit/>
          </a:bodyPr>
          <a:lstStyle/>
          <a:p>
            <a:r>
              <a:rPr lang="en-US" sz="3200" dirty="0" err="1">
                <a:solidFill>
                  <a:srgbClr val="000000"/>
                </a:solidFill>
                <a:latin typeface="Times New Roman" panose="02020603050405020304" pitchFamily="18" charset="0"/>
                <a:cs typeface="Times New Roman" panose="02020603050405020304" pitchFamily="18" charset="0"/>
              </a:rPr>
              <a:t>jQuery</a:t>
            </a:r>
            <a:r>
              <a:rPr lang="en-US" sz="3200" dirty="0">
                <a:solidFill>
                  <a:srgbClr val="000000"/>
                </a:solidFill>
                <a:latin typeface="Times New Roman" panose="02020603050405020304" pitchFamily="18" charset="0"/>
                <a:cs typeface="Times New Roman" panose="02020603050405020304" pitchFamily="18" charset="0"/>
              </a:rPr>
              <a:t> Method Chaining</a:t>
            </a:r>
          </a:p>
          <a:p>
            <a:endParaRPr lang="en-US" sz="3200" dirty="0">
              <a:solidFill>
                <a:srgbClr val="000000"/>
              </a:solidFill>
              <a:latin typeface="Times New Roman" panose="02020603050405020304" pitchFamily="18" charset="0"/>
              <a:cs typeface="Times New Roman" panose="02020603050405020304" pitchFamily="18" charset="0"/>
            </a:endParaRPr>
          </a:p>
          <a:p>
            <a:r>
              <a:rPr lang="en-US" sz="3200" dirty="0">
                <a:solidFill>
                  <a:srgbClr val="000000"/>
                </a:solidFill>
                <a:latin typeface="Times New Roman" panose="02020603050405020304" pitchFamily="18" charset="0"/>
                <a:cs typeface="Times New Roman" panose="02020603050405020304" pitchFamily="18" charset="0"/>
              </a:rPr>
              <a:t>Until now we have been writing </a:t>
            </a:r>
            <a:r>
              <a:rPr lang="en-US" sz="3200" dirty="0" err="1">
                <a:solidFill>
                  <a:srgbClr val="000000"/>
                </a:solidFill>
                <a:latin typeface="Times New Roman" panose="02020603050405020304" pitchFamily="18" charset="0"/>
                <a:cs typeface="Times New Roman" panose="02020603050405020304" pitchFamily="18" charset="0"/>
              </a:rPr>
              <a:t>jQuery</a:t>
            </a:r>
            <a:r>
              <a:rPr lang="en-US" sz="3200" dirty="0">
                <a:solidFill>
                  <a:srgbClr val="000000"/>
                </a:solidFill>
                <a:latin typeface="Times New Roman" panose="02020603050405020304" pitchFamily="18" charset="0"/>
                <a:cs typeface="Times New Roman" panose="02020603050405020304" pitchFamily="18" charset="0"/>
              </a:rPr>
              <a:t> statements one at a time (one after the other).</a:t>
            </a:r>
          </a:p>
          <a:p>
            <a:r>
              <a:rPr lang="en-US" sz="3200" dirty="0">
                <a:solidFill>
                  <a:srgbClr val="000000"/>
                </a:solidFill>
                <a:latin typeface="Times New Roman" panose="02020603050405020304" pitchFamily="18" charset="0"/>
                <a:cs typeface="Times New Roman" panose="02020603050405020304" pitchFamily="18" charset="0"/>
              </a:rPr>
              <a:t>However, there is a technique called chaining, that allows us to run multiple </a:t>
            </a:r>
            <a:r>
              <a:rPr lang="en-US" sz="3200" dirty="0" err="1">
                <a:solidFill>
                  <a:srgbClr val="000000"/>
                </a:solidFill>
                <a:latin typeface="Times New Roman" panose="02020603050405020304" pitchFamily="18" charset="0"/>
                <a:cs typeface="Times New Roman" panose="02020603050405020304" pitchFamily="18" charset="0"/>
              </a:rPr>
              <a:t>jQuery</a:t>
            </a:r>
            <a:r>
              <a:rPr lang="en-US" sz="3200" dirty="0">
                <a:solidFill>
                  <a:srgbClr val="000000"/>
                </a:solidFill>
                <a:latin typeface="Times New Roman" panose="02020603050405020304" pitchFamily="18" charset="0"/>
                <a:cs typeface="Times New Roman" panose="02020603050405020304" pitchFamily="18" charset="0"/>
              </a:rPr>
              <a:t> commands, one after the other, on the same element(s).</a:t>
            </a:r>
            <a:endParaRPr lang="en-US" sz="3200" b="0" i="0" dirty="0">
              <a:solidFill>
                <a:srgbClr val="00000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1360868" y="4731741"/>
            <a:ext cx="6096000" cy="923330"/>
          </a:xfrm>
          <a:prstGeom prst="rect">
            <a:avLst/>
          </a:prstGeom>
        </p:spPr>
        <p:txBody>
          <a:bodyPr>
            <a:spAutoFit/>
          </a:bodyPr>
          <a:lstStyle/>
          <a:p>
            <a:r>
              <a:rPr lang="en-US" dirty="0">
                <a:solidFill>
                  <a:srgbClr val="000000"/>
                </a:solidFill>
                <a:latin typeface="Segoe UI" panose="020B0502040204020203" pitchFamily="34" charset="0"/>
              </a:rPr>
              <a:t>Example</a:t>
            </a:r>
          </a:p>
          <a:p>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"#p1"</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css</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"color"</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"red"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slideUp</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2000</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slideDown</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2000</a:t>
            </a: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10524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499" y="1817536"/>
            <a:ext cx="11196034"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Get Content - text(), html(), and </a:t>
            </a:r>
            <a:r>
              <a:rPr lang="en-US" sz="2800" dirty="0" err="1">
                <a:latin typeface="Times New Roman" panose="02020603050405020304" pitchFamily="18" charset="0"/>
                <a:cs typeface="Times New Roman" panose="02020603050405020304" pitchFamily="18" charset="0"/>
              </a:rPr>
              <a:t>val</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Three simple, but useful, </a:t>
            </a:r>
            <a:r>
              <a:rPr lang="en-US" sz="2800" dirty="0" err="1">
                <a:latin typeface="Times New Roman" panose="02020603050405020304" pitchFamily="18" charset="0"/>
                <a:cs typeface="Times New Roman" panose="02020603050405020304" pitchFamily="18" charset="0"/>
              </a:rPr>
              <a:t>jQuery</a:t>
            </a:r>
            <a:r>
              <a:rPr lang="en-US" sz="2800" dirty="0">
                <a:latin typeface="Times New Roman" panose="02020603050405020304" pitchFamily="18" charset="0"/>
                <a:cs typeface="Times New Roman" panose="02020603050405020304" pitchFamily="18" charset="0"/>
              </a:rPr>
              <a:t> methods for DOM manipulation are: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text() - Sets or returns the text content of selected elements</a:t>
            </a:r>
          </a:p>
          <a:p>
            <a:r>
              <a:rPr lang="en-US" sz="2800" dirty="0">
                <a:latin typeface="Times New Roman" panose="02020603050405020304" pitchFamily="18" charset="0"/>
                <a:cs typeface="Times New Roman" panose="02020603050405020304" pitchFamily="18" charset="0"/>
              </a:rPr>
              <a:t>html() - Sets or returns the content of selected elements (including HTML markup)</a:t>
            </a:r>
          </a:p>
          <a:p>
            <a:r>
              <a:rPr lang="en-US" sz="2800" dirty="0" err="1">
                <a:latin typeface="Times New Roman" panose="02020603050405020304" pitchFamily="18" charset="0"/>
                <a:cs typeface="Times New Roman" panose="02020603050405020304" pitchFamily="18" charset="0"/>
              </a:rPr>
              <a:t>val</a:t>
            </a:r>
            <a:r>
              <a:rPr lang="en-US" sz="2800" dirty="0">
                <a:latin typeface="Times New Roman" panose="02020603050405020304" pitchFamily="18" charset="0"/>
                <a:cs typeface="Times New Roman" panose="02020603050405020304" pitchFamily="18" charset="0"/>
              </a:rPr>
              <a:t>() - Sets or returns the value of form fields</a:t>
            </a:r>
          </a:p>
          <a:p>
            <a:r>
              <a:rPr lang="en-US" sz="2800" dirty="0">
                <a:latin typeface="Times New Roman" panose="02020603050405020304" pitchFamily="18" charset="0"/>
                <a:cs typeface="Times New Roman" panose="02020603050405020304" pitchFamily="18" charset="0"/>
              </a:rPr>
              <a:t>The following example demonstrates how to get content with the </a:t>
            </a:r>
            <a:r>
              <a:rPr lang="en-US" sz="2800" dirty="0" err="1">
                <a:latin typeface="Times New Roman" panose="02020603050405020304" pitchFamily="18" charset="0"/>
                <a:cs typeface="Times New Roman" panose="02020603050405020304" pitchFamily="18" charset="0"/>
              </a:rPr>
              <a:t>jQuery</a:t>
            </a:r>
            <a:r>
              <a:rPr lang="en-US" sz="2800" dirty="0">
                <a:latin typeface="Times New Roman" panose="02020603050405020304" pitchFamily="18" charset="0"/>
                <a:cs typeface="Times New Roman" panose="02020603050405020304" pitchFamily="18" charset="0"/>
              </a:rPr>
              <a:t> text() and html() methods:</a:t>
            </a:r>
          </a:p>
        </p:txBody>
      </p:sp>
      <p:sp>
        <p:nvSpPr>
          <p:cNvPr id="6" name="Rectangle 5"/>
          <p:cNvSpPr/>
          <p:nvPr/>
        </p:nvSpPr>
        <p:spPr>
          <a:xfrm>
            <a:off x="661013" y="707196"/>
            <a:ext cx="2843279" cy="646331"/>
          </a:xfrm>
          <a:prstGeom prst="rect">
            <a:avLst/>
          </a:prstGeom>
        </p:spPr>
        <p:txBody>
          <a:bodyPr wrap="none">
            <a:spAutoFit/>
          </a:bodyPr>
          <a:lstStyle/>
          <a:p>
            <a:r>
              <a:rPr lang="en-US" sz="3600" b="1" dirty="0" err="1">
                <a:solidFill>
                  <a:srgbClr val="000000"/>
                </a:solidFill>
                <a:latin typeface="Segoe UI" panose="020B0502040204020203" pitchFamily="34" charset="0"/>
              </a:rPr>
              <a:t>jQuery</a:t>
            </a:r>
            <a:r>
              <a:rPr lang="en-US" sz="3600" b="1" dirty="0">
                <a:solidFill>
                  <a:srgbClr val="000000"/>
                </a:solidFill>
                <a:latin typeface="Segoe UI" panose="020B0502040204020203" pitchFamily="34" charset="0"/>
              </a:rPr>
              <a:t> - Get</a:t>
            </a:r>
            <a:endParaRPr lang="en-US" sz="3600" b="1"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72584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jQuery</a:t>
            </a:r>
            <a:br>
              <a:rPr lang="en-US" dirty="0"/>
            </a:br>
            <a:endParaRPr lang="en-US" dirty="0"/>
          </a:p>
        </p:txBody>
      </p:sp>
      <p:sp>
        <p:nvSpPr>
          <p:cNvPr id="3" name="Content Placeholder 2"/>
          <p:cNvSpPr>
            <a:spLocks noGrp="1"/>
          </p:cNvSpPr>
          <p:nvPr>
            <p:ph idx="1"/>
          </p:nvPr>
        </p:nvSpPr>
        <p:spPr/>
        <p:txBody>
          <a:bodyPr/>
          <a:lstStyle/>
          <a:p>
            <a:r>
              <a:rPr lang="en-US" dirty="0" err="1"/>
              <a:t>jQuery</a:t>
            </a:r>
            <a:r>
              <a:rPr lang="en-US" dirty="0"/>
              <a:t> is a small and lightweight JavaScript library.</a:t>
            </a:r>
          </a:p>
          <a:p>
            <a:r>
              <a:rPr lang="en-US" dirty="0" err="1"/>
              <a:t>jQuery</a:t>
            </a:r>
            <a:r>
              <a:rPr lang="en-US" dirty="0"/>
              <a:t> is cross-platform.</a:t>
            </a:r>
          </a:p>
          <a:p>
            <a:r>
              <a:rPr lang="en-US" dirty="0" err="1"/>
              <a:t>jQuery</a:t>
            </a:r>
            <a:r>
              <a:rPr lang="en-US" dirty="0"/>
              <a:t> means "write less do more".</a:t>
            </a:r>
          </a:p>
          <a:p>
            <a:r>
              <a:rPr lang="en-US" dirty="0" err="1"/>
              <a:t>jQuery</a:t>
            </a:r>
            <a:r>
              <a:rPr lang="en-US" dirty="0"/>
              <a:t> simplifies AJAX call and DOM manipulation.</a:t>
            </a:r>
          </a:p>
          <a:p>
            <a:pPr marL="0" indent="0">
              <a:buNone/>
            </a:pPr>
            <a:endParaRPr lang="en-US" dirty="0"/>
          </a:p>
        </p:txBody>
      </p:sp>
    </p:spTree>
    <p:extLst>
      <p:ext uri="{BB962C8B-B14F-4D97-AF65-F5344CB8AC3E}">
        <p14:creationId xmlns:p14="http://schemas.microsoft.com/office/powerpoint/2010/main" val="2345409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1992" y="1168802"/>
            <a:ext cx="10515600" cy="4351338"/>
          </a:xfrm>
        </p:spPr>
        <p:txBody>
          <a:bodyPr/>
          <a:lstStyle/>
          <a:p>
            <a:pPr marL="0" indent="0">
              <a:buNone/>
            </a:pPr>
            <a:r>
              <a:rPr lang="en-US" dirty="0">
                <a:latin typeface="Times New Roman" panose="02020603050405020304" pitchFamily="18" charset="0"/>
                <a:cs typeface="Times New Roman" panose="02020603050405020304" pitchFamily="18" charset="0"/>
              </a:rPr>
              <a:t>Ex:</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$("#btn1").click(function(){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alert("Text: " + $("#test").text());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$("#btn2").click(function(){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alert("HTML: " + $("#test").html());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8952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61621" y="458918"/>
            <a:ext cx="8787685" cy="440120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SET: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Set Content - text(), html(), and </a:t>
            </a:r>
            <a:r>
              <a:rPr lang="en-US" sz="2800" dirty="0" err="1">
                <a:latin typeface="Times New Roman" panose="02020603050405020304" pitchFamily="18" charset="0"/>
                <a:cs typeface="Times New Roman" panose="02020603050405020304" pitchFamily="18" charset="0"/>
              </a:rPr>
              <a:t>val</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We will use the same three methods from the previous page to set content: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text() - Sets or returns the text content of selected elements</a:t>
            </a:r>
          </a:p>
          <a:p>
            <a:r>
              <a:rPr lang="en-US" sz="2800" dirty="0">
                <a:latin typeface="Times New Roman" panose="02020603050405020304" pitchFamily="18" charset="0"/>
                <a:cs typeface="Times New Roman" panose="02020603050405020304" pitchFamily="18" charset="0"/>
              </a:rPr>
              <a:t>html() - Sets or returns the content of selected elements (including HTML markup)</a:t>
            </a:r>
          </a:p>
          <a:p>
            <a:r>
              <a:rPr lang="en-US" sz="2800" dirty="0" err="1">
                <a:latin typeface="Times New Roman" panose="02020603050405020304" pitchFamily="18" charset="0"/>
                <a:cs typeface="Times New Roman" panose="02020603050405020304" pitchFamily="18" charset="0"/>
              </a:rPr>
              <a:t>val</a:t>
            </a:r>
            <a:r>
              <a:rPr lang="en-US" sz="2800" dirty="0">
                <a:latin typeface="Times New Roman" panose="02020603050405020304" pitchFamily="18" charset="0"/>
                <a:cs typeface="Times New Roman" panose="02020603050405020304" pitchFamily="18" charset="0"/>
              </a:rPr>
              <a:t>() - Sets or returns the value of form fields</a:t>
            </a:r>
          </a:p>
        </p:txBody>
      </p:sp>
    </p:spTree>
    <p:extLst>
      <p:ext uri="{BB962C8B-B14F-4D97-AF65-F5344CB8AC3E}">
        <p14:creationId xmlns:p14="http://schemas.microsoft.com/office/powerpoint/2010/main" val="163043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a:t>
            </a:r>
          </a:p>
          <a:p>
            <a:pPr marL="0" indent="0">
              <a:buNone/>
            </a:pPr>
            <a:r>
              <a:rPr lang="en-US" dirty="0"/>
              <a:t>$("#btn1").click(function(){</a:t>
            </a:r>
            <a:br>
              <a:rPr lang="en-US" dirty="0"/>
            </a:br>
            <a:r>
              <a:rPr lang="en-US" dirty="0"/>
              <a:t>  $("#test1").text("Hello world!");</a:t>
            </a:r>
            <a:br>
              <a:rPr lang="en-US" dirty="0"/>
            </a:br>
            <a:r>
              <a:rPr lang="en-US" dirty="0"/>
              <a:t>});</a:t>
            </a:r>
            <a:br>
              <a:rPr lang="en-US" dirty="0"/>
            </a:br>
            <a:r>
              <a:rPr lang="en-US" dirty="0"/>
              <a:t>$("#btn2").click(function(){</a:t>
            </a:r>
            <a:br>
              <a:rPr lang="en-US" dirty="0"/>
            </a:br>
            <a:r>
              <a:rPr lang="en-US" dirty="0"/>
              <a:t>  $("#test2").html("&lt;b&gt;Hello world!&lt;/b&gt;");</a:t>
            </a:r>
            <a:br>
              <a:rPr lang="en-US" dirty="0"/>
            </a:br>
            <a:r>
              <a:rPr lang="en-US" dirty="0"/>
              <a:t>});</a:t>
            </a:r>
            <a:br>
              <a:rPr lang="en-US" dirty="0"/>
            </a:br>
            <a:r>
              <a:rPr lang="en-US" dirty="0"/>
              <a:t>$("#btn3").click(function(){</a:t>
            </a:r>
            <a:br>
              <a:rPr lang="en-US" dirty="0"/>
            </a:br>
            <a:r>
              <a:rPr lang="en-US" dirty="0"/>
              <a:t>  $("#test3").</a:t>
            </a:r>
            <a:r>
              <a:rPr lang="en-US" dirty="0" err="1"/>
              <a:t>val</a:t>
            </a:r>
            <a:r>
              <a:rPr lang="en-US" dirty="0"/>
              <a:t>("Dolly Duck");</a:t>
            </a:r>
            <a:br>
              <a:rPr lang="en-US" dirty="0"/>
            </a:br>
            <a:r>
              <a:rPr lang="en-US" dirty="0"/>
              <a:t>});</a:t>
            </a:r>
          </a:p>
          <a:p>
            <a:pPr marL="0" indent="0">
              <a:buNone/>
            </a:pPr>
            <a:endParaRPr lang="en-US" dirty="0"/>
          </a:p>
        </p:txBody>
      </p:sp>
    </p:spTree>
    <p:extLst>
      <p:ext uri="{BB962C8B-B14F-4D97-AF65-F5344CB8AC3E}">
        <p14:creationId xmlns:p14="http://schemas.microsoft.com/office/powerpoint/2010/main" val="115220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Example</a:t>
            </a:r>
            <a:br>
              <a:rPr lang="en-US" dirty="0"/>
            </a:br>
            <a:endParaRPr lang="en-US" dirty="0"/>
          </a:p>
        </p:txBody>
      </p:sp>
      <p:sp>
        <p:nvSpPr>
          <p:cNvPr id="4" name="Rectangle 3"/>
          <p:cNvSpPr/>
          <p:nvPr/>
        </p:nvSpPr>
        <p:spPr>
          <a:xfrm>
            <a:off x="4722253" y="741634"/>
            <a:ext cx="6096000" cy="5632311"/>
          </a:xfrm>
          <a:prstGeom prst="rect">
            <a:avLst/>
          </a:prstGeom>
        </p:spPr>
        <p:txBody>
          <a:bodyPr>
            <a:spAutoFit/>
          </a:bodyPr>
          <a:lstStyle/>
          <a:p>
            <a:r>
              <a:rPr lang="en-US" dirty="0"/>
              <a:t>&lt;!DOCTYPE html&gt;  </a:t>
            </a:r>
          </a:p>
          <a:p>
            <a:r>
              <a:rPr lang="en-US" dirty="0"/>
              <a:t>&lt;html&gt;  </a:t>
            </a:r>
          </a:p>
          <a:p>
            <a:r>
              <a:rPr lang="en-US" dirty="0"/>
              <a:t>&lt;head&gt;  </a:t>
            </a:r>
          </a:p>
          <a:p>
            <a:r>
              <a:rPr lang="en-US" dirty="0"/>
              <a:t> &lt;title&gt;First </a:t>
            </a:r>
            <a:r>
              <a:rPr lang="en-US" dirty="0" err="1"/>
              <a:t>jQuery</a:t>
            </a:r>
            <a:r>
              <a:rPr lang="en-US" dirty="0"/>
              <a:t> Example&lt;/title&gt;  </a:t>
            </a:r>
          </a:p>
          <a:p>
            <a:r>
              <a:rPr lang="en-US" dirty="0"/>
              <a:t>&lt;script type="text/</a:t>
            </a:r>
            <a:r>
              <a:rPr lang="en-US" dirty="0" err="1"/>
              <a:t>javascript</a:t>
            </a:r>
            <a:r>
              <a:rPr lang="en-US" dirty="0"/>
              <a:t>" </a:t>
            </a:r>
            <a:r>
              <a:rPr lang="en-US" dirty="0" err="1"/>
              <a:t>src</a:t>
            </a:r>
            <a:r>
              <a:rPr lang="en-US" dirty="0"/>
              <a:t>="http://ajax.googleapis.com/</a:t>
            </a:r>
            <a:r>
              <a:rPr lang="en-US" dirty="0" err="1"/>
              <a:t>ajax</a:t>
            </a:r>
            <a:r>
              <a:rPr lang="en-US" dirty="0"/>
              <a:t>/libs/</a:t>
            </a:r>
            <a:r>
              <a:rPr lang="en-US" dirty="0" err="1"/>
              <a:t>jquery</a:t>
            </a:r>
            <a:r>
              <a:rPr lang="en-US" dirty="0"/>
              <a:t>/2.1.3/jquery.min.js"&gt;  </a:t>
            </a:r>
          </a:p>
          <a:p>
            <a:r>
              <a:rPr lang="en-US" dirty="0"/>
              <a:t> &lt;/script&gt;  </a:t>
            </a:r>
          </a:p>
          <a:p>
            <a:r>
              <a:rPr lang="en-US" dirty="0"/>
              <a:t> &lt;script type="text/</a:t>
            </a:r>
            <a:r>
              <a:rPr lang="en-US" dirty="0" err="1"/>
              <a:t>javascript</a:t>
            </a:r>
            <a:r>
              <a:rPr lang="en-US" dirty="0"/>
              <a:t>" language="</a:t>
            </a:r>
            <a:r>
              <a:rPr lang="en-US" dirty="0" err="1"/>
              <a:t>javascript</a:t>
            </a:r>
            <a:r>
              <a:rPr lang="en-US" dirty="0"/>
              <a:t>"&gt;  </a:t>
            </a:r>
          </a:p>
          <a:p>
            <a:r>
              <a:rPr lang="en-US" dirty="0"/>
              <a:t> $(document).ready(function() {  </a:t>
            </a:r>
          </a:p>
          <a:p>
            <a:r>
              <a:rPr lang="en-US" dirty="0"/>
              <a:t> $("p").</a:t>
            </a:r>
            <a:r>
              <a:rPr lang="en-US" dirty="0" err="1"/>
              <a:t>css</a:t>
            </a:r>
            <a:r>
              <a:rPr lang="en-US" dirty="0"/>
              <a:t>("background-color", "pink");  </a:t>
            </a:r>
          </a:p>
          <a:p>
            <a:r>
              <a:rPr lang="en-US" dirty="0"/>
              <a:t> });  </a:t>
            </a:r>
          </a:p>
          <a:p>
            <a:r>
              <a:rPr lang="en-US" dirty="0"/>
              <a:t> &lt;/script&gt;  </a:t>
            </a:r>
          </a:p>
          <a:p>
            <a:r>
              <a:rPr lang="en-US" dirty="0"/>
              <a:t> &lt;/head&gt;  </a:t>
            </a:r>
          </a:p>
          <a:p>
            <a:r>
              <a:rPr lang="en-US" dirty="0"/>
              <a:t>&lt;body&gt;  </a:t>
            </a:r>
          </a:p>
          <a:p>
            <a:r>
              <a:rPr lang="en-US" dirty="0"/>
              <a:t>&lt;p&gt;This is first paragraph.&lt;/p&gt;  </a:t>
            </a:r>
          </a:p>
          <a:p>
            <a:r>
              <a:rPr lang="en-US" dirty="0"/>
              <a:t>&lt;p&gt;This is second paragraph.&lt;/p&gt;  </a:t>
            </a:r>
          </a:p>
          <a:p>
            <a:r>
              <a:rPr lang="en-US" dirty="0"/>
              <a:t>&lt;p&gt;This is third paragraph.&lt;/p&gt;  </a:t>
            </a:r>
          </a:p>
          <a:p>
            <a:r>
              <a:rPr lang="en-US" dirty="0"/>
              <a:t>&lt;/body&gt;  </a:t>
            </a:r>
          </a:p>
          <a:p>
            <a:r>
              <a:rPr lang="en-US" dirty="0"/>
              <a:t>&lt;/html&gt; </a:t>
            </a:r>
          </a:p>
        </p:txBody>
      </p:sp>
    </p:spTree>
    <p:extLst>
      <p:ext uri="{BB962C8B-B14F-4D97-AF65-F5344CB8AC3E}">
        <p14:creationId xmlns:p14="http://schemas.microsoft.com/office/powerpoint/2010/main" val="3702370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jQuery</a:t>
            </a:r>
            <a:r>
              <a:rPr lang="en-US" sz="2800" dirty="0"/>
              <a:t> hide()</a:t>
            </a:r>
            <a:br>
              <a:rPr lang="en-US" sz="2800" dirty="0"/>
            </a:br>
            <a:r>
              <a:rPr lang="en-US" sz="2800" dirty="0"/>
              <a:t>The </a:t>
            </a:r>
            <a:r>
              <a:rPr lang="en-US" sz="2800" dirty="0" err="1"/>
              <a:t>jQuery</a:t>
            </a:r>
            <a:r>
              <a:rPr lang="en-US" sz="2800" dirty="0"/>
              <a:t> hide() method is used to hide the selected elements.</a:t>
            </a:r>
            <a:br>
              <a:rPr lang="en-US" sz="2800" dirty="0"/>
            </a:br>
            <a:endParaRPr lang="en-US" sz="2800" dirty="0"/>
          </a:p>
        </p:txBody>
      </p:sp>
      <p:sp>
        <p:nvSpPr>
          <p:cNvPr id="3" name="Content Placeholder 2"/>
          <p:cNvSpPr>
            <a:spLocks noGrp="1"/>
          </p:cNvSpPr>
          <p:nvPr>
            <p:ph idx="1"/>
          </p:nvPr>
        </p:nvSpPr>
        <p:spPr/>
        <p:txBody>
          <a:bodyPr/>
          <a:lstStyle/>
          <a:p>
            <a:r>
              <a:rPr lang="en-US" b="1" dirty="0"/>
              <a:t>Syntax</a:t>
            </a:r>
            <a:r>
              <a:rPr lang="en-US" dirty="0"/>
              <a:t>:</a:t>
            </a:r>
          </a:p>
          <a:p>
            <a:r>
              <a:rPr lang="en-US" dirty="0"/>
              <a:t>$(selector).hide();  </a:t>
            </a:r>
          </a:p>
          <a:p>
            <a:r>
              <a:rPr lang="en-US" dirty="0"/>
              <a:t>$(selector).hide(speed, callback);  </a:t>
            </a:r>
          </a:p>
          <a:p>
            <a:r>
              <a:rPr lang="en-US" dirty="0"/>
              <a:t>$(selector).hide(speed, easing, callback);  </a:t>
            </a:r>
          </a:p>
          <a:p>
            <a:pPr marL="0" indent="0">
              <a:buNone/>
            </a:pPr>
            <a:endParaRPr lang="en-US" dirty="0"/>
          </a:p>
        </p:txBody>
      </p:sp>
    </p:spTree>
    <p:extLst>
      <p:ext uri="{BB962C8B-B14F-4D97-AF65-F5344CB8AC3E}">
        <p14:creationId xmlns:p14="http://schemas.microsoft.com/office/powerpoint/2010/main" val="273674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0"/>
            <a:ext cx="10259096" cy="7017306"/>
          </a:xfrm>
          <a:prstGeom prst="rect">
            <a:avLst/>
          </a:prstGeom>
        </p:spPr>
        <p:txBody>
          <a:bodyPr wrap="square">
            <a:spAutoFit/>
          </a:bodyPr>
          <a:lstStyle/>
          <a:p>
            <a:r>
              <a:rPr lang="en-US" dirty="0"/>
              <a:t>&lt;!DOCTYPE html&gt;  </a:t>
            </a:r>
          </a:p>
          <a:p>
            <a:r>
              <a:rPr lang="en-US" dirty="0"/>
              <a:t>&lt;html&gt;  </a:t>
            </a:r>
          </a:p>
          <a:p>
            <a:r>
              <a:rPr lang="en-US" dirty="0"/>
              <a:t>&lt;head&gt;  </a:t>
            </a:r>
          </a:p>
          <a:p>
            <a:r>
              <a:rPr lang="en-US" dirty="0"/>
              <a:t>&lt;script </a:t>
            </a:r>
            <a:r>
              <a:rPr lang="en-US" dirty="0" err="1"/>
              <a:t>src</a:t>
            </a:r>
            <a:r>
              <a:rPr lang="en-US" dirty="0"/>
              <a:t>="http://ajax.googleapis.com/</a:t>
            </a:r>
            <a:r>
              <a:rPr lang="en-US" dirty="0" err="1"/>
              <a:t>ajax</a:t>
            </a:r>
            <a:r>
              <a:rPr lang="en-US" dirty="0"/>
              <a:t>/libs/</a:t>
            </a:r>
            <a:r>
              <a:rPr lang="en-US" dirty="0" err="1"/>
              <a:t>jquery</a:t>
            </a:r>
            <a:r>
              <a:rPr lang="en-US" dirty="0"/>
              <a:t>/1.11.2/jquery.min.js"&gt;&lt;/script&gt;  </a:t>
            </a:r>
          </a:p>
          <a:p>
            <a:r>
              <a:rPr lang="en-US" dirty="0"/>
              <a:t>&lt;script&gt;  </a:t>
            </a:r>
          </a:p>
          <a:p>
            <a:r>
              <a:rPr lang="en-US" dirty="0"/>
              <a:t>$(document).ready(function(){  </a:t>
            </a:r>
          </a:p>
          <a:p>
            <a:r>
              <a:rPr lang="en-US" dirty="0"/>
              <a:t>    $("#hide").click(function(){  </a:t>
            </a:r>
          </a:p>
          <a:p>
            <a:r>
              <a:rPr lang="en-US" dirty="0"/>
              <a:t>        $("p").hide();  </a:t>
            </a:r>
          </a:p>
          <a:p>
            <a:r>
              <a:rPr lang="en-US" dirty="0"/>
              <a:t>    });  </a:t>
            </a:r>
          </a:p>
          <a:p>
            <a:r>
              <a:rPr lang="en-US" dirty="0"/>
              <a:t>});  </a:t>
            </a:r>
          </a:p>
          <a:p>
            <a:r>
              <a:rPr lang="en-US" dirty="0"/>
              <a:t>&lt;/script&gt;  </a:t>
            </a:r>
          </a:p>
          <a:p>
            <a:r>
              <a:rPr lang="en-US" dirty="0"/>
              <a:t>&lt;/head&gt;  </a:t>
            </a:r>
          </a:p>
          <a:p>
            <a:r>
              <a:rPr lang="en-US" dirty="0"/>
              <a:t>&lt;body&gt;  </a:t>
            </a:r>
          </a:p>
          <a:p>
            <a:r>
              <a:rPr lang="en-US" dirty="0"/>
              <a:t>&lt;p&gt;  </a:t>
            </a:r>
          </a:p>
          <a:p>
            <a:r>
              <a:rPr lang="en-US" dirty="0"/>
              <a:t>&lt;b&gt;This is a little poem: &lt;/b&gt;&lt;</a:t>
            </a:r>
            <a:r>
              <a:rPr lang="en-US" dirty="0" err="1"/>
              <a:t>br</a:t>
            </a:r>
            <a:r>
              <a:rPr lang="en-US" dirty="0"/>
              <a:t>/&gt;  </a:t>
            </a:r>
          </a:p>
          <a:p>
            <a:r>
              <a:rPr lang="en-US" dirty="0"/>
              <a:t>Twinkle, twinkle, little star&lt;</a:t>
            </a:r>
            <a:r>
              <a:rPr lang="en-US" dirty="0" err="1"/>
              <a:t>br</a:t>
            </a:r>
            <a:r>
              <a:rPr lang="en-US" dirty="0"/>
              <a:t>/&gt;  </a:t>
            </a:r>
          </a:p>
          <a:p>
            <a:r>
              <a:rPr lang="en-US" dirty="0"/>
              <a:t>How I wonder what you are&lt;</a:t>
            </a:r>
            <a:r>
              <a:rPr lang="en-US" dirty="0" err="1"/>
              <a:t>br</a:t>
            </a:r>
            <a:r>
              <a:rPr lang="en-US" dirty="0"/>
              <a:t>/&gt;  </a:t>
            </a:r>
          </a:p>
          <a:p>
            <a:r>
              <a:rPr lang="en-US" dirty="0"/>
              <a:t>Up above the world so high&lt;</a:t>
            </a:r>
            <a:r>
              <a:rPr lang="en-US" dirty="0" err="1"/>
              <a:t>br</a:t>
            </a:r>
            <a:r>
              <a:rPr lang="en-US" dirty="0"/>
              <a:t>/&gt;  </a:t>
            </a:r>
          </a:p>
          <a:p>
            <a:r>
              <a:rPr lang="en-US" dirty="0"/>
              <a:t>Like a diamond in the sky&lt;</a:t>
            </a:r>
            <a:r>
              <a:rPr lang="en-US" dirty="0" err="1"/>
              <a:t>br</a:t>
            </a:r>
            <a:r>
              <a:rPr lang="en-US" dirty="0"/>
              <a:t>/&gt;  </a:t>
            </a:r>
          </a:p>
          <a:p>
            <a:r>
              <a:rPr lang="en-US" dirty="0"/>
              <a:t>Twinkle, twinkle little star&lt;</a:t>
            </a:r>
            <a:r>
              <a:rPr lang="en-US" dirty="0" err="1"/>
              <a:t>br</a:t>
            </a:r>
            <a:r>
              <a:rPr lang="en-US" dirty="0"/>
              <a:t>/&gt;  </a:t>
            </a:r>
          </a:p>
          <a:p>
            <a:r>
              <a:rPr lang="en-US" dirty="0"/>
              <a:t>How I wonder what you are  </a:t>
            </a:r>
          </a:p>
          <a:p>
            <a:r>
              <a:rPr lang="en-US" dirty="0"/>
              <a:t>&lt;/p&gt;  </a:t>
            </a:r>
          </a:p>
          <a:p>
            <a:r>
              <a:rPr lang="en-US" dirty="0"/>
              <a:t>&lt;button id="hide"&gt;Hide&lt;/button&gt;  </a:t>
            </a:r>
          </a:p>
          <a:p>
            <a:r>
              <a:rPr lang="en-US" dirty="0"/>
              <a:t>&lt;/body&gt;  </a:t>
            </a:r>
          </a:p>
          <a:p>
            <a:r>
              <a:rPr lang="en-US" dirty="0"/>
              <a:t>&lt;/html&gt; </a:t>
            </a:r>
          </a:p>
        </p:txBody>
      </p:sp>
    </p:spTree>
    <p:extLst>
      <p:ext uri="{BB962C8B-B14F-4D97-AF65-F5344CB8AC3E}">
        <p14:creationId xmlns:p14="http://schemas.microsoft.com/office/powerpoint/2010/main" val="373646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6923" y="568077"/>
            <a:ext cx="9895268" cy="5693866"/>
          </a:xfrm>
          <a:prstGeom prst="rect">
            <a:avLst/>
          </a:prstGeom>
        </p:spPr>
        <p:txBody>
          <a:bodyPr wrap="square">
            <a:spAutoFit/>
          </a:bodyPr>
          <a:lstStyle/>
          <a:p>
            <a:pPr algn="just"/>
            <a:r>
              <a:rPr lang="en-US" sz="2800" b="0" i="0" dirty="0" err="1">
                <a:solidFill>
                  <a:srgbClr val="610B38"/>
                </a:solidFill>
                <a:effectLst/>
                <a:latin typeface="Times New Roman" panose="02020603050405020304" pitchFamily="18" charset="0"/>
                <a:cs typeface="Times New Roman" panose="02020603050405020304" pitchFamily="18" charset="0"/>
              </a:rPr>
              <a:t>jQuery</a:t>
            </a:r>
            <a:r>
              <a:rPr lang="en-US" sz="2800" b="0" i="0" dirty="0">
                <a:solidFill>
                  <a:srgbClr val="610B38"/>
                </a:solidFill>
                <a:effectLst/>
                <a:latin typeface="Times New Roman" panose="02020603050405020304" pitchFamily="18" charset="0"/>
                <a:cs typeface="Times New Roman" panose="02020603050405020304" pitchFamily="18" charset="0"/>
              </a:rPr>
              <a:t> show()</a:t>
            </a:r>
          </a:p>
          <a:p>
            <a:pPr algn="just"/>
            <a:endParaRPr lang="en-US" sz="2800" b="0" i="0" dirty="0">
              <a:solidFill>
                <a:srgbClr val="610B38"/>
              </a:solidFill>
              <a:effectLst/>
              <a:latin typeface="Times New Roman" panose="02020603050405020304" pitchFamily="18" charset="0"/>
              <a:cs typeface="Times New Roman" panose="02020603050405020304" pitchFamily="18" charset="0"/>
            </a:endParaRPr>
          </a:p>
          <a:p>
            <a:pPr algn="just"/>
            <a:r>
              <a:rPr lang="en-US" sz="2800" b="0" i="0" dirty="0">
                <a:solidFill>
                  <a:srgbClr val="333333"/>
                </a:solidFill>
                <a:effectLst/>
                <a:latin typeface="Times New Roman" panose="02020603050405020304" pitchFamily="18" charset="0"/>
                <a:cs typeface="Times New Roman" panose="02020603050405020304" pitchFamily="18" charset="0"/>
              </a:rPr>
              <a:t>The </a:t>
            </a:r>
            <a:r>
              <a:rPr lang="en-US" sz="2800" b="0" i="0" dirty="0" err="1">
                <a:solidFill>
                  <a:srgbClr val="333333"/>
                </a:solidFill>
                <a:effectLst/>
                <a:latin typeface="Times New Roman" panose="02020603050405020304" pitchFamily="18" charset="0"/>
                <a:cs typeface="Times New Roman" panose="02020603050405020304" pitchFamily="18" charset="0"/>
              </a:rPr>
              <a:t>jQuery</a:t>
            </a:r>
            <a:r>
              <a:rPr lang="en-US" sz="2800" b="0" i="0" dirty="0">
                <a:solidFill>
                  <a:srgbClr val="333333"/>
                </a:solidFill>
                <a:effectLst/>
                <a:latin typeface="Times New Roman" panose="02020603050405020304" pitchFamily="18" charset="0"/>
                <a:cs typeface="Times New Roman" panose="02020603050405020304" pitchFamily="18" charset="0"/>
              </a:rPr>
              <a:t> show() method is used to show the selected elements.</a:t>
            </a:r>
          </a:p>
          <a:p>
            <a:pPr algn="just"/>
            <a:r>
              <a:rPr lang="en-US" sz="2800" b="1" i="0" dirty="0">
                <a:solidFill>
                  <a:srgbClr val="333333"/>
                </a:solidFill>
                <a:effectLst/>
                <a:latin typeface="Times New Roman" panose="02020603050405020304" pitchFamily="18" charset="0"/>
                <a:cs typeface="Times New Roman" panose="02020603050405020304" pitchFamily="18" charset="0"/>
              </a:rPr>
              <a:t>Syntax</a:t>
            </a:r>
            <a:r>
              <a:rPr lang="en-US" sz="2800" b="0" i="0" dirty="0">
                <a:solidFill>
                  <a:srgbClr val="333333"/>
                </a:solidFill>
                <a:effectLst/>
                <a:latin typeface="Times New Roman" panose="02020603050405020304" pitchFamily="18" charset="0"/>
                <a:cs typeface="Times New Roman" panose="02020603050405020304" pitchFamily="18" charset="0"/>
              </a:rPr>
              <a:t>:</a:t>
            </a:r>
          </a:p>
          <a:p>
            <a:pPr algn="just">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$(selector).show();  </a:t>
            </a:r>
          </a:p>
          <a:p>
            <a:pPr algn="just">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$(selector).show(speed, callback);  </a:t>
            </a:r>
          </a:p>
          <a:p>
            <a:pPr algn="just">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$(selector).show(speed, easing, callback); </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 </a:t>
            </a:r>
          </a:p>
          <a:p>
            <a:pPr algn="just"/>
            <a:r>
              <a:rPr lang="en-US" sz="2800" b="1" i="0" dirty="0">
                <a:solidFill>
                  <a:srgbClr val="333333"/>
                </a:solidFill>
                <a:effectLst/>
                <a:latin typeface="Times New Roman" panose="02020603050405020304" pitchFamily="18" charset="0"/>
                <a:cs typeface="Times New Roman" panose="02020603050405020304" pitchFamily="18" charset="0"/>
              </a:rPr>
              <a:t>speed</a:t>
            </a:r>
            <a:r>
              <a:rPr lang="en-US" sz="2800" b="0" i="0" dirty="0">
                <a:solidFill>
                  <a:srgbClr val="333333"/>
                </a:solidFill>
                <a:effectLst/>
                <a:latin typeface="Times New Roman" panose="02020603050405020304" pitchFamily="18" charset="0"/>
                <a:cs typeface="Times New Roman" panose="02020603050405020304" pitchFamily="18" charset="0"/>
              </a:rPr>
              <a:t>: It is an optional parameter. It specifies the speed of the delay. Its possible vales are slow, fast and milliseconds.</a:t>
            </a:r>
          </a:p>
          <a:p>
            <a:pPr algn="just"/>
            <a:r>
              <a:rPr lang="en-US" sz="2800" b="1" i="0" dirty="0">
                <a:solidFill>
                  <a:srgbClr val="333333"/>
                </a:solidFill>
                <a:effectLst/>
                <a:latin typeface="Times New Roman" panose="02020603050405020304" pitchFamily="18" charset="0"/>
                <a:cs typeface="Times New Roman" panose="02020603050405020304" pitchFamily="18" charset="0"/>
              </a:rPr>
              <a:t>easing</a:t>
            </a:r>
            <a:r>
              <a:rPr lang="en-US" sz="2800" b="0" i="0" dirty="0">
                <a:solidFill>
                  <a:srgbClr val="333333"/>
                </a:solidFill>
                <a:effectLst/>
                <a:latin typeface="Times New Roman" panose="02020603050405020304" pitchFamily="18" charset="0"/>
                <a:cs typeface="Times New Roman" panose="02020603050405020304" pitchFamily="18" charset="0"/>
              </a:rPr>
              <a:t>: It specifies the easing function to be used for transition.</a:t>
            </a:r>
          </a:p>
          <a:p>
            <a:pPr algn="just"/>
            <a:r>
              <a:rPr lang="en-US" sz="2800" b="1" i="0" dirty="0">
                <a:solidFill>
                  <a:srgbClr val="333333"/>
                </a:solidFill>
                <a:effectLst/>
                <a:latin typeface="Times New Roman" panose="02020603050405020304" pitchFamily="18" charset="0"/>
                <a:cs typeface="Times New Roman" panose="02020603050405020304" pitchFamily="18" charset="0"/>
              </a:rPr>
              <a:t>callback</a:t>
            </a:r>
            <a:r>
              <a:rPr lang="en-US" sz="2800" b="0" i="0" dirty="0">
                <a:solidFill>
                  <a:srgbClr val="333333"/>
                </a:solidFill>
                <a:effectLst/>
                <a:latin typeface="Times New Roman" panose="02020603050405020304" pitchFamily="18" charset="0"/>
                <a:cs typeface="Times New Roman" panose="02020603050405020304" pitchFamily="18" charset="0"/>
              </a:rPr>
              <a:t>: It is also an optional parameter. It specifies the function to be called after completion of show() effect.</a:t>
            </a:r>
          </a:p>
        </p:txBody>
      </p:sp>
    </p:spTree>
    <p:extLst>
      <p:ext uri="{BB962C8B-B14F-4D97-AF65-F5344CB8AC3E}">
        <p14:creationId xmlns:p14="http://schemas.microsoft.com/office/powerpoint/2010/main" val="133778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821" y="-821724"/>
            <a:ext cx="11848562" cy="8125301"/>
          </a:xfrm>
          <a:prstGeom prst="rect">
            <a:avLst/>
          </a:prstGeom>
        </p:spPr>
        <p:txBody>
          <a:bodyPr wrap="square">
            <a:spAutoFit/>
          </a:bodyPr>
          <a:lstStyle/>
          <a:p>
            <a:r>
              <a:rPr lang="en-US" dirty="0"/>
              <a:t>&lt;!DOCTYPE html&gt;  </a:t>
            </a:r>
          </a:p>
          <a:p>
            <a:r>
              <a:rPr lang="en-US" dirty="0"/>
              <a:t>&lt;html&gt;  </a:t>
            </a:r>
          </a:p>
          <a:p>
            <a:r>
              <a:rPr lang="en-US" dirty="0"/>
              <a:t>&lt;head&gt;  </a:t>
            </a:r>
          </a:p>
          <a:p>
            <a:r>
              <a:rPr lang="en-US" dirty="0"/>
              <a:t>&lt;script </a:t>
            </a:r>
            <a:r>
              <a:rPr lang="en-US" dirty="0" err="1"/>
              <a:t>src</a:t>
            </a:r>
            <a:r>
              <a:rPr lang="en-US" dirty="0"/>
              <a:t>="http://ajax.googleapis.com/</a:t>
            </a:r>
            <a:r>
              <a:rPr lang="en-US" dirty="0" err="1"/>
              <a:t>ajax</a:t>
            </a:r>
            <a:r>
              <a:rPr lang="en-US" dirty="0"/>
              <a:t>/libs/</a:t>
            </a:r>
            <a:r>
              <a:rPr lang="en-US" dirty="0" err="1"/>
              <a:t>jquery</a:t>
            </a:r>
            <a:r>
              <a:rPr lang="en-US" dirty="0"/>
              <a:t>/1.11.2/jquery.min.js"&gt;&lt;/script&gt;  </a:t>
            </a:r>
          </a:p>
          <a:p>
            <a:r>
              <a:rPr lang="en-US" dirty="0"/>
              <a:t>&lt;script&gt;  </a:t>
            </a:r>
          </a:p>
          <a:p>
            <a:r>
              <a:rPr lang="en-US" dirty="0"/>
              <a:t>$(document).ready(function(){  </a:t>
            </a:r>
          </a:p>
          <a:p>
            <a:r>
              <a:rPr lang="en-US" dirty="0"/>
              <a:t>        $("#hide").click(function(){  </a:t>
            </a:r>
          </a:p>
          <a:p>
            <a:r>
              <a:rPr lang="en-US" dirty="0"/>
              <a:t>        $("p").hide();  </a:t>
            </a:r>
          </a:p>
          <a:p>
            <a:r>
              <a:rPr lang="en-US" dirty="0"/>
              <a:t>    });  </a:t>
            </a:r>
          </a:p>
          <a:p>
            <a:r>
              <a:rPr lang="en-US" dirty="0"/>
              <a:t>    $("#show").click(function(){  </a:t>
            </a:r>
          </a:p>
          <a:p>
            <a:r>
              <a:rPr lang="en-US" dirty="0"/>
              <a:t>        $("p").show();  </a:t>
            </a:r>
          </a:p>
          <a:p>
            <a:r>
              <a:rPr lang="en-US" dirty="0"/>
              <a:t>    });  </a:t>
            </a:r>
          </a:p>
          <a:p>
            <a:r>
              <a:rPr lang="en-US" dirty="0"/>
              <a:t>});  </a:t>
            </a:r>
          </a:p>
          <a:p>
            <a:r>
              <a:rPr lang="en-US" dirty="0"/>
              <a:t>&lt;/script&gt;  </a:t>
            </a:r>
          </a:p>
          <a:p>
            <a:r>
              <a:rPr lang="en-US" dirty="0"/>
              <a:t>&lt;/head&gt;  </a:t>
            </a:r>
          </a:p>
          <a:p>
            <a:r>
              <a:rPr lang="en-US" dirty="0"/>
              <a:t>&lt;body&gt;  </a:t>
            </a:r>
          </a:p>
          <a:p>
            <a:r>
              <a:rPr lang="en-US" dirty="0"/>
              <a:t>&lt;p&gt;  </a:t>
            </a:r>
          </a:p>
          <a:p>
            <a:r>
              <a:rPr lang="en-US" dirty="0"/>
              <a:t>&lt;b&gt;This is a little poem: &lt;/b&gt;&lt;</a:t>
            </a:r>
            <a:r>
              <a:rPr lang="en-US" dirty="0" err="1"/>
              <a:t>br</a:t>
            </a:r>
            <a:r>
              <a:rPr lang="en-US" dirty="0"/>
              <a:t>/&gt;  </a:t>
            </a:r>
          </a:p>
          <a:p>
            <a:r>
              <a:rPr lang="en-US" dirty="0"/>
              <a:t>Twinkle, twinkle, little star&lt;</a:t>
            </a:r>
            <a:r>
              <a:rPr lang="en-US" dirty="0" err="1"/>
              <a:t>br</a:t>
            </a:r>
            <a:r>
              <a:rPr lang="en-US" dirty="0"/>
              <a:t>/&gt;  </a:t>
            </a:r>
          </a:p>
          <a:p>
            <a:r>
              <a:rPr lang="en-US" dirty="0"/>
              <a:t>How I wonder what you are&lt;</a:t>
            </a:r>
            <a:r>
              <a:rPr lang="en-US" dirty="0" err="1"/>
              <a:t>br</a:t>
            </a:r>
            <a:r>
              <a:rPr lang="en-US" dirty="0"/>
              <a:t>/&gt;  </a:t>
            </a:r>
          </a:p>
          <a:p>
            <a:r>
              <a:rPr lang="en-US" dirty="0"/>
              <a:t>Up above the world so high&lt;</a:t>
            </a:r>
            <a:r>
              <a:rPr lang="en-US" dirty="0" err="1"/>
              <a:t>br</a:t>
            </a:r>
            <a:r>
              <a:rPr lang="en-US" dirty="0"/>
              <a:t>/&gt;  </a:t>
            </a:r>
          </a:p>
          <a:p>
            <a:r>
              <a:rPr lang="en-US" dirty="0"/>
              <a:t>Like a diamond in the sky&lt;</a:t>
            </a:r>
            <a:r>
              <a:rPr lang="en-US" dirty="0" err="1"/>
              <a:t>br</a:t>
            </a:r>
            <a:r>
              <a:rPr lang="en-US" dirty="0"/>
              <a:t>/&gt;  </a:t>
            </a:r>
          </a:p>
          <a:p>
            <a:r>
              <a:rPr lang="en-US" dirty="0"/>
              <a:t>Twinkle, twinkle little star&lt;</a:t>
            </a:r>
            <a:r>
              <a:rPr lang="en-US" dirty="0" err="1"/>
              <a:t>br</a:t>
            </a:r>
            <a:r>
              <a:rPr lang="en-US" dirty="0"/>
              <a:t>/&gt;  </a:t>
            </a:r>
          </a:p>
          <a:p>
            <a:r>
              <a:rPr lang="en-US" dirty="0"/>
              <a:t>How I wonder what you are  </a:t>
            </a:r>
          </a:p>
          <a:p>
            <a:r>
              <a:rPr lang="en-US" dirty="0"/>
              <a:t>&lt;/p&gt;  </a:t>
            </a:r>
          </a:p>
          <a:p>
            <a:r>
              <a:rPr lang="en-US" dirty="0"/>
              <a:t>&lt;button id="hide"&gt;Hide&lt;/button&gt;  </a:t>
            </a:r>
          </a:p>
          <a:p>
            <a:r>
              <a:rPr lang="en-US" dirty="0"/>
              <a:t>&lt;button id="show"&gt;Show&lt;/button&gt;  </a:t>
            </a:r>
          </a:p>
          <a:p>
            <a:r>
              <a:rPr lang="en-US" dirty="0"/>
              <a:t>&lt;/body&gt;  </a:t>
            </a:r>
          </a:p>
          <a:p>
            <a:r>
              <a:rPr lang="en-US" dirty="0"/>
              <a:t>&lt;/html&gt;  </a:t>
            </a:r>
          </a:p>
        </p:txBody>
      </p:sp>
    </p:spTree>
    <p:extLst>
      <p:ext uri="{BB962C8B-B14F-4D97-AF65-F5344CB8AC3E}">
        <p14:creationId xmlns:p14="http://schemas.microsoft.com/office/powerpoint/2010/main" val="97882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1527" y="58847"/>
            <a:ext cx="8693239" cy="6463308"/>
          </a:xfrm>
          <a:prstGeom prst="rect">
            <a:avLst/>
          </a:prstGeom>
        </p:spPr>
        <p:txBody>
          <a:bodyPr wrap="square">
            <a:spAutoFit/>
          </a:bodyPr>
          <a:lstStyle/>
          <a:p>
            <a:r>
              <a:rPr lang="en-US" dirty="0"/>
              <a:t>Test it Now</a:t>
            </a:r>
          </a:p>
          <a:p>
            <a:r>
              <a:rPr lang="en-US" dirty="0"/>
              <a:t>Output:</a:t>
            </a:r>
          </a:p>
          <a:p>
            <a:endParaRPr lang="en-US" dirty="0"/>
          </a:p>
          <a:p>
            <a:r>
              <a:rPr lang="en-US" dirty="0"/>
              <a:t>This is a little poem:</a:t>
            </a:r>
          </a:p>
          <a:p>
            <a:r>
              <a:rPr lang="en-US" dirty="0"/>
              <a:t>Twinkle, twinkle, little star</a:t>
            </a:r>
          </a:p>
          <a:p>
            <a:r>
              <a:rPr lang="en-US" dirty="0"/>
              <a:t>How I wonder what you are</a:t>
            </a:r>
          </a:p>
          <a:p>
            <a:r>
              <a:rPr lang="en-US" dirty="0"/>
              <a:t>Up above the world so high</a:t>
            </a:r>
          </a:p>
          <a:p>
            <a:r>
              <a:rPr lang="en-US" dirty="0"/>
              <a:t>Like a diamond in the sky</a:t>
            </a:r>
          </a:p>
          <a:p>
            <a:r>
              <a:rPr lang="en-US" dirty="0"/>
              <a:t>Twinkle, twinkle little star</a:t>
            </a:r>
          </a:p>
          <a:p>
            <a:r>
              <a:rPr lang="en-US" dirty="0"/>
              <a:t>How I wonder what you are</a:t>
            </a:r>
          </a:p>
          <a:p>
            <a:endParaRPr lang="en-US" dirty="0"/>
          </a:p>
          <a:p>
            <a:r>
              <a:rPr lang="en-US" dirty="0"/>
              <a:t>Hide Show</a:t>
            </a:r>
          </a:p>
          <a:p>
            <a:r>
              <a:rPr lang="en-US" dirty="0" err="1"/>
              <a:t>jQuery</a:t>
            </a:r>
            <a:r>
              <a:rPr lang="en-US" dirty="0"/>
              <a:t> show() effect with speed parameter</a:t>
            </a:r>
          </a:p>
          <a:p>
            <a:r>
              <a:rPr lang="en-US" dirty="0"/>
              <a:t>Let's see the example of </a:t>
            </a:r>
            <a:r>
              <a:rPr lang="en-US" dirty="0" err="1"/>
              <a:t>jQuery</a:t>
            </a:r>
            <a:r>
              <a:rPr lang="en-US" dirty="0"/>
              <a:t> show effect with 1500 milliseconds speed.</a:t>
            </a:r>
          </a:p>
          <a:p>
            <a:endParaRPr lang="en-US" dirty="0"/>
          </a:p>
          <a:p>
            <a:r>
              <a:rPr lang="en-US" dirty="0"/>
              <a:t>$(document).ready(function(){  </a:t>
            </a:r>
          </a:p>
          <a:p>
            <a:r>
              <a:rPr lang="en-US" dirty="0"/>
              <a:t>        $("#hide").click(function(){  </a:t>
            </a:r>
          </a:p>
          <a:p>
            <a:r>
              <a:rPr lang="en-US" dirty="0"/>
              <a:t>        $("p").hide(1000);  </a:t>
            </a:r>
          </a:p>
          <a:p>
            <a:r>
              <a:rPr lang="en-US" dirty="0"/>
              <a:t>    });  </a:t>
            </a:r>
          </a:p>
          <a:p>
            <a:r>
              <a:rPr lang="en-US" dirty="0"/>
              <a:t>    $("#show").click(function(){  </a:t>
            </a:r>
          </a:p>
          <a:p>
            <a:r>
              <a:rPr lang="en-US" dirty="0"/>
              <a:t>        $("p").show(1500);  </a:t>
            </a:r>
          </a:p>
          <a:p>
            <a:r>
              <a:rPr lang="en-US" dirty="0"/>
              <a:t>    });  </a:t>
            </a:r>
          </a:p>
          <a:p>
            <a:r>
              <a:rPr lang="en-US" dirty="0"/>
              <a:t>}); </a:t>
            </a:r>
          </a:p>
        </p:txBody>
      </p:sp>
    </p:spTree>
    <p:extLst>
      <p:ext uri="{BB962C8B-B14F-4D97-AF65-F5344CB8AC3E}">
        <p14:creationId xmlns:p14="http://schemas.microsoft.com/office/powerpoint/2010/main" val="252026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6625" y="870834"/>
            <a:ext cx="8375561" cy="4524315"/>
          </a:xfrm>
          <a:prstGeom prst="rect">
            <a:avLst/>
          </a:prstGeom>
        </p:spPr>
        <p:txBody>
          <a:bodyPr wrap="square">
            <a:spAutoFit/>
          </a:bodyPr>
          <a:lstStyle/>
          <a:p>
            <a:pPr algn="just"/>
            <a:r>
              <a:rPr lang="en-US" sz="2400" b="0" i="0" dirty="0" err="1">
                <a:solidFill>
                  <a:srgbClr val="610B38"/>
                </a:solidFill>
                <a:effectLst/>
                <a:latin typeface="Times New Roman" panose="02020603050405020304" pitchFamily="18" charset="0"/>
                <a:cs typeface="Times New Roman" panose="02020603050405020304" pitchFamily="18" charset="0"/>
              </a:rPr>
              <a:t>jQuery</a:t>
            </a:r>
            <a:r>
              <a:rPr lang="en-US" sz="2400" b="0" i="0" dirty="0">
                <a:solidFill>
                  <a:srgbClr val="610B38"/>
                </a:solidFill>
                <a:effectLst/>
                <a:latin typeface="Times New Roman" panose="02020603050405020304" pitchFamily="18" charset="0"/>
                <a:cs typeface="Times New Roman" panose="02020603050405020304" pitchFamily="18" charset="0"/>
              </a:rPr>
              <a:t> Selectors</a:t>
            </a:r>
          </a:p>
          <a:p>
            <a:pPr algn="just"/>
            <a:endParaRPr lang="en-US" sz="2400" b="0" i="0" dirty="0">
              <a:solidFill>
                <a:srgbClr val="610B38"/>
              </a:solidFill>
              <a:effectLst/>
              <a:latin typeface="Times New Roman" panose="02020603050405020304" pitchFamily="18" charset="0"/>
              <a:cs typeface="Times New Roman" panose="02020603050405020304" pitchFamily="18" charset="0"/>
            </a:endParaRPr>
          </a:p>
          <a:p>
            <a:pPr algn="just"/>
            <a:r>
              <a:rPr lang="en-US" sz="2400" b="0" i="0" dirty="0" err="1">
                <a:solidFill>
                  <a:srgbClr val="333333"/>
                </a:solidFill>
                <a:effectLst/>
                <a:latin typeface="Times New Roman" panose="02020603050405020304" pitchFamily="18" charset="0"/>
                <a:cs typeface="Times New Roman" panose="02020603050405020304" pitchFamily="18" charset="0"/>
              </a:rPr>
              <a:t>jQuery</a:t>
            </a:r>
            <a:r>
              <a:rPr lang="en-US" sz="2400" b="0" i="0" dirty="0">
                <a:solidFill>
                  <a:srgbClr val="333333"/>
                </a:solidFill>
                <a:effectLst/>
                <a:latin typeface="Times New Roman" panose="02020603050405020304" pitchFamily="18" charset="0"/>
                <a:cs typeface="Times New Roman" panose="02020603050405020304" pitchFamily="18" charset="0"/>
              </a:rPr>
              <a:t> Selectors are used to select and manipulate HTML elements. They are very important part of </a:t>
            </a:r>
            <a:r>
              <a:rPr lang="en-US" sz="2400" b="0" i="0" dirty="0" err="1">
                <a:solidFill>
                  <a:srgbClr val="333333"/>
                </a:solidFill>
                <a:effectLst/>
                <a:latin typeface="Times New Roman" panose="02020603050405020304" pitchFamily="18" charset="0"/>
                <a:cs typeface="Times New Roman" panose="02020603050405020304" pitchFamily="18" charset="0"/>
              </a:rPr>
              <a:t>jQuery</a:t>
            </a:r>
            <a:r>
              <a:rPr lang="en-US" sz="2400" b="0" i="0" dirty="0">
                <a:solidFill>
                  <a:srgbClr val="333333"/>
                </a:solidFill>
                <a:effectLst/>
                <a:latin typeface="Times New Roman" panose="02020603050405020304" pitchFamily="18" charset="0"/>
                <a:cs typeface="Times New Roman" panose="02020603050405020304" pitchFamily="18" charset="0"/>
              </a:rPr>
              <a:t> library.</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With </a:t>
            </a:r>
            <a:r>
              <a:rPr lang="en-US" sz="2400" b="0" i="0" dirty="0" err="1">
                <a:solidFill>
                  <a:srgbClr val="333333"/>
                </a:solidFill>
                <a:effectLst/>
                <a:latin typeface="Times New Roman" panose="02020603050405020304" pitchFamily="18" charset="0"/>
                <a:cs typeface="Times New Roman" panose="02020603050405020304" pitchFamily="18" charset="0"/>
              </a:rPr>
              <a:t>jQuery</a:t>
            </a:r>
            <a:r>
              <a:rPr lang="en-US" sz="2400" b="0" i="0" dirty="0">
                <a:solidFill>
                  <a:srgbClr val="333333"/>
                </a:solidFill>
                <a:effectLst/>
                <a:latin typeface="Times New Roman" panose="02020603050405020304" pitchFamily="18" charset="0"/>
                <a:cs typeface="Times New Roman" panose="02020603050405020304" pitchFamily="18" charset="0"/>
              </a:rPr>
              <a:t> selectors, you can find or select HTML elements based on their id, classes, attributes, types and much more from a DOM.</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In simple words, you can say that selectors are used to select one or more HTML elements using </a:t>
            </a:r>
            <a:r>
              <a:rPr lang="en-US" sz="2400" b="0" i="0" dirty="0" err="1">
                <a:solidFill>
                  <a:srgbClr val="333333"/>
                </a:solidFill>
                <a:effectLst/>
                <a:latin typeface="Times New Roman" panose="02020603050405020304" pitchFamily="18" charset="0"/>
                <a:cs typeface="Times New Roman" panose="02020603050405020304" pitchFamily="18" charset="0"/>
              </a:rPr>
              <a:t>jQuery</a:t>
            </a:r>
            <a:r>
              <a:rPr lang="en-US" sz="2400" b="0" i="0" dirty="0">
                <a:solidFill>
                  <a:srgbClr val="333333"/>
                </a:solidFill>
                <a:effectLst/>
                <a:latin typeface="Times New Roman" panose="02020603050405020304" pitchFamily="18" charset="0"/>
                <a:cs typeface="Times New Roman" panose="02020603050405020304" pitchFamily="18" charset="0"/>
              </a:rPr>
              <a:t> and once the element is selected then you can perform various operation on that.</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All </a:t>
            </a:r>
            <a:r>
              <a:rPr lang="en-US" sz="2400" b="0" i="0" dirty="0" err="1">
                <a:solidFill>
                  <a:srgbClr val="333333"/>
                </a:solidFill>
                <a:effectLst/>
                <a:latin typeface="Times New Roman" panose="02020603050405020304" pitchFamily="18" charset="0"/>
                <a:cs typeface="Times New Roman" panose="02020603050405020304" pitchFamily="18" charset="0"/>
              </a:rPr>
              <a:t>jQuery</a:t>
            </a:r>
            <a:r>
              <a:rPr lang="en-US" sz="2400" b="0" i="0" dirty="0">
                <a:solidFill>
                  <a:srgbClr val="333333"/>
                </a:solidFill>
                <a:effectLst/>
                <a:latin typeface="Times New Roman" panose="02020603050405020304" pitchFamily="18" charset="0"/>
                <a:cs typeface="Times New Roman" panose="02020603050405020304" pitchFamily="18" charset="0"/>
              </a:rPr>
              <a:t> selectors start with a </a:t>
            </a:r>
            <a:r>
              <a:rPr lang="en-US" sz="2400" b="0" i="0" dirty="0" err="1">
                <a:solidFill>
                  <a:srgbClr val="333333"/>
                </a:solidFill>
                <a:effectLst/>
                <a:latin typeface="Times New Roman" panose="02020603050405020304" pitchFamily="18" charset="0"/>
                <a:cs typeface="Times New Roman" panose="02020603050405020304" pitchFamily="18" charset="0"/>
              </a:rPr>
              <a:t>dollor</a:t>
            </a:r>
            <a:r>
              <a:rPr lang="en-US" sz="2400" b="0" i="0" dirty="0">
                <a:solidFill>
                  <a:srgbClr val="333333"/>
                </a:solidFill>
                <a:effectLst/>
                <a:latin typeface="Times New Roman" panose="02020603050405020304" pitchFamily="18" charset="0"/>
                <a:cs typeface="Times New Roman" panose="02020603050405020304" pitchFamily="18" charset="0"/>
              </a:rPr>
              <a:t> sign and parenthesis e.g. $(). It is known as the factory function.</a:t>
            </a:r>
          </a:p>
        </p:txBody>
      </p:sp>
    </p:spTree>
    <p:extLst>
      <p:ext uri="{BB962C8B-B14F-4D97-AF65-F5344CB8AC3E}">
        <p14:creationId xmlns:p14="http://schemas.microsoft.com/office/powerpoint/2010/main" val="3378506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1803</Words>
  <Application>Microsoft Office PowerPoint</Application>
  <PresentationFormat>Widescreen</PresentationFormat>
  <Paragraphs>233</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Calibri Light</vt:lpstr>
      <vt:lpstr>Consolas</vt:lpstr>
      <vt:lpstr>erdana</vt:lpstr>
      <vt:lpstr>inter-regular</vt:lpstr>
      <vt:lpstr>Segoe UI</vt:lpstr>
      <vt:lpstr>Times New Roman</vt:lpstr>
      <vt:lpstr>Times New Roman</vt:lpstr>
      <vt:lpstr>Verdana</vt:lpstr>
      <vt:lpstr>Office Theme</vt:lpstr>
      <vt:lpstr> jQuery  introduction  </vt:lpstr>
      <vt:lpstr>What is jQuery </vt:lpstr>
      <vt:lpstr>jQuery Example </vt:lpstr>
      <vt:lpstr>jQuery hide() The jQuery hide() method is used to hide the selected elements.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jQuery Effects - Fading </vt:lpstr>
      <vt:lpstr>jQuery Effects - Sliding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Manjunath</cp:lastModifiedBy>
  <cp:revision>17</cp:revision>
  <dcterms:created xsi:type="dcterms:W3CDTF">2022-01-31T06:51:58Z</dcterms:created>
  <dcterms:modified xsi:type="dcterms:W3CDTF">2022-02-08T07:56:43Z</dcterms:modified>
</cp:coreProperties>
</file>