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7"/>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1183" autoAdjust="0"/>
  </p:normalViewPr>
  <p:slideViewPr>
    <p:cSldViewPr>
      <p:cViewPr varScale="1">
        <p:scale>
          <a:sx n="59" d="100"/>
          <a:sy n="59" d="100"/>
        </p:scale>
        <p:origin x="-1050"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7D3813-5FE4-4006-A7CD-0D696EA11405}" type="datetimeFigureOut">
              <a:rPr lang="en-US" smtClean="0"/>
              <a:t>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F23B87-8263-46B8-8365-7C5C78555D7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F23B87-8263-46B8-8365-7C5C78555D78}" type="slidenum">
              <a:rPr lang="en-US" smtClean="0"/>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8939969-D7F3-47BC-B149-F32E7357AC4C}" type="datetimeFigureOut">
              <a:rPr lang="en-US" smtClean="0"/>
              <a:t>1/9/2022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A68E991-AA68-440D-AAE2-660503B4099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939969-D7F3-47BC-B149-F32E7357AC4C}" type="datetimeFigureOut">
              <a:rPr lang="en-US" smtClean="0"/>
              <a:t>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68E991-AA68-440D-AAE2-660503B409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939969-D7F3-47BC-B149-F32E7357AC4C}" type="datetimeFigureOut">
              <a:rPr lang="en-US" smtClean="0"/>
              <a:t>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68E991-AA68-440D-AAE2-660503B409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939969-D7F3-47BC-B149-F32E7357AC4C}" type="datetimeFigureOut">
              <a:rPr lang="en-US" smtClean="0"/>
              <a:t>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68E991-AA68-440D-AAE2-660503B4099A}"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8939969-D7F3-47BC-B149-F32E7357AC4C}" type="datetimeFigureOut">
              <a:rPr lang="en-US" smtClean="0"/>
              <a:t>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68E991-AA68-440D-AAE2-660503B4099A}"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939969-D7F3-47BC-B149-F32E7357AC4C}" type="datetimeFigureOut">
              <a:rPr lang="en-US" smtClean="0"/>
              <a:t>1/9/2022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68E991-AA68-440D-AAE2-660503B4099A}"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8939969-D7F3-47BC-B149-F32E7357AC4C}" type="datetimeFigureOut">
              <a:rPr lang="en-US" smtClean="0"/>
              <a:t>1/9/2022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A68E991-AA68-440D-AAE2-660503B4099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8939969-D7F3-47BC-B149-F32E7357AC4C}" type="datetimeFigureOut">
              <a:rPr lang="en-US" smtClean="0"/>
              <a:t>1/9/2022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A68E991-AA68-440D-AAE2-660503B4099A}"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8939969-D7F3-47BC-B149-F32E7357AC4C}" type="datetimeFigureOut">
              <a:rPr lang="en-US" smtClean="0"/>
              <a:t>1/9/2022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A68E991-AA68-440D-AAE2-660503B409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8939969-D7F3-47BC-B149-F32E7357AC4C}" type="datetimeFigureOut">
              <a:rPr lang="en-US" smtClean="0"/>
              <a:t>1/9/2022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68E991-AA68-440D-AAE2-660503B4099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8939969-D7F3-47BC-B149-F32E7357AC4C}" type="datetimeFigureOut">
              <a:rPr lang="en-US" smtClean="0"/>
              <a:t>1/9/2022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A68E991-AA68-440D-AAE2-660503B4099A}"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8939969-D7F3-47BC-B149-F32E7357AC4C}" type="datetimeFigureOut">
              <a:rPr lang="en-US" smtClean="0"/>
              <a:t>1/9/2022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A68E991-AA68-440D-AAE2-660503B409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jquery-tutorial.jpg"/>
          <p:cNvPicPr>
            <a:picLocks noGrp="1" noChangeAspect="1"/>
          </p:cNvPicPr>
          <p:nvPr>
            <p:ph idx="1"/>
          </p:nvPr>
        </p:nvPicPr>
        <p:blipFill>
          <a:blip r:embed="rId2"/>
          <a:stretch>
            <a:fillRect/>
          </a:stretch>
        </p:blipFill>
        <p:spPr>
          <a:xfrm>
            <a:off x="228600" y="152400"/>
            <a:ext cx="8458200" cy="6553200"/>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normAutofit/>
          </a:bodyPr>
          <a:lstStyle/>
          <a:p>
            <a:r>
              <a:rPr lang="en-US" dirty="0"/>
              <a:t>So, you can say that out of the lot of JavaScript frameworks, jQuery is the most popular and the most extendable. Many of the biggest companies on the web use jQuery.</a:t>
            </a:r>
          </a:p>
          <a:p>
            <a:r>
              <a:rPr lang="en-US" dirty="0"/>
              <a:t>Some of these companies are:</a:t>
            </a:r>
          </a:p>
          <a:p>
            <a:r>
              <a:rPr lang="en-US" dirty="0"/>
              <a:t>Microsoft</a:t>
            </a:r>
          </a:p>
          <a:p>
            <a:r>
              <a:rPr lang="en-US" dirty="0"/>
              <a:t>Google</a:t>
            </a:r>
          </a:p>
          <a:p>
            <a:r>
              <a:rPr lang="en-US" dirty="0"/>
              <a:t>IBM</a:t>
            </a:r>
          </a:p>
          <a:p>
            <a:r>
              <a:rPr lang="en-US" dirty="0"/>
              <a:t>Netflix</a:t>
            </a:r>
          </a:p>
          <a:p>
            <a:endParaRPr lang="en-US" dirty="0"/>
          </a:p>
        </p:txBody>
      </p:sp>
      <p:sp>
        <p:nvSpPr>
          <p:cNvPr id="2" name="Title 1"/>
          <p:cNvSpPr>
            <a:spLocks noGrp="1"/>
          </p:cNvSpPr>
          <p:nvPr>
            <p:ph type="title"/>
          </p:nvPr>
        </p:nvSpPr>
        <p:spPr/>
        <p:txBody>
          <a:bodyPr/>
          <a:lstStyle/>
          <a:p>
            <a:r>
              <a:rPr lang="en-US" b="1" dirty="0" smtClean="0">
                <a:solidFill>
                  <a:srgbClr val="FF0000"/>
                </a:solidFill>
              </a:rPr>
              <a:t>Why jQuery is required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It is always advised to a fresher to learn the basics of web designing before starting to learn jQuery. He should learn HTML, CSS and JavaScript first. But, if you belong to a technical background, it is up to you.</a:t>
            </a:r>
          </a:p>
          <a:p>
            <a:r>
              <a:rPr lang="en-US" dirty="0"/>
              <a:t>If you are a fresher and want to study these subjects first.</a:t>
            </a:r>
          </a:p>
          <a:p>
            <a:endParaRPr lang="en-US" dirty="0"/>
          </a:p>
        </p:txBody>
      </p:sp>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rgbClr val="FF0000"/>
                </a:solidFill>
              </a:rPr>
              <a:t>What </a:t>
            </a:r>
            <a:r>
              <a:rPr lang="en-US" b="1" dirty="0">
                <a:solidFill>
                  <a:srgbClr val="FF0000"/>
                </a:solidFill>
              </a:rPr>
              <a:t>should you know before starting to learn jQuery?</a:t>
            </a:r>
            <a:r>
              <a:rPr lang="en-US" dirty="0">
                <a:solidFill>
                  <a:srgbClr val="FF0000"/>
                </a:solidFill>
              </a:rPr>
              <a:t/>
            </a:r>
            <a:br>
              <a:rPr lang="en-US" dirty="0">
                <a:solidFill>
                  <a:srgbClr val="FF0000"/>
                </a:solidFill>
              </a:rPr>
            </a:br>
            <a:endParaRPr lang="en-US"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lstStyle/>
          <a:p>
            <a:r>
              <a:rPr lang="en-US" dirty="0"/>
              <a:t>jQuery was first released in January 2006 by </a:t>
            </a:r>
            <a:r>
              <a:rPr lang="en-US" b="1" dirty="0"/>
              <a:t>John Resig</a:t>
            </a:r>
            <a:r>
              <a:rPr lang="en-US" dirty="0"/>
              <a:t> at BarCamp NYC. It is currently headed by Timmy Wilson and maintained by a team of developers.</a:t>
            </a:r>
          </a:p>
          <a:p>
            <a:r>
              <a:rPr lang="en-US" dirty="0"/>
              <a:t>Nowadays, jQuery is widely used technology. Most of the websites are using jQuery.</a:t>
            </a:r>
          </a:p>
          <a:p>
            <a:endParaRPr lang="en-US" dirty="0"/>
          </a:p>
        </p:txBody>
      </p:sp>
      <p:sp>
        <p:nvSpPr>
          <p:cNvPr id="2" name="Title 1"/>
          <p:cNvSpPr>
            <a:spLocks noGrp="1"/>
          </p:cNvSpPr>
          <p:nvPr>
            <p:ph type="title"/>
          </p:nvPr>
        </p:nvSpPr>
        <p:spPr/>
        <p:txBody>
          <a:bodyPr>
            <a:normAutofit fontScale="90000"/>
          </a:bodyPr>
          <a:lstStyle/>
          <a:p>
            <a:r>
              <a:rPr lang="en-US" b="1" dirty="0">
                <a:solidFill>
                  <a:srgbClr val="FF0000"/>
                </a:solidFill>
              </a:rPr>
              <a:t>jQuery History</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219200"/>
          <a:ext cx="8229600" cy="5105400"/>
        </p:xfrm>
        <a:graphic>
          <a:graphicData uri="http://schemas.openxmlformats.org/drawingml/2006/table">
            <a:tbl>
              <a:tblPr firstRow="1" bandRow="1">
                <a:tableStyleId>{5C22544A-7EE6-4342-B048-85BDC9FD1C3A}</a:tableStyleId>
              </a:tblPr>
              <a:tblGrid>
                <a:gridCol w="4114800"/>
                <a:gridCol w="4114800"/>
              </a:tblGrid>
              <a:tr h="847279">
                <a:tc>
                  <a:txBody>
                    <a:bodyPr/>
                    <a:lstStyle/>
                    <a:p>
                      <a:pPr algn="l" fontAlgn="t"/>
                      <a:r>
                        <a:rPr lang="en-US" sz="2400" dirty="0">
                          <a:solidFill>
                            <a:schemeClr val="bg1"/>
                          </a:solidFill>
                          <a:latin typeface="times new roman"/>
                        </a:rPr>
                        <a:t>Version No.</a:t>
                      </a:r>
                    </a:p>
                  </a:txBody>
                  <a:tcPr marL="114300" marR="114300" marT="114300" marB="114300"/>
                </a:tc>
                <a:tc>
                  <a:txBody>
                    <a:bodyPr/>
                    <a:lstStyle/>
                    <a:p>
                      <a:pPr algn="l" fontAlgn="t"/>
                      <a:r>
                        <a:rPr lang="en-US" sz="2400" dirty="0">
                          <a:solidFill>
                            <a:schemeClr val="bg1"/>
                          </a:solidFill>
                          <a:latin typeface="times new roman"/>
                        </a:rPr>
                        <a:t>Release Date</a:t>
                      </a:r>
                    </a:p>
                  </a:txBody>
                  <a:tcPr marL="114300" marR="114300" marT="114300" marB="114300"/>
                </a:tc>
              </a:tr>
              <a:tr h="608303">
                <a:tc>
                  <a:txBody>
                    <a:bodyPr/>
                    <a:lstStyle/>
                    <a:p>
                      <a:pPr algn="just" fontAlgn="t"/>
                      <a:r>
                        <a:rPr lang="en-US" dirty="0">
                          <a:solidFill>
                            <a:srgbClr val="333333"/>
                          </a:solidFill>
                          <a:latin typeface="inter-regular"/>
                        </a:rPr>
                        <a:t>1.0</a:t>
                      </a:r>
                    </a:p>
                  </a:txBody>
                  <a:tcPr marL="76200" marR="76200" marT="76200" marB="76200"/>
                </a:tc>
                <a:tc>
                  <a:txBody>
                    <a:bodyPr/>
                    <a:lstStyle/>
                    <a:p>
                      <a:pPr algn="just" fontAlgn="t"/>
                      <a:r>
                        <a:rPr lang="en-US">
                          <a:solidFill>
                            <a:srgbClr val="333333"/>
                          </a:solidFill>
                          <a:latin typeface="inter-regular"/>
                        </a:rPr>
                        <a:t>26,August,2006</a:t>
                      </a:r>
                    </a:p>
                  </a:txBody>
                  <a:tcPr marL="76200" marR="76200" marT="76200" marB="76200"/>
                </a:tc>
              </a:tr>
              <a:tr h="608303">
                <a:tc>
                  <a:txBody>
                    <a:bodyPr/>
                    <a:lstStyle/>
                    <a:p>
                      <a:pPr algn="just" fontAlgn="t"/>
                      <a:r>
                        <a:rPr lang="en-US">
                          <a:solidFill>
                            <a:srgbClr val="333333"/>
                          </a:solidFill>
                          <a:latin typeface="inter-regular"/>
                        </a:rPr>
                        <a:t>1.1</a:t>
                      </a:r>
                    </a:p>
                  </a:txBody>
                  <a:tcPr marL="76200" marR="76200" marT="76200" marB="76200"/>
                </a:tc>
                <a:tc>
                  <a:txBody>
                    <a:bodyPr/>
                    <a:lstStyle/>
                    <a:p>
                      <a:pPr algn="just" fontAlgn="t"/>
                      <a:r>
                        <a:rPr lang="en-US">
                          <a:solidFill>
                            <a:srgbClr val="333333"/>
                          </a:solidFill>
                          <a:latin typeface="inter-regular"/>
                        </a:rPr>
                        <a:t>14,January,2007</a:t>
                      </a:r>
                    </a:p>
                  </a:txBody>
                  <a:tcPr marL="76200" marR="76200" marT="76200" marB="76200"/>
                </a:tc>
              </a:tr>
              <a:tr h="608303">
                <a:tc>
                  <a:txBody>
                    <a:bodyPr/>
                    <a:lstStyle/>
                    <a:p>
                      <a:pPr algn="just" fontAlgn="t"/>
                      <a:r>
                        <a:rPr lang="en-US">
                          <a:solidFill>
                            <a:srgbClr val="333333"/>
                          </a:solidFill>
                          <a:latin typeface="inter-regular"/>
                        </a:rPr>
                        <a:t>1.2</a:t>
                      </a:r>
                    </a:p>
                  </a:txBody>
                  <a:tcPr marL="76200" marR="76200" marT="76200" marB="76200"/>
                </a:tc>
                <a:tc>
                  <a:txBody>
                    <a:bodyPr/>
                    <a:lstStyle/>
                    <a:p>
                      <a:pPr algn="just" fontAlgn="t"/>
                      <a:r>
                        <a:rPr lang="en-US">
                          <a:solidFill>
                            <a:srgbClr val="333333"/>
                          </a:solidFill>
                          <a:latin typeface="inter-regular"/>
                        </a:rPr>
                        <a:t>10, September, 2007</a:t>
                      </a:r>
                    </a:p>
                  </a:txBody>
                  <a:tcPr marL="76200" marR="76200" marT="76200" marB="76200"/>
                </a:tc>
              </a:tr>
              <a:tr h="608303">
                <a:tc>
                  <a:txBody>
                    <a:bodyPr/>
                    <a:lstStyle/>
                    <a:p>
                      <a:pPr algn="just" fontAlgn="t"/>
                      <a:r>
                        <a:rPr lang="en-US">
                          <a:solidFill>
                            <a:srgbClr val="333333"/>
                          </a:solidFill>
                          <a:latin typeface="inter-regular"/>
                        </a:rPr>
                        <a:t>1.3</a:t>
                      </a:r>
                    </a:p>
                  </a:txBody>
                  <a:tcPr marL="76200" marR="76200" marT="76200" marB="76200"/>
                </a:tc>
                <a:tc>
                  <a:txBody>
                    <a:bodyPr/>
                    <a:lstStyle/>
                    <a:p>
                      <a:pPr algn="just" fontAlgn="t"/>
                      <a:r>
                        <a:rPr lang="en-US">
                          <a:solidFill>
                            <a:srgbClr val="333333"/>
                          </a:solidFill>
                          <a:latin typeface="inter-regular"/>
                        </a:rPr>
                        <a:t>14, January, 2009</a:t>
                      </a:r>
                    </a:p>
                  </a:txBody>
                  <a:tcPr marL="76200" marR="76200" marT="76200" marB="76200"/>
                </a:tc>
              </a:tr>
              <a:tr h="608303">
                <a:tc>
                  <a:txBody>
                    <a:bodyPr/>
                    <a:lstStyle/>
                    <a:p>
                      <a:pPr algn="just" fontAlgn="t"/>
                      <a:r>
                        <a:rPr lang="en-US">
                          <a:solidFill>
                            <a:srgbClr val="333333"/>
                          </a:solidFill>
                          <a:latin typeface="inter-regular"/>
                        </a:rPr>
                        <a:t>1.4</a:t>
                      </a:r>
                    </a:p>
                  </a:txBody>
                  <a:tcPr marL="76200" marR="76200" marT="76200" marB="76200"/>
                </a:tc>
                <a:tc>
                  <a:txBody>
                    <a:bodyPr/>
                    <a:lstStyle/>
                    <a:p>
                      <a:pPr algn="just" fontAlgn="t"/>
                      <a:r>
                        <a:rPr lang="en-US">
                          <a:solidFill>
                            <a:srgbClr val="333333"/>
                          </a:solidFill>
                          <a:latin typeface="inter-regular"/>
                        </a:rPr>
                        <a:t>14, January, 2010</a:t>
                      </a:r>
                    </a:p>
                  </a:txBody>
                  <a:tcPr marL="76200" marR="76200" marT="76200" marB="76200"/>
                </a:tc>
              </a:tr>
              <a:tr h="608303">
                <a:tc>
                  <a:txBody>
                    <a:bodyPr/>
                    <a:lstStyle/>
                    <a:p>
                      <a:pPr algn="just" fontAlgn="t"/>
                      <a:r>
                        <a:rPr lang="en-US">
                          <a:solidFill>
                            <a:srgbClr val="333333"/>
                          </a:solidFill>
                          <a:latin typeface="inter-regular"/>
                        </a:rPr>
                        <a:t>1.5</a:t>
                      </a:r>
                    </a:p>
                  </a:txBody>
                  <a:tcPr marL="76200" marR="76200" marT="76200" marB="76200"/>
                </a:tc>
                <a:tc>
                  <a:txBody>
                    <a:bodyPr/>
                    <a:lstStyle/>
                    <a:p>
                      <a:pPr algn="just" fontAlgn="t"/>
                      <a:r>
                        <a:rPr lang="en-US" dirty="0">
                          <a:solidFill>
                            <a:srgbClr val="333333"/>
                          </a:solidFill>
                          <a:latin typeface="inter-regular"/>
                        </a:rPr>
                        <a:t>31, January, 2011</a:t>
                      </a:r>
                    </a:p>
                  </a:txBody>
                  <a:tcPr marL="76200" marR="76200" marT="76200" marB="76200"/>
                </a:tc>
              </a:tr>
              <a:tr h="608303">
                <a:tc>
                  <a:txBody>
                    <a:bodyPr/>
                    <a:lstStyle/>
                    <a:p>
                      <a:pPr algn="just" fontAlgn="t"/>
                      <a:r>
                        <a:rPr lang="en-US" dirty="0">
                          <a:solidFill>
                            <a:srgbClr val="333333"/>
                          </a:solidFill>
                          <a:latin typeface="inter-regular"/>
                        </a:rPr>
                        <a:t>1.6</a:t>
                      </a:r>
                    </a:p>
                  </a:txBody>
                  <a:tcPr marL="76200" marR="76200" marT="76200" marB="76200"/>
                </a:tc>
                <a:tc>
                  <a:txBody>
                    <a:bodyPr/>
                    <a:lstStyle/>
                    <a:p>
                      <a:pPr algn="just" fontAlgn="t"/>
                      <a:r>
                        <a:rPr lang="en-US" dirty="0">
                          <a:solidFill>
                            <a:srgbClr val="333333"/>
                          </a:solidFill>
                          <a:latin typeface="inter-regular"/>
                        </a:rPr>
                        <a:t>3, May, 2011</a:t>
                      </a:r>
                    </a:p>
                  </a:txBody>
                  <a:tcPr marL="76200" marR="76200" marT="76200" marB="76200"/>
                </a:tc>
              </a:tr>
            </a:tbl>
          </a:graphicData>
        </a:graphic>
      </p:graphicFrame>
      <p:sp>
        <p:nvSpPr>
          <p:cNvPr id="2" name="Title 1"/>
          <p:cNvSpPr>
            <a:spLocks noGrp="1"/>
          </p:cNvSpPr>
          <p:nvPr>
            <p:ph type="title"/>
          </p:nvPr>
        </p:nvSpPr>
        <p:spPr/>
        <p:txBody>
          <a:bodyPr>
            <a:normAutofit fontScale="90000"/>
          </a:bodyPr>
          <a:lstStyle/>
          <a:p>
            <a:r>
              <a:rPr lang="en-US" b="1" dirty="0">
                <a:solidFill>
                  <a:srgbClr val="FF0000"/>
                </a:solidFill>
              </a:rPr>
              <a:t>jQuery Release History</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4953002"/>
        </p:xfrm>
        <a:graphic>
          <a:graphicData uri="http://schemas.openxmlformats.org/drawingml/2006/table">
            <a:tbl>
              <a:tblPr firstRow="1" bandRow="1">
                <a:tableStyleId>{5C22544A-7EE6-4342-B048-85BDC9FD1C3A}</a:tableStyleId>
              </a:tblPr>
              <a:tblGrid>
                <a:gridCol w="4114800"/>
                <a:gridCol w="4114800"/>
              </a:tblGrid>
              <a:tr h="821987">
                <a:tc>
                  <a:txBody>
                    <a:bodyPr/>
                    <a:lstStyle/>
                    <a:p>
                      <a:pPr algn="l" fontAlgn="t"/>
                      <a:r>
                        <a:rPr lang="en-US" sz="2400" dirty="0">
                          <a:solidFill>
                            <a:schemeClr val="bg1"/>
                          </a:solidFill>
                          <a:latin typeface="times new roman"/>
                        </a:rPr>
                        <a:t>Version No.</a:t>
                      </a:r>
                    </a:p>
                  </a:txBody>
                  <a:tcPr marL="114300" marR="114300" marT="114300" marB="114300"/>
                </a:tc>
                <a:tc>
                  <a:txBody>
                    <a:bodyPr/>
                    <a:lstStyle/>
                    <a:p>
                      <a:pPr algn="l" fontAlgn="t"/>
                      <a:r>
                        <a:rPr lang="en-US" sz="2400" dirty="0">
                          <a:solidFill>
                            <a:schemeClr val="bg1"/>
                          </a:solidFill>
                          <a:latin typeface="times new roman"/>
                        </a:rPr>
                        <a:t>Release Date</a:t>
                      </a:r>
                    </a:p>
                  </a:txBody>
                  <a:tcPr marL="114300" marR="114300" marT="114300" marB="114300"/>
                </a:tc>
              </a:tr>
              <a:tr h="590145">
                <a:tc>
                  <a:txBody>
                    <a:bodyPr/>
                    <a:lstStyle/>
                    <a:p>
                      <a:pPr algn="just" fontAlgn="t"/>
                      <a:r>
                        <a:rPr lang="en-US" dirty="0">
                          <a:solidFill>
                            <a:srgbClr val="333333"/>
                          </a:solidFill>
                          <a:latin typeface="inter-regular"/>
                        </a:rPr>
                        <a:t>1.7</a:t>
                      </a:r>
                    </a:p>
                  </a:txBody>
                  <a:tcPr marL="76200" marR="76200" marT="76200" marB="76200"/>
                </a:tc>
                <a:tc>
                  <a:txBody>
                    <a:bodyPr/>
                    <a:lstStyle/>
                    <a:p>
                      <a:pPr algn="just" fontAlgn="t"/>
                      <a:r>
                        <a:rPr lang="en-US">
                          <a:solidFill>
                            <a:srgbClr val="333333"/>
                          </a:solidFill>
                          <a:latin typeface="inter-regular"/>
                        </a:rPr>
                        <a:t>3, November, 2011</a:t>
                      </a:r>
                    </a:p>
                  </a:txBody>
                  <a:tcPr marL="76200" marR="76200" marT="76200" marB="76200"/>
                </a:tc>
              </a:tr>
              <a:tr h="590145">
                <a:tc>
                  <a:txBody>
                    <a:bodyPr/>
                    <a:lstStyle/>
                    <a:p>
                      <a:pPr algn="just" fontAlgn="t"/>
                      <a:r>
                        <a:rPr lang="en-US">
                          <a:solidFill>
                            <a:srgbClr val="333333"/>
                          </a:solidFill>
                          <a:latin typeface="inter-regular"/>
                        </a:rPr>
                        <a:t>1.8</a:t>
                      </a:r>
                    </a:p>
                  </a:txBody>
                  <a:tcPr marL="76200" marR="76200" marT="76200" marB="76200"/>
                </a:tc>
                <a:tc>
                  <a:txBody>
                    <a:bodyPr/>
                    <a:lstStyle/>
                    <a:p>
                      <a:pPr algn="just" fontAlgn="t"/>
                      <a:r>
                        <a:rPr lang="en-US">
                          <a:solidFill>
                            <a:srgbClr val="333333"/>
                          </a:solidFill>
                          <a:latin typeface="inter-regular"/>
                        </a:rPr>
                        <a:t>9, August, 2012</a:t>
                      </a:r>
                    </a:p>
                  </a:txBody>
                  <a:tcPr marL="76200" marR="76200" marT="76200" marB="76200"/>
                </a:tc>
              </a:tr>
              <a:tr h="590145">
                <a:tc>
                  <a:txBody>
                    <a:bodyPr/>
                    <a:lstStyle/>
                    <a:p>
                      <a:pPr algn="just" fontAlgn="t"/>
                      <a:r>
                        <a:rPr lang="en-US">
                          <a:solidFill>
                            <a:srgbClr val="333333"/>
                          </a:solidFill>
                          <a:latin typeface="inter-regular"/>
                        </a:rPr>
                        <a:t>1.9</a:t>
                      </a:r>
                    </a:p>
                  </a:txBody>
                  <a:tcPr marL="76200" marR="76200" marT="76200" marB="76200"/>
                </a:tc>
                <a:tc>
                  <a:txBody>
                    <a:bodyPr/>
                    <a:lstStyle/>
                    <a:p>
                      <a:pPr algn="just" fontAlgn="t"/>
                      <a:r>
                        <a:rPr lang="en-US">
                          <a:solidFill>
                            <a:srgbClr val="333333"/>
                          </a:solidFill>
                          <a:latin typeface="inter-regular"/>
                        </a:rPr>
                        <a:t>15, January, 2013</a:t>
                      </a:r>
                    </a:p>
                  </a:txBody>
                  <a:tcPr marL="76200" marR="76200" marT="76200" marB="76200"/>
                </a:tc>
              </a:tr>
              <a:tr h="590145">
                <a:tc>
                  <a:txBody>
                    <a:bodyPr/>
                    <a:lstStyle/>
                    <a:p>
                      <a:pPr algn="just" fontAlgn="t"/>
                      <a:r>
                        <a:rPr lang="en-US">
                          <a:solidFill>
                            <a:srgbClr val="333333"/>
                          </a:solidFill>
                          <a:latin typeface="inter-regular"/>
                        </a:rPr>
                        <a:t>1.10</a:t>
                      </a:r>
                    </a:p>
                  </a:txBody>
                  <a:tcPr marL="76200" marR="76200" marT="76200" marB="76200"/>
                </a:tc>
                <a:tc>
                  <a:txBody>
                    <a:bodyPr/>
                    <a:lstStyle/>
                    <a:p>
                      <a:pPr algn="just" fontAlgn="t"/>
                      <a:r>
                        <a:rPr lang="en-US">
                          <a:solidFill>
                            <a:srgbClr val="333333"/>
                          </a:solidFill>
                          <a:latin typeface="inter-regular"/>
                        </a:rPr>
                        <a:t>24,May, 2013</a:t>
                      </a:r>
                    </a:p>
                  </a:txBody>
                  <a:tcPr marL="76200" marR="76200" marT="76200" marB="76200"/>
                </a:tc>
              </a:tr>
              <a:tr h="590145">
                <a:tc>
                  <a:txBody>
                    <a:bodyPr/>
                    <a:lstStyle/>
                    <a:p>
                      <a:pPr algn="just" fontAlgn="t"/>
                      <a:r>
                        <a:rPr lang="en-US">
                          <a:solidFill>
                            <a:srgbClr val="333333"/>
                          </a:solidFill>
                          <a:latin typeface="inter-regular"/>
                        </a:rPr>
                        <a:t>1.11</a:t>
                      </a:r>
                    </a:p>
                  </a:txBody>
                  <a:tcPr marL="76200" marR="76200" marT="76200" marB="76200"/>
                </a:tc>
                <a:tc>
                  <a:txBody>
                    <a:bodyPr/>
                    <a:lstStyle/>
                    <a:p>
                      <a:pPr algn="just" fontAlgn="t"/>
                      <a:r>
                        <a:rPr lang="en-US">
                          <a:solidFill>
                            <a:srgbClr val="333333"/>
                          </a:solidFill>
                          <a:latin typeface="inter-regular"/>
                        </a:rPr>
                        <a:t>24, January, 2014</a:t>
                      </a:r>
                    </a:p>
                  </a:txBody>
                  <a:tcPr marL="76200" marR="76200" marT="76200" marB="76200"/>
                </a:tc>
              </a:tr>
              <a:tr h="590145">
                <a:tc>
                  <a:txBody>
                    <a:bodyPr/>
                    <a:lstStyle/>
                    <a:p>
                      <a:pPr algn="just" fontAlgn="t"/>
                      <a:r>
                        <a:rPr lang="en-US">
                          <a:solidFill>
                            <a:srgbClr val="333333"/>
                          </a:solidFill>
                          <a:latin typeface="inter-regular"/>
                        </a:rPr>
                        <a:t>2.0</a:t>
                      </a:r>
                    </a:p>
                  </a:txBody>
                  <a:tcPr marL="76200" marR="76200" marT="76200" marB="76200"/>
                </a:tc>
                <a:tc>
                  <a:txBody>
                    <a:bodyPr/>
                    <a:lstStyle/>
                    <a:p>
                      <a:pPr algn="just" fontAlgn="t"/>
                      <a:r>
                        <a:rPr lang="en-US">
                          <a:solidFill>
                            <a:srgbClr val="333333"/>
                          </a:solidFill>
                          <a:latin typeface="inter-regular"/>
                        </a:rPr>
                        <a:t>18, April, 2013</a:t>
                      </a:r>
                    </a:p>
                  </a:txBody>
                  <a:tcPr marL="76200" marR="76200" marT="76200" marB="76200"/>
                </a:tc>
              </a:tr>
              <a:tr h="590145">
                <a:tc>
                  <a:txBody>
                    <a:bodyPr/>
                    <a:lstStyle/>
                    <a:p>
                      <a:pPr algn="just" fontAlgn="t"/>
                      <a:r>
                        <a:rPr lang="en-US">
                          <a:solidFill>
                            <a:srgbClr val="333333"/>
                          </a:solidFill>
                          <a:latin typeface="inter-regular"/>
                        </a:rPr>
                        <a:t>2.1</a:t>
                      </a:r>
                    </a:p>
                  </a:txBody>
                  <a:tcPr marL="76200" marR="76200" marT="76200" marB="76200"/>
                </a:tc>
                <a:tc>
                  <a:txBody>
                    <a:bodyPr/>
                    <a:lstStyle/>
                    <a:p>
                      <a:pPr algn="just" fontAlgn="t"/>
                      <a:r>
                        <a:rPr lang="en-US" dirty="0">
                          <a:solidFill>
                            <a:srgbClr val="333333"/>
                          </a:solidFill>
                          <a:latin typeface="inter-regular"/>
                        </a:rPr>
                        <a:t>24, January, 2014</a:t>
                      </a:r>
                    </a:p>
                  </a:txBody>
                  <a:tcPr marL="76200" marR="76200" marT="76200" marB="76200"/>
                </a:tc>
              </a:tr>
            </a:tbl>
          </a:graphicData>
        </a:graphic>
      </p:graphicFrame>
      <p:sp>
        <p:nvSpPr>
          <p:cNvPr id="2" name="Title 1"/>
          <p:cNvSpPr>
            <a:spLocks noGrp="1"/>
          </p:cNvSpPr>
          <p:nvPr>
            <p:ph type="title"/>
          </p:nvPr>
        </p:nvSpPr>
        <p:spPr/>
        <p:txBody>
          <a:bodyPr/>
          <a:lstStyle/>
          <a:p>
            <a:r>
              <a:rPr lang="en-US" b="1" dirty="0" smtClean="0">
                <a:solidFill>
                  <a:srgbClr val="FF0000"/>
                </a:solidFill>
              </a:rPr>
              <a:t>jQuery Release History</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r>
              <a:rPr lang="en-US" dirty="0"/>
              <a:t>jQuery is developed by Google. To create the first jQuery example, you need to use JavaScript file for jQuery. You can download the jQuery file from jquery.com or use the absolute URL of jQuery file.</a:t>
            </a:r>
          </a:p>
          <a:p>
            <a:r>
              <a:rPr lang="en-US" dirty="0"/>
              <a:t>In this jQuery example, we are using the absolute URL of jQuery file. The jQuery example is written inside the script tag.</a:t>
            </a:r>
          </a:p>
          <a:p>
            <a:endParaRPr lang="en-US" dirty="0"/>
          </a:p>
        </p:txBody>
      </p:sp>
      <p:sp>
        <p:nvSpPr>
          <p:cNvPr id="2" name="Title 1"/>
          <p:cNvSpPr>
            <a:spLocks noGrp="1"/>
          </p:cNvSpPr>
          <p:nvPr>
            <p:ph type="title"/>
          </p:nvPr>
        </p:nvSpPr>
        <p:spPr/>
        <p:txBody>
          <a:bodyPr>
            <a:normAutofit fontScale="90000"/>
          </a:bodyPr>
          <a:lstStyle/>
          <a:p>
            <a:r>
              <a:rPr lang="en-US" b="1" dirty="0">
                <a:solidFill>
                  <a:srgbClr val="FF0000"/>
                </a:solidFill>
              </a:rPr>
              <a:t>jQuery Example</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5029200"/>
          </a:xfrm>
        </p:spPr>
        <p:txBody>
          <a:bodyPr>
            <a:normAutofit fontScale="85000" lnSpcReduction="20000"/>
          </a:bodyPr>
          <a:lstStyle/>
          <a:p>
            <a:r>
              <a:rPr lang="en-US" dirty="0"/>
              <a:t>&lt;!DOCTYPE html</a:t>
            </a:r>
            <a:r>
              <a:rPr lang="en-US" b="1" dirty="0"/>
              <a:t>&gt;</a:t>
            </a:r>
            <a:r>
              <a:rPr lang="en-US" dirty="0"/>
              <a:t>  </a:t>
            </a:r>
          </a:p>
          <a:p>
            <a:r>
              <a:rPr lang="en-US" b="1" dirty="0"/>
              <a:t>&lt;html&gt;</a:t>
            </a:r>
            <a:r>
              <a:rPr lang="en-US" dirty="0"/>
              <a:t>  </a:t>
            </a:r>
          </a:p>
          <a:p>
            <a:r>
              <a:rPr lang="en-US" b="1" dirty="0"/>
              <a:t>&lt;head&gt;</a:t>
            </a:r>
            <a:r>
              <a:rPr lang="en-US" dirty="0"/>
              <a:t>  </a:t>
            </a:r>
          </a:p>
          <a:p>
            <a:r>
              <a:rPr lang="en-US" dirty="0"/>
              <a:t> </a:t>
            </a:r>
            <a:r>
              <a:rPr lang="en-US" b="1" dirty="0"/>
              <a:t>&lt;title&gt;</a:t>
            </a:r>
            <a:r>
              <a:rPr lang="en-US" dirty="0"/>
              <a:t>First jQuery Example</a:t>
            </a:r>
            <a:r>
              <a:rPr lang="en-US" b="1" dirty="0"/>
              <a:t>&lt;/title&gt;</a:t>
            </a:r>
            <a:r>
              <a:rPr lang="en-US" dirty="0"/>
              <a:t>  </a:t>
            </a:r>
          </a:p>
          <a:p>
            <a:r>
              <a:rPr lang="en-US" dirty="0"/>
              <a:t> </a:t>
            </a:r>
            <a:r>
              <a:rPr lang="en-US" b="1" dirty="0"/>
              <a:t>&lt;script</a:t>
            </a:r>
            <a:r>
              <a:rPr lang="en-US" dirty="0"/>
              <a:t> type="text/javascript" src="http://ajax.googleapis.com/ajax/libs/jquery/2.1.3/jquery.min.js"</a:t>
            </a:r>
            <a:r>
              <a:rPr lang="en-US" b="1" dirty="0"/>
              <a:t>&gt;</a:t>
            </a:r>
            <a:r>
              <a:rPr lang="en-US" dirty="0"/>
              <a:t>  </a:t>
            </a:r>
          </a:p>
          <a:p>
            <a:r>
              <a:rPr lang="en-US" dirty="0"/>
              <a:t> </a:t>
            </a:r>
            <a:r>
              <a:rPr lang="en-US" b="1" dirty="0"/>
              <a:t>&lt;/script&gt;</a:t>
            </a:r>
            <a:r>
              <a:rPr lang="en-US" dirty="0"/>
              <a:t>  </a:t>
            </a:r>
          </a:p>
          <a:p>
            <a:r>
              <a:rPr lang="en-US" dirty="0"/>
              <a:t> </a:t>
            </a:r>
            <a:r>
              <a:rPr lang="en-US" b="1" dirty="0"/>
              <a:t>&lt;script</a:t>
            </a:r>
            <a:r>
              <a:rPr lang="en-US" dirty="0"/>
              <a:t> type="text/javascript" language="javascript"</a:t>
            </a:r>
            <a:r>
              <a:rPr lang="en-US" b="1" dirty="0"/>
              <a:t>&gt;</a:t>
            </a:r>
            <a:r>
              <a:rPr lang="en-US" dirty="0"/>
              <a:t>  </a:t>
            </a:r>
          </a:p>
          <a:p>
            <a:r>
              <a:rPr lang="en-US" dirty="0"/>
              <a:t> $(document).ready(function() {  </a:t>
            </a:r>
          </a:p>
          <a:p>
            <a:r>
              <a:rPr lang="en-US" dirty="0"/>
              <a:t> $("p").css("background-color", "cyan");  </a:t>
            </a:r>
          </a:p>
          <a:p>
            <a:r>
              <a:rPr lang="en-US" dirty="0"/>
              <a:t> });  </a:t>
            </a:r>
          </a:p>
          <a:p>
            <a:r>
              <a:rPr lang="en-US" dirty="0"/>
              <a:t> </a:t>
            </a:r>
            <a:r>
              <a:rPr lang="en-US" b="1" dirty="0"/>
              <a:t>&lt;/script&gt;</a:t>
            </a:r>
            <a:r>
              <a:rPr lang="en-US" dirty="0"/>
              <a:t>  </a:t>
            </a:r>
          </a:p>
          <a:p>
            <a:r>
              <a:rPr lang="en-US" dirty="0"/>
              <a:t> </a:t>
            </a:r>
            <a:r>
              <a:rPr lang="en-US" b="1" dirty="0"/>
              <a:t>&lt;/head&gt;</a:t>
            </a:r>
            <a:r>
              <a:rPr lang="en-US" dirty="0"/>
              <a:t>  </a:t>
            </a:r>
          </a:p>
          <a:p>
            <a:endParaRPr lang="en-US" dirty="0"/>
          </a:p>
        </p:txBody>
      </p:sp>
      <p:sp>
        <p:nvSpPr>
          <p:cNvPr id="2" name="Title 1"/>
          <p:cNvSpPr>
            <a:spLocks noGrp="1"/>
          </p:cNvSpPr>
          <p:nvPr>
            <p:ph type="title"/>
          </p:nvPr>
        </p:nvSpPr>
        <p:spPr/>
        <p:txBody>
          <a:bodyPr/>
          <a:lstStyle/>
          <a:p>
            <a:r>
              <a:rPr lang="en-US" b="1" dirty="0" smtClean="0">
                <a:solidFill>
                  <a:srgbClr val="FF0000"/>
                </a:solidFill>
              </a:rPr>
              <a:t>jQuery Example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&lt;body&gt;</a:t>
            </a:r>
            <a:r>
              <a:rPr lang="en-US" dirty="0"/>
              <a:t>  </a:t>
            </a:r>
          </a:p>
          <a:p>
            <a:r>
              <a:rPr lang="en-US" b="1" dirty="0"/>
              <a:t>&lt;p&gt;</a:t>
            </a:r>
            <a:r>
              <a:rPr lang="en-US" dirty="0"/>
              <a:t>The first paragraph is selected.</a:t>
            </a:r>
            <a:r>
              <a:rPr lang="en-US" b="1" dirty="0"/>
              <a:t>&lt;/p&gt;</a:t>
            </a:r>
            <a:r>
              <a:rPr lang="en-US" dirty="0"/>
              <a:t>  </a:t>
            </a:r>
          </a:p>
          <a:p>
            <a:r>
              <a:rPr lang="en-US" b="1" dirty="0"/>
              <a:t>&lt;p&gt;</a:t>
            </a:r>
            <a:r>
              <a:rPr lang="en-US" dirty="0"/>
              <a:t>The second paragraph is selected.</a:t>
            </a:r>
            <a:r>
              <a:rPr lang="en-US" b="1" dirty="0"/>
              <a:t>&lt;/p&gt;</a:t>
            </a:r>
            <a:r>
              <a:rPr lang="en-US" dirty="0"/>
              <a:t>  </a:t>
            </a:r>
          </a:p>
          <a:p>
            <a:r>
              <a:rPr lang="en-US" b="1" dirty="0"/>
              <a:t>&lt;p&gt;</a:t>
            </a:r>
            <a:r>
              <a:rPr lang="en-US" dirty="0"/>
              <a:t>The third paragraph is selected.</a:t>
            </a:r>
            <a:r>
              <a:rPr lang="en-US" b="1" dirty="0"/>
              <a:t>&lt;/p&gt;</a:t>
            </a:r>
            <a:r>
              <a:rPr lang="en-US" dirty="0"/>
              <a:t>  </a:t>
            </a:r>
          </a:p>
          <a:p>
            <a:r>
              <a:rPr lang="en-US" b="1" dirty="0"/>
              <a:t>&lt;/body&gt;</a:t>
            </a:r>
            <a:r>
              <a:rPr lang="en-US" dirty="0"/>
              <a:t>  </a:t>
            </a:r>
          </a:p>
          <a:p>
            <a:r>
              <a:rPr lang="en-US" b="1" dirty="0"/>
              <a:t>&lt;/html&gt;</a:t>
            </a:r>
            <a:r>
              <a:rPr lang="en-US" dirty="0"/>
              <a:t>  </a:t>
            </a:r>
          </a:p>
          <a:p>
            <a:endParaRPr lang="en-US" dirty="0"/>
          </a:p>
        </p:txBody>
      </p:sp>
      <p:sp>
        <p:nvSpPr>
          <p:cNvPr id="2" name="Title 1"/>
          <p:cNvSpPr>
            <a:spLocks noGrp="1"/>
          </p:cNvSpPr>
          <p:nvPr>
            <p:ph type="title"/>
          </p:nvPr>
        </p:nvSpPr>
        <p:spPr/>
        <p:txBody>
          <a:bodyPr/>
          <a:lstStyle/>
          <a:p>
            <a:r>
              <a:rPr lang="en-US" b="1" dirty="0" smtClean="0">
                <a:solidFill>
                  <a:srgbClr val="FF0000"/>
                </a:solidFill>
              </a:rPr>
              <a:t>jQuery Example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code inserted between $(document).ready() is executed only once when page is ready for JavaScript code to execute.</a:t>
            </a:r>
          </a:p>
          <a:p>
            <a:r>
              <a:rPr lang="en-US" dirty="0"/>
              <a:t>In place of $(document).ready(), you can use shorthand notation $() only.</a:t>
            </a:r>
          </a:p>
          <a:p>
            <a:r>
              <a:rPr lang="en-US" dirty="0"/>
              <a:t>$(document).ready(function() {  </a:t>
            </a:r>
          </a:p>
          <a:p>
            <a:r>
              <a:rPr lang="en-US" dirty="0"/>
              <a:t>$("p").css("color", "red");  </a:t>
            </a:r>
          </a:p>
          <a:p>
            <a:r>
              <a:rPr lang="en-US" dirty="0"/>
              <a:t>});  </a:t>
            </a:r>
          </a:p>
          <a:p>
            <a:endParaRPr lang="en-US" dirty="0"/>
          </a:p>
        </p:txBody>
      </p:sp>
      <p:sp>
        <p:nvSpPr>
          <p:cNvPr id="2" name="Title 1"/>
          <p:cNvSpPr>
            <a:spLocks noGrp="1"/>
          </p:cNvSpPr>
          <p:nvPr>
            <p:ph type="title"/>
          </p:nvPr>
        </p:nvSpPr>
        <p:spPr/>
        <p:txBody>
          <a:bodyPr>
            <a:normAutofit fontScale="90000"/>
          </a:bodyPr>
          <a:lstStyle/>
          <a:p>
            <a:r>
              <a:rPr lang="en-US" b="1" dirty="0">
                <a:solidFill>
                  <a:srgbClr val="FF0000"/>
                </a:solidFill>
              </a:rPr>
              <a:t>$(document).ready() and $()</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t>
            </a:r>
            <a:r>
              <a:rPr lang="en-US" dirty="0"/>
              <a:t>function() {  </a:t>
            </a:r>
          </a:p>
          <a:p>
            <a:r>
              <a:rPr lang="en-US" dirty="0"/>
              <a:t>$("p").css("color", "red");  </a:t>
            </a:r>
          </a:p>
          <a:p>
            <a:r>
              <a:rPr lang="en-US" dirty="0"/>
              <a:t>});  </a:t>
            </a:r>
          </a:p>
          <a:p>
            <a:endParaRPr lang="en-US" dirty="0"/>
          </a:p>
        </p:txBody>
      </p:sp>
      <p:sp>
        <p:nvSpPr>
          <p:cNvPr id="2" name="Title 1"/>
          <p:cNvSpPr>
            <a:spLocks noGrp="1"/>
          </p:cNvSpPr>
          <p:nvPr>
            <p:ph type="title"/>
          </p:nvPr>
        </p:nvSpPr>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The above code is equivalent to this code.</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dirty="0">
                <a:solidFill>
                  <a:srgbClr val="FF0000"/>
                </a:solidFill>
              </a:rPr>
              <a:t>What is jQuery</a:t>
            </a:r>
          </a:p>
        </p:txBody>
      </p:sp>
      <p:sp>
        <p:nvSpPr>
          <p:cNvPr id="3" name="Subtitle 2"/>
          <p:cNvSpPr>
            <a:spLocks noGrp="1"/>
          </p:cNvSpPr>
          <p:nvPr>
            <p:ph type="subTitle" idx="1"/>
          </p:nvPr>
        </p:nvSpPr>
        <p:spPr>
          <a:xfrm>
            <a:off x="457200" y="1295400"/>
            <a:ext cx="8077200" cy="5105400"/>
          </a:xfrm>
        </p:spPr>
        <p:txBody>
          <a:bodyPr/>
          <a:lstStyle/>
          <a:p>
            <a:pPr algn="l"/>
            <a:r>
              <a:rPr lang="en-US" dirty="0">
                <a:solidFill>
                  <a:schemeClr val="tx1"/>
                </a:solidFill>
              </a:rPr>
              <a:t>jQuery is a small and lightweight JavaScript library.</a:t>
            </a:r>
          </a:p>
          <a:p>
            <a:pPr algn="l"/>
            <a:r>
              <a:rPr lang="en-US" dirty="0">
                <a:solidFill>
                  <a:schemeClr val="tx1"/>
                </a:solidFill>
              </a:rPr>
              <a:t>jQuery is cross-platform.</a:t>
            </a:r>
          </a:p>
          <a:p>
            <a:pPr algn="l"/>
            <a:r>
              <a:rPr lang="en-US" dirty="0">
                <a:solidFill>
                  <a:schemeClr val="tx1"/>
                </a:solidFill>
              </a:rPr>
              <a:t>jQuery means "write less do more".</a:t>
            </a:r>
          </a:p>
          <a:p>
            <a:pPr algn="l"/>
            <a:r>
              <a:rPr lang="en-US" dirty="0">
                <a:solidFill>
                  <a:schemeClr val="tx1"/>
                </a:solidFill>
              </a:rPr>
              <a:t>jQuery simplifies AJAX call and DOM manipulation.</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a:t>&lt;!DOCTYPE html</a:t>
            </a:r>
            <a:r>
              <a:rPr lang="en-US" b="1" dirty="0"/>
              <a:t>&gt;</a:t>
            </a:r>
            <a:r>
              <a:rPr lang="en-US" dirty="0"/>
              <a:t>  </a:t>
            </a:r>
          </a:p>
          <a:p>
            <a:r>
              <a:rPr lang="en-US" b="1" dirty="0"/>
              <a:t>&lt;html&gt;</a:t>
            </a:r>
            <a:r>
              <a:rPr lang="en-US" dirty="0"/>
              <a:t>  </a:t>
            </a:r>
          </a:p>
          <a:p>
            <a:r>
              <a:rPr lang="en-US" b="1" dirty="0"/>
              <a:t>&lt;head&gt;</a:t>
            </a:r>
            <a:r>
              <a:rPr lang="en-US" dirty="0"/>
              <a:t>  </a:t>
            </a:r>
          </a:p>
          <a:p>
            <a:r>
              <a:rPr lang="en-US" dirty="0"/>
              <a:t> </a:t>
            </a:r>
            <a:r>
              <a:rPr lang="en-US" b="1" dirty="0"/>
              <a:t>&lt;title&gt;</a:t>
            </a:r>
            <a:r>
              <a:rPr lang="en-US" dirty="0"/>
              <a:t>Second jQuery Example</a:t>
            </a:r>
            <a:r>
              <a:rPr lang="en-US" b="1" dirty="0"/>
              <a:t>&lt;/title&gt;</a:t>
            </a:r>
            <a:r>
              <a:rPr lang="en-US" dirty="0"/>
              <a:t>  </a:t>
            </a:r>
          </a:p>
          <a:p>
            <a:r>
              <a:rPr lang="en-US" dirty="0"/>
              <a:t> </a:t>
            </a:r>
            <a:r>
              <a:rPr lang="en-US" b="1" dirty="0"/>
              <a:t>&lt;script</a:t>
            </a:r>
            <a:r>
              <a:rPr lang="en-US" dirty="0"/>
              <a:t> type="text/javascript" src="http://ajax.googleapis.com/ajax/libs/jquery/2.1.3/jquery.min.js"</a:t>
            </a:r>
            <a:r>
              <a:rPr lang="en-US" b="1" dirty="0"/>
              <a:t>&gt;</a:t>
            </a:r>
            <a:r>
              <a:rPr lang="en-US" dirty="0"/>
              <a:t>  </a:t>
            </a:r>
          </a:p>
          <a:p>
            <a:r>
              <a:rPr lang="en-US" dirty="0"/>
              <a:t> </a:t>
            </a:r>
            <a:r>
              <a:rPr lang="en-US" b="1" dirty="0"/>
              <a:t>&lt;/script&gt;</a:t>
            </a:r>
            <a:r>
              <a:rPr lang="en-US" dirty="0"/>
              <a:t>  </a:t>
            </a:r>
          </a:p>
          <a:p>
            <a:r>
              <a:rPr lang="en-US" dirty="0"/>
              <a:t> </a:t>
            </a:r>
            <a:r>
              <a:rPr lang="en-US" b="1" dirty="0"/>
              <a:t>&lt;script</a:t>
            </a:r>
            <a:r>
              <a:rPr lang="en-US" dirty="0"/>
              <a:t> type="text/javascript" language="javascript"</a:t>
            </a:r>
            <a:r>
              <a:rPr lang="en-US" b="1" dirty="0"/>
              <a:t>&gt;</a:t>
            </a:r>
            <a:r>
              <a:rPr lang="en-US" dirty="0"/>
              <a:t>  </a:t>
            </a:r>
          </a:p>
          <a:p>
            <a:r>
              <a:rPr lang="en-US" dirty="0"/>
              <a:t> $(function() {  </a:t>
            </a:r>
          </a:p>
          <a:p>
            <a:r>
              <a:rPr lang="en-US" dirty="0"/>
              <a:t> $("p").css("color", "red");  </a:t>
            </a:r>
          </a:p>
          <a:p>
            <a:r>
              <a:rPr lang="en-US" dirty="0"/>
              <a:t> });  </a:t>
            </a:r>
          </a:p>
          <a:p>
            <a:r>
              <a:rPr lang="en-US" dirty="0"/>
              <a:t> </a:t>
            </a:r>
            <a:r>
              <a:rPr lang="en-US" b="1" dirty="0"/>
              <a:t>&lt;/script&gt;</a:t>
            </a:r>
            <a:r>
              <a:rPr lang="en-US" dirty="0"/>
              <a:t>  </a:t>
            </a:r>
          </a:p>
          <a:p>
            <a:r>
              <a:rPr lang="en-US" dirty="0"/>
              <a:t> </a:t>
            </a:r>
            <a:r>
              <a:rPr lang="en-US" b="1" dirty="0"/>
              <a:t>&lt;/head&gt;</a:t>
            </a:r>
            <a:r>
              <a:rPr lang="en-US" dirty="0"/>
              <a:t>  </a:t>
            </a:r>
          </a:p>
          <a:p>
            <a:endParaRPr lang="en-US" dirty="0"/>
          </a:p>
        </p:txBody>
      </p:sp>
      <p:sp>
        <p:nvSpPr>
          <p:cNvPr id="2" name="Title 1"/>
          <p:cNvSpPr>
            <a:spLocks noGrp="1"/>
          </p:cNvSpPr>
          <p:nvPr>
            <p:ph type="title"/>
          </p:nvPr>
        </p:nvSpPr>
        <p:spPr/>
        <p:txBody>
          <a:bodyPr>
            <a:normAutofit fontScale="90000"/>
          </a:bodyPr>
          <a:lstStyle/>
          <a:p>
            <a:r>
              <a:rPr lang="en-US" b="1" dirty="0">
                <a:solidFill>
                  <a:srgbClr val="FF0000"/>
                </a:solidFill>
              </a:rPr>
              <a:t>Let's see the full example of jQuery using shorthand notation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&lt;body&gt;</a:t>
            </a:r>
            <a:r>
              <a:rPr lang="en-US" dirty="0"/>
              <a:t>  </a:t>
            </a:r>
          </a:p>
          <a:p>
            <a:r>
              <a:rPr lang="en-US" b="1" dirty="0"/>
              <a:t>&lt;p&gt;</a:t>
            </a:r>
            <a:r>
              <a:rPr lang="en-US" dirty="0"/>
              <a:t>The first paragraph is selected.</a:t>
            </a:r>
            <a:r>
              <a:rPr lang="en-US" b="1" dirty="0"/>
              <a:t>&lt;/p&gt;</a:t>
            </a:r>
            <a:r>
              <a:rPr lang="en-US" dirty="0"/>
              <a:t>  </a:t>
            </a:r>
          </a:p>
          <a:p>
            <a:r>
              <a:rPr lang="en-US" b="1" dirty="0"/>
              <a:t>&lt;p&gt;</a:t>
            </a:r>
            <a:r>
              <a:rPr lang="en-US" dirty="0"/>
              <a:t>The second paragraph is selected.</a:t>
            </a:r>
            <a:r>
              <a:rPr lang="en-US" b="1" dirty="0"/>
              <a:t>&lt;/p&gt;</a:t>
            </a:r>
            <a:r>
              <a:rPr lang="en-US" dirty="0"/>
              <a:t>  </a:t>
            </a:r>
          </a:p>
          <a:p>
            <a:r>
              <a:rPr lang="en-US" b="1" dirty="0"/>
              <a:t>&lt;p&gt;</a:t>
            </a:r>
            <a:r>
              <a:rPr lang="en-US" dirty="0"/>
              <a:t>The third paragraph is selected.</a:t>
            </a:r>
            <a:r>
              <a:rPr lang="en-US" b="1" dirty="0"/>
              <a:t>&lt;/p&gt;</a:t>
            </a:r>
            <a:r>
              <a:rPr lang="en-US" dirty="0"/>
              <a:t>  </a:t>
            </a:r>
          </a:p>
          <a:p>
            <a:r>
              <a:rPr lang="en-US" b="1" dirty="0"/>
              <a:t>&lt;/body&gt;</a:t>
            </a:r>
            <a:r>
              <a:rPr lang="en-US" dirty="0"/>
              <a:t>  </a:t>
            </a:r>
          </a:p>
          <a:p>
            <a:r>
              <a:rPr lang="en-US" b="1" dirty="0"/>
              <a:t>&lt;/html&gt;</a:t>
            </a:r>
            <a:r>
              <a:rPr lang="en-US" dirty="0"/>
              <a:t>  </a:t>
            </a:r>
          </a:p>
          <a:p>
            <a:endParaRPr lang="en-US" dirty="0"/>
          </a:p>
        </p:txBody>
      </p:sp>
      <p:sp>
        <p:nvSpPr>
          <p:cNvPr id="2" name="Title 1"/>
          <p:cNvSpPr>
            <a:spLocks noGrp="1"/>
          </p:cNvSpPr>
          <p:nvPr>
            <p:ph type="title"/>
          </p:nvPr>
        </p:nvSpPr>
        <p:spPr/>
        <p:txBody>
          <a:bodyPr>
            <a:normAutofit fontScale="90000"/>
          </a:bodyPr>
          <a:lstStyle/>
          <a:p>
            <a:r>
              <a:rPr lang="en-US" b="1" dirty="0" smtClean="0">
                <a:solidFill>
                  <a:srgbClr val="FF0000"/>
                </a:solidFill>
              </a:rPr>
              <a:t>Let's see the full example of jQuery using shorthand notation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function() </a:t>
            </a:r>
            <a:endParaRPr lang="en-US" dirty="0" smtClean="0"/>
          </a:p>
          <a:p>
            <a:r>
              <a:rPr lang="en-US" dirty="0" smtClean="0"/>
              <a:t>{ </a:t>
            </a:r>
          </a:p>
          <a:p>
            <a:r>
              <a:rPr lang="en-US" dirty="0" smtClean="0"/>
              <a:t>$("</a:t>
            </a:r>
            <a:r>
              <a:rPr lang="en-US" dirty="0"/>
              <a:t>p").css("background-color", "cyan</a:t>
            </a:r>
            <a:r>
              <a:rPr lang="en-US" dirty="0" smtClean="0"/>
              <a:t>");</a:t>
            </a:r>
          </a:p>
          <a:p>
            <a:r>
              <a:rPr lang="en-US" dirty="0" smtClean="0"/>
              <a:t> </a:t>
            </a:r>
            <a:r>
              <a:rPr lang="en-US" dirty="0"/>
              <a:t>}</a:t>
            </a:r>
          </a:p>
          <a:p>
            <a:endParaRPr lang="en-US" dirty="0"/>
          </a:p>
        </p:txBody>
      </p:sp>
      <p:sp>
        <p:nvSpPr>
          <p:cNvPr id="2" name="Title 1"/>
          <p:cNvSpPr>
            <a:spLocks noGrp="1"/>
          </p:cNvSpPr>
          <p:nvPr>
            <p:ph type="title"/>
          </p:nvPr>
        </p:nvSpPr>
        <p:spPr/>
        <p:txBody>
          <a:bodyPr>
            <a:normAutofit fontScale="90000"/>
          </a:bodyPr>
          <a:lstStyle/>
          <a:p>
            <a:r>
              <a:rPr lang="en-US" b="1" dirty="0">
                <a:solidFill>
                  <a:srgbClr val="FF0000"/>
                </a:solidFill>
              </a:rPr>
              <a:t>It changes the background-color of all &lt;p&gt; tag or paragraph to cyan.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334000"/>
          </a:xfrm>
        </p:spPr>
        <p:txBody>
          <a:bodyPr>
            <a:normAutofit fontScale="92500"/>
          </a:bodyPr>
          <a:lstStyle/>
          <a:p>
            <a:r>
              <a:rPr lang="en-US" dirty="0"/>
              <a:t>jQuery Selectors are used to select and manipulate HTML elements. They are very important part of jQuery library.</a:t>
            </a:r>
          </a:p>
          <a:p>
            <a:r>
              <a:rPr lang="en-US" dirty="0"/>
              <a:t>With jQuery selectors, you can find or select HTML elements based on their id, classes, attributes, types and much more from a DOM.</a:t>
            </a:r>
          </a:p>
          <a:p>
            <a:r>
              <a:rPr lang="en-US" dirty="0"/>
              <a:t>In simple words, you can say that selectors are used to select one or more HTML elements using jQuery and once the element is selected then you can perform various operation on that.</a:t>
            </a:r>
          </a:p>
          <a:p>
            <a:r>
              <a:rPr lang="en-US" dirty="0"/>
              <a:t>All jQuery selectors start with a dollor sign and parenthesis e.g. $(). It is known as the factory function.</a:t>
            </a:r>
          </a:p>
          <a:p>
            <a:endParaRPr lang="en-US" dirty="0"/>
          </a:p>
        </p:txBody>
      </p:sp>
      <p:sp>
        <p:nvSpPr>
          <p:cNvPr id="2" name="Title 1"/>
          <p:cNvSpPr>
            <a:spLocks noGrp="1"/>
          </p:cNvSpPr>
          <p:nvPr>
            <p:ph type="title"/>
          </p:nvPr>
        </p:nvSpPr>
        <p:spPr/>
        <p:txBody>
          <a:bodyPr>
            <a:normAutofit fontScale="90000"/>
          </a:bodyPr>
          <a:lstStyle/>
          <a:p>
            <a:r>
              <a:rPr lang="en-US" b="1" dirty="0">
                <a:solidFill>
                  <a:srgbClr val="FF0000"/>
                </a:solidFill>
              </a:rPr>
              <a:t>jQuery Selectors</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62600"/>
          </a:xfrm>
        </p:spPr>
        <p:txBody>
          <a:bodyPr/>
          <a:lstStyle/>
          <a:p>
            <a:r>
              <a:rPr lang="en-US" dirty="0"/>
              <a:t>Every jQuery selector start with thiis sign $(). This sign is known as the factory function. It uses the three basic building blocks while selecting an element in a given </a:t>
            </a:r>
            <a:r>
              <a:rPr lang="en-US" dirty="0" smtClean="0"/>
              <a:t>document</a:t>
            </a:r>
          </a:p>
          <a:p>
            <a:r>
              <a:rPr lang="en-US" dirty="0" smtClean="0"/>
              <a:t>.</a:t>
            </a:r>
            <a:endParaRPr lang="en-US" dirty="0"/>
          </a:p>
        </p:txBody>
      </p:sp>
      <p:sp>
        <p:nvSpPr>
          <p:cNvPr id="2" name="Title 1"/>
          <p:cNvSpPr>
            <a:spLocks noGrp="1"/>
          </p:cNvSpPr>
          <p:nvPr>
            <p:ph type="title"/>
          </p:nvPr>
        </p:nvSpPr>
        <p:spPr/>
        <p:txBody>
          <a:bodyPr>
            <a:normAutofit fontScale="90000"/>
          </a:bodyPr>
          <a:lstStyle/>
          <a:p>
            <a:r>
              <a:rPr lang="en-US" b="1" dirty="0">
                <a:solidFill>
                  <a:srgbClr val="FF0000"/>
                </a:solidFill>
              </a:rPr>
              <a:t>The $() factory function</a:t>
            </a:r>
            <a:r>
              <a:rPr lang="en-US" dirty="0"/>
              <a:t/>
            </a:r>
            <a:br>
              <a:rPr lang="en-US" dirty="0"/>
            </a:br>
            <a:endParaRPr lang="en-US" dirty="0"/>
          </a:p>
        </p:txBody>
      </p:sp>
      <p:graphicFrame>
        <p:nvGraphicFramePr>
          <p:cNvPr id="5" name="Table 4"/>
          <p:cNvGraphicFramePr>
            <a:graphicFrameLocks noGrp="1"/>
          </p:cNvGraphicFramePr>
          <p:nvPr/>
        </p:nvGraphicFramePr>
        <p:xfrm>
          <a:off x="381000" y="3014659"/>
          <a:ext cx="8458200" cy="3713262"/>
        </p:xfrm>
        <a:graphic>
          <a:graphicData uri="http://schemas.openxmlformats.org/drawingml/2006/table">
            <a:tbl>
              <a:tblPr firstRow="1" bandRow="1">
                <a:tableStyleId>{5C22544A-7EE6-4342-B048-85BDC9FD1C3A}</a:tableStyleId>
              </a:tblPr>
              <a:tblGrid>
                <a:gridCol w="964532"/>
                <a:gridCol w="1187116"/>
                <a:gridCol w="6306552"/>
              </a:tblGrid>
              <a:tr h="482725">
                <a:tc>
                  <a:txBody>
                    <a:bodyPr/>
                    <a:lstStyle/>
                    <a:p>
                      <a:pPr algn="l" fontAlgn="t"/>
                      <a:r>
                        <a:rPr lang="en-US" dirty="0">
                          <a:solidFill>
                            <a:schemeClr val="bg1"/>
                          </a:solidFill>
                          <a:latin typeface="times new roman"/>
                        </a:rPr>
                        <a:t>S.No.</a:t>
                      </a:r>
                    </a:p>
                  </a:txBody>
                  <a:tcPr marL="114300" marR="114300" marT="114300" marB="114300"/>
                </a:tc>
                <a:tc>
                  <a:txBody>
                    <a:bodyPr/>
                    <a:lstStyle/>
                    <a:p>
                      <a:pPr algn="l" fontAlgn="t"/>
                      <a:r>
                        <a:rPr lang="en-US">
                          <a:solidFill>
                            <a:schemeClr val="bg1"/>
                          </a:solidFill>
                          <a:latin typeface="times new roman"/>
                        </a:rPr>
                        <a:t>Selector</a:t>
                      </a:r>
                    </a:p>
                  </a:txBody>
                  <a:tcPr marL="114300" marR="114300" marT="114300" marB="114300"/>
                </a:tc>
                <a:tc>
                  <a:txBody>
                    <a:bodyPr/>
                    <a:lstStyle/>
                    <a:p>
                      <a:pPr algn="l" fontAlgn="t"/>
                      <a:r>
                        <a:rPr lang="en-US" dirty="0">
                          <a:solidFill>
                            <a:schemeClr val="bg1"/>
                          </a:solidFill>
                          <a:latin typeface="times new roman"/>
                        </a:rPr>
                        <a:t>Description</a:t>
                      </a:r>
                    </a:p>
                  </a:txBody>
                  <a:tcPr marL="114300" marR="114300" marT="114300" marB="114300"/>
                </a:tc>
              </a:tr>
              <a:tr h="936195">
                <a:tc>
                  <a:txBody>
                    <a:bodyPr/>
                    <a:lstStyle/>
                    <a:p>
                      <a:pPr algn="just" fontAlgn="t"/>
                      <a:r>
                        <a:rPr lang="en-US" dirty="0">
                          <a:solidFill>
                            <a:srgbClr val="333333"/>
                          </a:solidFill>
                          <a:latin typeface="inter-regular"/>
                        </a:rPr>
                        <a:t>1)</a:t>
                      </a:r>
                    </a:p>
                  </a:txBody>
                  <a:tcPr marL="76200" marR="76200" marT="76200" marB="76200"/>
                </a:tc>
                <a:tc>
                  <a:txBody>
                    <a:bodyPr/>
                    <a:lstStyle/>
                    <a:p>
                      <a:pPr algn="just" fontAlgn="t"/>
                      <a:r>
                        <a:rPr lang="en-US">
                          <a:solidFill>
                            <a:srgbClr val="333333"/>
                          </a:solidFill>
                          <a:latin typeface="inter-regular"/>
                        </a:rPr>
                        <a:t>Tag Name:</a:t>
                      </a:r>
                    </a:p>
                  </a:txBody>
                  <a:tcPr marL="76200" marR="76200" marT="76200" marB="76200"/>
                </a:tc>
                <a:tc>
                  <a:txBody>
                    <a:bodyPr/>
                    <a:lstStyle/>
                    <a:p>
                      <a:pPr algn="just" fontAlgn="t"/>
                      <a:r>
                        <a:rPr lang="en-US" dirty="0">
                          <a:solidFill>
                            <a:srgbClr val="333333"/>
                          </a:solidFill>
                          <a:latin typeface="inter-regular"/>
                        </a:rPr>
                        <a:t>It represents a tag name available in the DOM.</a:t>
                      </a:r>
                      <a:br>
                        <a:rPr lang="en-US" dirty="0">
                          <a:solidFill>
                            <a:srgbClr val="333333"/>
                          </a:solidFill>
                          <a:latin typeface="inter-regular"/>
                        </a:rPr>
                      </a:br>
                      <a:r>
                        <a:rPr lang="en-US" dirty="0">
                          <a:solidFill>
                            <a:srgbClr val="333333"/>
                          </a:solidFill>
                          <a:latin typeface="inter-regular"/>
                        </a:rPr>
                        <a:t>For example: $('p') selects all paragraphs'p'in the document.</a:t>
                      </a:r>
                    </a:p>
                  </a:txBody>
                  <a:tcPr marL="76200" marR="76200" marT="76200" marB="76200"/>
                </a:tc>
              </a:tr>
              <a:tr h="1024467">
                <a:tc>
                  <a:txBody>
                    <a:bodyPr/>
                    <a:lstStyle/>
                    <a:p>
                      <a:pPr algn="just" fontAlgn="t"/>
                      <a:r>
                        <a:rPr lang="en-US">
                          <a:solidFill>
                            <a:srgbClr val="333333"/>
                          </a:solidFill>
                          <a:latin typeface="inter-regular"/>
                        </a:rPr>
                        <a:t>2)</a:t>
                      </a:r>
                    </a:p>
                  </a:txBody>
                  <a:tcPr marL="76200" marR="76200" marT="76200" marB="76200"/>
                </a:tc>
                <a:tc>
                  <a:txBody>
                    <a:bodyPr/>
                    <a:lstStyle/>
                    <a:p>
                      <a:pPr algn="just" fontAlgn="t"/>
                      <a:r>
                        <a:rPr lang="en-US">
                          <a:solidFill>
                            <a:srgbClr val="333333"/>
                          </a:solidFill>
                          <a:latin typeface="inter-regular"/>
                        </a:rPr>
                        <a:t>Tag ID:</a:t>
                      </a:r>
                    </a:p>
                  </a:txBody>
                  <a:tcPr marL="76200" marR="76200" marT="76200" marB="76200"/>
                </a:tc>
                <a:tc>
                  <a:txBody>
                    <a:bodyPr/>
                    <a:lstStyle/>
                    <a:p>
                      <a:pPr algn="just" fontAlgn="t"/>
                      <a:r>
                        <a:rPr lang="en-US">
                          <a:solidFill>
                            <a:srgbClr val="333333"/>
                          </a:solidFill>
                          <a:latin typeface="inter-regular"/>
                        </a:rPr>
                        <a:t>It represents a tag available with a specific ID in the DOM.</a:t>
                      </a:r>
                      <a:br>
                        <a:rPr lang="en-US">
                          <a:solidFill>
                            <a:srgbClr val="333333"/>
                          </a:solidFill>
                          <a:latin typeface="inter-regular"/>
                        </a:rPr>
                      </a:br>
                      <a:r>
                        <a:rPr lang="en-US">
                          <a:solidFill>
                            <a:srgbClr val="333333"/>
                          </a:solidFill>
                          <a:latin typeface="inter-regular"/>
                        </a:rPr>
                        <a:t>For example: $('#real-id') selects a specific element in the document that has an ID of real-id.</a:t>
                      </a:r>
                    </a:p>
                  </a:txBody>
                  <a:tcPr marL="76200" marR="76200" marT="76200" marB="76200"/>
                </a:tc>
              </a:tr>
              <a:tr h="1199499">
                <a:tc>
                  <a:txBody>
                    <a:bodyPr/>
                    <a:lstStyle/>
                    <a:p>
                      <a:pPr algn="just" fontAlgn="t"/>
                      <a:r>
                        <a:rPr lang="en-US">
                          <a:solidFill>
                            <a:srgbClr val="333333"/>
                          </a:solidFill>
                          <a:latin typeface="inter-regular"/>
                        </a:rPr>
                        <a:t>3)</a:t>
                      </a:r>
                    </a:p>
                  </a:txBody>
                  <a:tcPr marL="76200" marR="76200" marT="76200" marB="76200"/>
                </a:tc>
                <a:tc>
                  <a:txBody>
                    <a:bodyPr/>
                    <a:lstStyle/>
                    <a:p>
                      <a:pPr algn="just" fontAlgn="t"/>
                      <a:r>
                        <a:rPr lang="en-US">
                          <a:solidFill>
                            <a:srgbClr val="333333"/>
                          </a:solidFill>
                          <a:latin typeface="inter-regular"/>
                        </a:rPr>
                        <a:t>Tag Class:</a:t>
                      </a:r>
                    </a:p>
                  </a:txBody>
                  <a:tcPr marL="76200" marR="76200" marT="76200" marB="76200"/>
                </a:tc>
                <a:tc>
                  <a:txBody>
                    <a:bodyPr/>
                    <a:lstStyle/>
                    <a:p>
                      <a:pPr algn="just" fontAlgn="t"/>
                      <a:r>
                        <a:rPr lang="en-US" dirty="0">
                          <a:solidFill>
                            <a:srgbClr val="333333"/>
                          </a:solidFill>
                          <a:latin typeface="inter-regular"/>
                        </a:rPr>
                        <a:t>It represents a tag available with a specific class in the DOM.</a:t>
                      </a:r>
                      <a:br>
                        <a:rPr lang="en-US" dirty="0">
                          <a:solidFill>
                            <a:srgbClr val="333333"/>
                          </a:solidFill>
                          <a:latin typeface="inter-regular"/>
                        </a:rPr>
                      </a:br>
                      <a:r>
                        <a:rPr lang="en-US" dirty="0">
                          <a:solidFill>
                            <a:srgbClr val="333333"/>
                          </a:solidFill>
                          <a:latin typeface="inter-regular"/>
                        </a:rPr>
                        <a:t>For example: $('real-class') selects all elements in the document that have a class of real-class.</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&lt;!DOCTYPE html&gt;  </a:t>
            </a:r>
          </a:p>
          <a:p>
            <a:r>
              <a:rPr lang="en-US" dirty="0"/>
              <a:t>&lt;html&gt;  </a:t>
            </a:r>
          </a:p>
          <a:p>
            <a:r>
              <a:rPr lang="en-US" dirty="0"/>
              <a:t>&lt;head&gt;  </a:t>
            </a:r>
          </a:p>
          <a:p>
            <a:r>
              <a:rPr lang="en-US" dirty="0"/>
              <a:t> &lt;title&gt;First jQuery Example&lt;/title&gt;  </a:t>
            </a:r>
          </a:p>
          <a:p>
            <a:r>
              <a:rPr lang="en-US" dirty="0"/>
              <a:t>&lt;script type="text/javascript" src="http://ajax.googleapis.com/ajax/libs/jquery/2.1.3/jquery.min.js"&gt;  </a:t>
            </a:r>
          </a:p>
          <a:p>
            <a:r>
              <a:rPr lang="en-US" dirty="0"/>
              <a:t> &lt;/script&gt;  </a:t>
            </a:r>
          </a:p>
          <a:p>
            <a:r>
              <a:rPr lang="en-US" dirty="0"/>
              <a:t> &lt;script type="text/javascript" language="javascript"&gt;  </a:t>
            </a:r>
          </a:p>
          <a:p>
            <a:r>
              <a:rPr lang="en-US" dirty="0"/>
              <a:t> $(document).ready(function() {  </a:t>
            </a:r>
          </a:p>
          <a:p>
            <a:r>
              <a:rPr lang="en-US" dirty="0"/>
              <a:t> $("p").css("background-color", "pink");  </a:t>
            </a:r>
          </a:p>
          <a:p>
            <a:r>
              <a:rPr lang="en-US" dirty="0"/>
              <a:t> });  </a:t>
            </a:r>
          </a:p>
          <a:p>
            <a:r>
              <a:rPr lang="en-US" dirty="0"/>
              <a:t> &lt;/script&gt;  </a:t>
            </a:r>
          </a:p>
          <a:p>
            <a:r>
              <a:rPr lang="en-US" dirty="0"/>
              <a:t> &lt;/head&gt;  </a:t>
            </a:r>
          </a:p>
          <a:p>
            <a:endParaRPr lang="en-US" dirty="0"/>
          </a:p>
        </p:txBody>
      </p:sp>
      <p:sp>
        <p:nvSpPr>
          <p:cNvPr id="2" name="Title 1"/>
          <p:cNvSpPr>
            <a:spLocks noGrp="1"/>
          </p:cNvSpPr>
          <p:nvPr>
            <p:ph type="title"/>
          </p:nvPr>
        </p:nvSpPr>
        <p:spPr/>
        <p:txBody>
          <a:bodyPr>
            <a:normAutofit fontScale="90000"/>
          </a:bodyPr>
          <a:lstStyle/>
          <a:p>
            <a:r>
              <a:rPr lang="en-US" b="1" dirty="0">
                <a:solidFill>
                  <a:srgbClr val="FF0000"/>
                </a:solidFill>
              </a:rPr>
              <a:t>Let's take a simple example to see the use of Tag selector.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&lt;body&gt;  </a:t>
            </a:r>
          </a:p>
          <a:p>
            <a:r>
              <a:rPr lang="en-US" dirty="0"/>
              <a:t>&lt;p&gt;This is first paragraph.&lt;/p&gt;  </a:t>
            </a:r>
          </a:p>
          <a:p>
            <a:r>
              <a:rPr lang="en-US" dirty="0"/>
              <a:t>&lt;p&gt;This is second paragraph.&lt;/p&gt;  </a:t>
            </a:r>
          </a:p>
          <a:p>
            <a:r>
              <a:rPr lang="en-US" dirty="0"/>
              <a:t>&lt;p&gt;This is third paragraph.&lt;/p&gt;  </a:t>
            </a:r>
          </a:p>
          <a:p>
            <a:r>
              <a:rPr lang="en-US" dirty="0"/>
              <a:t>&lt;/body&gt;  </a:t>
            </a:r>
          </a:p>
          <a:p>
            <a:r>
              <a:rPr lang="en-US" dirty="0"/>
              <a:t>&lt;/html&gt;  </a:t>
            </a:r>
          </a:p>
          <a:p>
            <a:endParaRPr lang="en-US" dirty="0"/>
          </a:p>
        </p:txBody>
      </p:sp>
      <p:sp>
        <p:nvSpPr>
          <p:cNvPr id="2" name="Title 1"/>
          <p:cNvSpPr>
            <a:spLocks noGrp="1"/>
          </p:cNvSpPr>
          <p:nvPr>
            <p:ph type="title"/>
          </p:nvPr>
        </p:nvSpPr>
        <p:spPr/>
        <p:txBody>
          <a:bodyPr>
            <a:normAutofit fontScale="90000"/>
          </a:bodyPr>
          <a:lstStyle/>
          <a:p>
            <a:r>
              <a:rPr lang="en-US" b="1" dirty="0" smtClean="0">
                <a:solidFill>
                  <a:srgbClr val="FF0000"/>
                </a:solidFill>
              </a:rPr>
              <a:t>Let's take a simple example to see the use of Tag selector.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10200"/>
          </a:xfrm>
        </p:spPr>
        <p:txBody>
          <a:bodyPr>
            <a:normAutofit/>
          </a:bodyPr>
          <a:lstStyle/>
          <a:p>
            <a:r>
              <a:rPr lang="en-US" dirty="0"/>
              <a:t>jQuery Selectors are used to select and manipulate HTML elements. They are very important part of jQuery library.</a:t>
            </a:r>
          </a:p>
          <a:p>
            <a:r>
              <a:rPr lang="en-US" dirty="0"/>
              <a:t>With jQuery selectors, you can find or select HTML elements based on their id, classes, attributes, types and much more from a DOM.</a:t>
            </a:r>
          </a:p>
          <a:p>
            <a:endParaRPr lang="en-US" dirty="0"/>
          </a:p>
        </p:txBody>
      </p:sp>
      <p:sp>
        <p:nvSpPr>
          <p:cNvPr id="2" name="Title 1"/>
          <p:cNvSpPr>
            <a:spLocks noGrp="1"/>
          </p:cNvSpPr>
          <p:nvPr>
            <p:ph type="title"/>
          </p:nvPr>
        </p:nvSpPr>
        <p:spPr/>
        <p:txBody>
          <a:bodyPr>
            <a:normAutofit fontScale="90000"/>
          </a:bodyPr>
          <a:lstStyle/>
          <a:p>
            <a:r>
              <a:rPr lang="en-US" b="1" dirty="0">
                <a:solidFill>
                  <a:srgbClr val="FF0000"/>
                </a:solidFill>
              </a:rPr>
              <a:t>jQuery Selectors</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 simple words, you can say that selectors are used to select one or more HTML elements using jQuery and once the element is selected then you can perform various operation on that.</a:t>
            </a:r>
          </a:p>
          <a:p>
            <a:r>
              <a:rPr lang="en-US" dirty="0"/>
              <a:t>All jQuery selectors start with a dollor sign and parenthesis e.g. $(). It is known as the factory function</a:t>
            </a:r>
          </a:p>
        </p:txBody>
      </p:sp>
      <p:sp>
        <p:nvSpPr>
          <p:cNvPr id="2" name="Title 1"/>
          <p:cNvSpPr>
            <a:spLocks noGrp="1"/>
          </p:cNvSpPr>
          <p:nvPr>
            <p:ph type="title"/>
          </p:nvPr>
        </p:nvSpPr>
        <p:spPr/>
        <p:txBody>
          <a:bodyPr>
            <a:normAutofit fontScale="90000"/>
          </a:bodyPr>
          <a:lstStyle/>
          <a:p>
            <a:r>
              <a:rPr lang="en-US" b="1" dirty="0" smtClean="0">
                <a:solidFill>
                  <a:srgbClr val="FF0000"/>
                </a:solidFill>
              </a:rPr>
              <a:t>jQuery Selectors</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066800"/>
          <a:ext cx="8534400" cy="5688392"/>
        </p:xfrm>
        <a:graphic>
          <a:graphicData uri="http://schemas.openxmlformats.org/drawingml/2006/table">
            <a:tbl>
              <a:tblPr firstRow="1" bandRow="1">
                <a:tableStyleId>{5C22544A-7EE6-4342-B048-85BDC9FD1C3A}</a:tableStyleId>
              </a:tblPr>
              <a:tblGrid>
                <a:gridCol w="762000"/>
                <a:gridCol w="2133600"/>
                <a:gridCol w="5638800"/>
              </a:tblGrid>
              <a:tr h="636207">
                <a:tc>
                  <a:txBody>
                    <a:bodyPr/>
                    <a:lstStyle/>
                    <a:p>
                      <a:pPr algn="l" fontAlgn="t"/>
                      <a:r>
                        <a:rPr lang="en-US" sz="2000" dirty="0">
                          <a:solidFill>
                            <a:schemeClr val="bg1"/>
                          </a:solidFill>
                          <a:latin typeface="times new roman"/>
                        </a:rPr>
                        <a:t>S.No.</a:t>
                      </a:r>
                    </a:p>
                  </a:txBody>
                  <a:tcPr marL="114300" marR="114300" marT="114300" marB="114300"/>
                </a:tc>
                <a:tc>
                  <a:txBody>
                    <a:bodyPr/>
                    <a:lstStyle/>
                    <a:p>
                      <a:pPr algn="l" fontAlgn="t"/>
                      <a:r>
                        <a:rPr lang="en-US" sz="2000">
                          <a:solidFill>
                            <a:schemeClr val="bg1"/>
                          </a:solidFill>
                          <a:latin typeface="times new roman"/>
                        </a:rPr>
                        <a:t>Selector</a:t>
                      </a:r>
                    </a:p>
                  </a:txBody>
                  <a:tcPr marL="114300" marR="114300" marT="114300" marB="114300"/>
                </a:tc>
                <a:tc>
                  <a:txBody>
                    <a:bodyPr/>
                    <a:lstStyle/>
                    <a:p>
                      <a:pPr algn="l" fontAlgn="t"/>
                      <a:r>
                        <a:rPr lang="en-US" sz="2000" dirty="0">
                          <a:solidFill>
                            <a:schemeClr val="bg1"/>
                          </a:solidFill>
                          <a:latin typeface="times new roman"/>
                        </a:rPr>
                        <a:t>Description</a:t>
                      </a:r>
                    </a:p>
                  </a:txBody>
                  <a:tcPr marL="114300" marR="114300" marT="114300" marB="114300"/>
                </a:tc>
              </a:tr>
              <a:tr h="1267759">
                <a:tc>
                  <a:txBody>
                    <a:bodyPr/>
                    <a:lstStyle/>
                    <a:p>
                      <a:pPr algn="just" fontAlgn="t"/>
                      <a:r>
                        <a:rPr lang="en-US" sz="2000" dirty="0">
                          <a:solidFill>
                            <a:srgbClr val="333333"/>
                          </a:solidFill>
                          <a:latin typeface="inter-regular"/>
                        </a:rPr>
                        <a:t>1)</a:t>
                      </a:r>
                    </a:p>
                  </a:txBody>
                  <a:tcPr marL="76200" marR="76200" marT="76200" marB="76200"/>
                </a:tc>
                <a:tc>
                  <a:txBody>
                    <a:bodyPr/>
                    <a:lstStyle/>
                    <a:p>
                      <a:pPr algn="just" fontAlgn="t"/>
                      <a:r>
                        <a:rPr lang="en-US" sz="2000">
                          <a:solidFill>
                            <a:srgbClr val="333333"/>
                          </a:solidFill>
                          <a:latin typeface="inter-regular"/>
                        </a:rPr>
                        <a:t>Tag Name:</a:t>
                      </a:r>
                    </a:p>
                  </a:txBody>
                  <a:tcPr marL="76200" marR="76200" marT="76200" marB="76200"/>
                </a:tc>
                <a:tc>
                  <a:txBody>
                    <a:bodyPr/>
                    <a:lstStyle/>
                    <a:p>
                      <a:pPr algn="just" fontAlgn="t"/>
                      <a:r>
                        <a:rPr lang="en-US" sz="2000">
                          <a:solidFill>
                            <a:srgbClr val="333333"/>
                          </a:solidFill>
                          <a:latin typeface="inter-regular"/>
                        </a:rPr>
                        <a:t>It represents a tag name available in the DOM.</a:t>
                      </a:r>
                      <a:br>
                        <a:rPr lang="en-US" sz="2000">
                          <a:solidFill>
                            <a:srgbClr val="333333"/>
                          </a:solidFill>
                          <a:latin typeface="inter-regular"/>
                        </a:rPr>
                      </a:br>
                      <a:r>
                        <a:rPr lang="en-US" sz="2000">
                          <a:solidFill>
                            <a:srgbClr val="333333"/>
                          </a:solidFill>
                          <a:latin typeface="inter-regular"/>
                        </a:rPr>
                        <a:t>For example: $('p') selects all paragraphs'p'in the document.</a:t>
                      </a:r>
                    </a:p>
                  </a:txBody>
                  <a:tcPr marL="76200" marR="76200" marT="76200" marB="76200"/>
                </a:tc>
              </a:tr>
              <a:tr h="1927901">
                <a:tc>
                  <a:txBody>
                    <a:bodyPr/>
                    <a:lstStyle/>
                    <a:p>
                      <a:pPr algn="just" fontAlgn="t"/>
                      <a:r>
                        <a:rPr lang="en-US" sz="2000" dirty="0">
                          <a:solidFill>
                            <a:srgbClr val="333333"/>
                          </a:solidFill>
                          <a:latin typeface="inter-regular"/>
                        </a:rPr>
                        <a:t>2)</a:t>
                      </a:r>
                    </a:p>
                  </a:txBody>
                  <a:tcPr marL="76200" marR="76200" marT="76200" marB="76200"/>
                </a:tc>
                <a:tc>
                  <a:txBody>
                    <a:bodyPr/>
                    <a:lstStyle/>
                    <a:p>
                      <a:pPr algn="just" fontAlgn="t"/>
                      <a:r>
                        <a:rPr lang="en-US" sz="2000">
                          <a:solidFill>
                            <a:srgbClr val="333333"/>
                          </a:solidFill>
                          <a:latin typeface="inter-regular"/>
                        </a:rPr>
                        <a:t>Tag ID:</a:t>
                      </a:r>
                    </a:p>
                  </a:txBody>
                  <a:tcPr marL="76200" marR="76200" marT="76200" marB="76200"/>
                </a:tc>
                <a:tc>
                  <a:txBody>
                    <a:bodyPr/>
                    <a:lstStyle/>
                    <a:p>
                      <a:pPr algn="just" fontAlgn="t"/>
                      <a:r>
                        <a:rPr lang="en-US" sz="2000">
                          <a:solidFill>
                            <a:srgbClr val="333333"/>
                          </a:solidFill>
                          <a:latin typeface="inter-regular"/>
                        </a:rPr>
                        <a:t>It represents a tag available with a specific ID in the DOM.</a:t>
                      </a:r>
                      <a:br>
                        <a:rPr lang="en-US" sz="2000">
                          <a:solidFill>
                            <a:srgbClr val="333333"/>
                          </a:solidFill>
                          <a:latin typeface="inter-regular"/>
                        </a:rPr>
                      </a:br>
                      <a:r>
                        <a:rPr lang="en-US" sz="2000">
                          <a:solidFill>
                            <a:srgbClr val="333333"/>
                          </a:solidFill>
                          <a:latin typeface="inter-regular"/>
                        </a:rPr>
                        <a:t>For example: $('#real-id') selects a specific element in the document that has an ID of real-id.</a:t>
                      </a:r>
                    </a:p>
                  </a:txBody>
                  <a:tcPr marL="76200" marR="76200" marT="76200" marB="76200"/>
                </a:tc>
              </a:tr>
              <a:tr h="1654532">
                <a:tc>
                  <a:txBody>
                    <a:bodyPr/>
                    <a:lstStyle/>
                    <a:p>
                      <a:pPr algn="just" fontAlgn="t"/>
                      <a:r>
                        <a:rPr lang="en-US" sz="2000">
                          <a:solidFill>
                            <a:srgbClr val="333333"/>
                          </a:solidFill>
                          <a:latin typeface="inter-regular"/>
                        </a:rPr>
                        <a:t>3)</a:t>
                      </a:r>
                    </a:p>
                  </a:txBody>
                  <a:tcPr marL="76200" marR="76200" marT="76200" marB="76200"/>
                </a:tc>
                <a:tc>
                  <a:txBody>
                    <a:bodyPr/>
                    <a:lstStyle/>
                    <a:p>
                      <a:pPr algn="just" fontAlgn="t"/>
                      <a:r>
                        <a:rPr lang="en-US" sz="2000">
                          <a:solidFill>
                            <a:srgbClr val="333333"/>
                          </a:solidFill>
                          <a:latin typeface="inter-regular"/>
                        </a:rPr>
                        <a:t>Tag Class:</a:t>
                      </a:r>
                    </a:p>
                  </a:txBody>
                  <a:tcPr marL="76200" marR="76200" marT="76200" marB="76200"/>
                </a:tc>
                <a:tc>
                  <a:txBody>
                    <a:bodyPr/>
                    <a:lstStyle/>
                    <a:p>
                      <a:pPr algn="just" fontAlgn="t"/>
                      <a:r>
                        <a:rPr lang="en-US" sz="2000" dirty="0">
                          <a:solidFill>
                            <a:srgbClr val="333333"/>
                          </a:solidFill>
                          <a:latin typeface="inter-regular"/>
                        </a:rPr>
                        <a:t>It represents a tag available with a specific class in the DOM.</a:t>
                      </a:r>
                      <a:br>
                        <a:rPr lang="en-US" sz="2000" dirty="0">
                          <a:solidFill>
                            <a:srgbClr val="333333"/>
                          </a:solidFill>
                          <a:latin typeface="inter-regular"/>
                        </a:rPr>
                      </a:br>
                      <a:r>
                        <a:rPr lang="en-US" sz="2000" dirty="0">
                          <a:solidFill>
                            <a:srgbClr val="333333"/>
                          </a:solidFill>
                          <a:latin typeface="inter-regular"/>
                        </a:rPr>
                        <a:t>For example: $('real-class') selects all elements in the document that have a class of real-class.</a:t>
                      </a:r>
                    </a:p>
                  </a:txBody>
                  <a:tcPr marL="76200" marR="76200" marT="76200" marB="76200"/>
                </a:tc>
              </a:tr>
            </a:tbl>
          </a:graphicData>
        </a:graphic>
      </p:graphicFrame>
      <p:sp>
        <p:nvSpPr>
          <p:cNvPr id="2" name="Title 1"/>
          <p:cNvSpPr>
            <a:spLocks noGrp="1"/>
          </p:cNvSpPr>
          <p:nvPr>
            <p:ph type="title"/>
          </p:nvPr>
        </p:nvSpPr>
        <p:spPr/>
        <p:txBody>
          <a:bodyPr>
            <a:normAutofit fontScale="90000"/>
          </a:bodyPr>
          <a:lstStyle/>
          <a:p>
            <a:r>
              <a:rPr lang="en-US" b="1" dirty="0">
                <a:solidFill>
                  <a:srgbClr val="FF0000"/>
                </a:solidFill>
              </a:rPr>
              <a:t>The $() factory function</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10200"/>
          </a:xfrm>
        </p:spPr>
        <p:txBody>
          <a:bodyPr>
            <a:normAutofit fontScale="85000" lnSpcReduction="20000"/>
          </a:bodyPr>
          <a:lstStyle/>
          <a:p>
            <a:r>
              <a:rPr lang="en-US" dirty="0"/>
              <a:t>&lt;!DOCTYPE html&gt;  </a:t>
            </a:r>
          </a:p>
          <a:p>
            <a:r>
              <a:rPr lang="en-US" dirty="0"/>
              <a:t>&lt;html&gt;  </a:t>
            </a:r>
          </a:p>
          <a:p>
            <a:r>
              <a:rPr lang="en-US" dirty="0"/>
              <a:t>&lt;head&gt;  </a:t>
            </a:r>
          </a:p>
          <a:p>
            <a:r>
              <a:rPr lang="en-US" dirty="0"/>
              <a:t> &lt;title&gt;First jQuery Example&lt;/title&gt;  </a:t>
            </a:r>
          </a:p>
          <a:p>
            <a:r>
              <a:rPr lang="en-US" b="1" dirty="0">
                <a:solidFill>
                  <a:srgbClr val="C00000"/>
                </a:solidFill>
              </a:rPr>
              <a:t>&lt;script type="text/javascript" src="http://ajax.googleapis.com/ajax/libs/jquery/2.1.3/jquery.min.js"&gt;  </a:t>
            </a:r>
          </a:p>
          <a:p>
            <a:r>
              <a:rPr lang="en-US" dirty="0"/>
              <a:t> &lt;/script&gt;  </a:t>
            </a:r>
          </a:p>
          <a:p>
            <a:r>
              <a:rPr lang="en-US" dirty="0">
                <a:solidFill>
                  <a:srgbClr val="00B050"/>
                </a:solidFill>
              </a:rPr>
              <a:t> </a:t>
            </a:r>
            <a:r>
              <a:rPr lang="en-US" b="1" dirty="0">
                <a:solidFill>
                  <a:srgbClr val="FF0000"/>
                </a:solidFill>
              </a:rPr>
              <a:t>&lt;script type="text/javascript" language="javascript"&gt;  </a:t>
            </a:r>
          </a:p>
          <a:p>
            <a:r>
              <a:rPr lang="en-US" dirty="0"/>
              <a:t> </a:t>
            </a:r>
            <a:r>
              <a:rPr lang="en-US" b="1" dirty="0"/>
              <a:t>$(document).ready(function() </a:t>
            </a:r>
            <a:endParaRPr lang="en-US" b="1" dirty="0" smtClean="0"/>
          </a:p>
          <a:p>
            <a:r>
              <a:rPr lang="en-US" dirty="0" smtClean="0"/>
              <a:t>{</a:t>
            </a:r>
            <a:r>
              <a:rPr lang="en-US" dirty="0"/>
              <a:t>  </a:t>
            </a:r>
          </a:p>
          <a:p>
            <a:r>
              <a:rPr lang="en-US" dirty="0"/>
              <a:t> $("p").css("background-color", "pink");  </a:t>
            </a:r>
          </a:p>
          <a:p>
            <a:r>
              <a:rPr lang="en-US" dirty="0"/>
              <a:t> });  </a:t>
            </a:r>
          </a:p>
          <a:p>
            <a:r>
              <a:rPr lang="en-US" dirty="0"/>
              <a:t> &lt;/script&gt;  </a:t>
            </a:r>
          </a:p>
          <a:p>
            <a:r>
              <a:rPr lang="en-US" dirty="0"/>
              <a:t> &lt;/head&gt;  </a:t>
            </a:r>
          </a:p>
          <a:p>
            <a:endParaRPr lang="en-US" dirty="0"/>
          </a:p>
        </p:txBody>
      </p:sp>
      <p:sp>
        <p:nvSpPr>
          <p:cNvPr id="2" name="Title 1"/>
          <p:cNvSpPr>
            <a:spLocks noGrp="1"/>
          </p:cNvSpPr>
          <p:nvPr>
            <p:ph type="title"/>
          </p:nvPr>
        </p:nvSpPr>
        <p:spPr/>
        <p:txBody>
          <a:bodyPr>
            <a:normAutofit fontScale="90000"/>
          </a:bodyPr>
          <a:lstStyle/>
          <a:p>
            <a:r>
              <a:rPr lang="en-US" b="1" dirty="0">
                <a:solidFill>
                  <a:srgbClr val="FF0000"/>
                </a:solidFill>
              </a:rPr>
              <a:t>jQuery Example</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181600"/>
          </a:xfrm>
        </p:spPr>
        <p:txBody>
          <a:bodyPr>
            <a:normAutofit fontScale="92500" lnSpcReduction="20000"/>
          </a:bodyPr>
          <a:lstStyle/>
          <a:p>
            <a:r>
              <a:rPr lang="en-US" dirty="0"/>
              <a:t>&lt;!DOCTYPE html&gt;  </a:t>
            </a:r>
          </a:p>
          <a:p>
            <a:r>
              <a:rPr lang="en-US" dirty="0"/>
              <a:t>&lt;html&gt;  </a:t>
            </a:r>
          </a:p>
          <a:p>
            <a:r>
              <a:rPr lang="en-US" dirty="0"/>
              <a:t>&lt;head&gt;  </a:t>
            </a:r>
          </a:p>
          <a:p>
            <a:r>
              <a:rPr lang="en-US" dirty="0"/>
              <a:t> &lt;title&gt;First jQuery Example&lt;/title&gt;  </a:t>
            </a:r>
          </a:p>
          <a:p>
            <a:r>
              <a:rPr lang="en-US" dirty="0"/>
              <a:t>&lt;script type="text/javascript" src="http://ajax.googleapis.com/ajax/libs/jquery/2.1.3/jquery.min.js"&gt;  </a:t>
            </a:r>
          </a:p>
          <a:p>
            <a:r>
              <a:rPr lang="en-US" dirty="0"/>
              <a:t> &lt;/script&gt;  </a:t>
            </a:r>
          </a:p>
          <a:p>
            <a:r>
              <a:rPr lang="en-US" dirty="0"/>
              <a:t> &lt;script type="text/javascript" language="javascript"&gt;  </a:t>
            </a:r>
          </a:p>
          <a:p>
            <a:r>
              <a:rPr lang="en-US" dirty="0"/>
              <a:t> $(document).ready(function() {  </a:t>
            </a:r>
          </a:p>
          <a:p>
            <a:r>
              <a:rPr lang="en-US" dirty="0"/>
              <a:t> $("p").css("background-color", "pink");  </a:t>
            </a:r>
          </a:p>
          <a:p>
            <a:r>
              <a:rPr lang="en-US" dirty="0"/>
              <a:t> });  </a:t>
            </a:r>
          </a:p>
          <a:p>
            <a:r>
              <a:rPr lang="en-US" dirty="0"/>
              <a:t> &lt;/script&gt;  &lt;/head&gt; </a:t>
            </a:r>
          </a:p>
          <a:p>
            <a:endParaRPr lang="en-US" dirty="0"/>
          </a:p>
        </p:txBody>
      </p:sp>
      <p:sp>
        <p:nvSpPr>
          <p:cNvPr id="2" name="Title 1"/>
          <p:cNvSpPr>
            <a:spLocks noGrp="1"/>
          </p:cNvSpPr>
          <p:nvPr>
            <p:ph type="title"/>
          </p:nvPr>
        </p:nvSpPr>
        <p:spPr/>
        <p:txBody>
          <a:bodyPr/>
          <a:lstStyle/>
          <a:p>
            <a:r>
              <a:rPr lang="en-US" dirty="0"/>
              <a:t> </a:t>
            </a:r>
            <a:r>
              <a:rPr lang="en-US" b="1" dirty="0">
                <a:solidFill>
                  <a:srgbClr val="FF0000"/>
                </a:solidFill>
              </a:rPr>
              <a:t>Tag selector.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&lt;body&gt;  </a:t>
            </a:r>
          </a:p>
          <a:p>
            <a:r>
              <a:rPr lang="en-US" dirty="0"/>
              <a:t>&lt;p&gt;This is first paragraph.&lt;/p&gt;  </a:t>
            </a:r>
          </a:p>
          <a:p>
            <a:r>
              <a:rPr lang="en-US" dirty="0"/>
              <a:t>&lt;p&gt;This is second paragraph.&lt;/p&gt;  </a:t>
            </a:r>
          </a:p>
          <a:p>
            <a:r>
              <a:rPr lang="en-US" dirty="0"/>
              <a:t>&lt;p&gt;This is third paragraph.&lt;/p&gt;  </a:t>
            </a:r>
          </a:p>
          <a:p>
            <a:r>
              <a:rPr lang="en-US" dirty="0"/>
              <a:t>&lt;/body&gt;  </a:t>
            </a:r>
          </a:p>
          <a:p>
            <a:r>
              <a:rPr lang="en-US" dirty="0"/>
              <a:t>&lt;/html&gt;  </a:t>
            </a:r>
          </a:p>
          <a:p>
            <a:endParaRPr lang="en-US" dirty="0"/>
          </a:p>
        </p:txBody>
      </p:sp>
      <p:sp>
        <p:nvSpPr>
          <p:cNvPr id="2" name="Title 1"/>
          <p:cNvSpPr>
            <a:spLocks noGrp="1"/>
          </p:cNvSpPr>
          <p:nvPr>
            <p:ph type="title"/>
          </p:nvPr>
        </p:nvSpPr>
        <p:spPr/>
        <p:txBody>
          <a:bodyPr/>
          <a:lstStyle/>
          <a:p>
            <a:r>
              <a:rPr lang="en-US" dirty="0" smtClean="0"/>
              <a:t> </a:t>
            </a:r>
            <a:r>
              <a:rPr lang="en-US" b="1" dirty="0" smtClean="0">
                <a:solidFill>
                  <a:srgbClr val="FF0000"/>
                </a:solidFill>
              </a:rPr>
              <a:t>Tag selector</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Note: 1. All of the above discussed selectors can be used alone or with the combination of other selectors.</a:t>
            </a:r>
          </a:p>
          <a:p>
            <a:r>
              <a:rPr lang="en-US" dirty="0"/>
              <a:t>Note: 2. If you have any confliction with theuse of dollor sign $ in any JavaScript library then you can use jQuery() function instead of factory function $(). The factory function $() and the jQuery function is the same.</a:t>
            </a:r>
          </a:p>
          <a:p>
            <a:endParaRPr lang="en-US" dirty="0"/>
          </a:p>
        </p:txBody>
      </p:sp>
      <p:sp>
        <p:nvSpPr>
          <p:cNvPr id="2" name="Title 1"/>
          <p:cNvSpPr>
            <a:spLocks noGrp="1"/>
          </p:cNvSpPr>
          <p:nvPr>
            <p:ph type="title"/>
          </p:nvPr>
        </p:nvSpPr>
        <p:spPr/>
        <p:txBody>
          <a:bodyPr/>
          <a:lstStyle/>
          <a:p>
            <a:r>
              <a:rPr lang="en-US" b="1" dirty="0" smtClean="0">
                <a:solidFill>
                  <a:srgbClr val="FF0000"/>
                </a:solidFill>
              </a:rPr>
              <a:t>Tag selector</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jQuery selectors can be used single or with the combination of other selectors. They are required at every steps while using jQuery. They are used to select the exact element that you want from your HTML document.</a:t>
            </a:r>
          </a:p>
        </p:txBody>
      </p:sp>
      <p:sp>
        <p:nvSpPr>
          <p:cNvPr id="2" name="Title 1"/>
          <p:cNvSpPr>
            <a:spLocks noGrp="1"/>
          </p:cNvSpPr>
          <p:nvPr>
            <p:ph type="title"/>
          </p:nvPr>
        </p:nvSpPr>
        <p:spPr/>
        <p:txBody>
          <a:bodyPr>
            <a:normAutofit fontScale="90000"/>
          </a:bodyPr>
          <a:lstStyle/>
          <a:p>
            <a:r>
              <a:rPr lang="en-US" b="1" dirty="0">
                <a:solidFill>
                  <a:srgbClr val="FF0000"/>
                </a:solidFill>
              </a:rPr>
              <a:t>How to use Selectors</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1295400"/>
          <a:ext cx="8229600" cy="5379720"/>
        </p:xfrm>
        <a:graphic>
          <a:graphicData uri="http://schemas.openxmlformats.org/drawingml/2006/table">
            <a:tbl>
              <a:tblPr firstRow="1" bandRow="1">
                <a:tableStyleId>{5C22544A-7EE6-4342-B048-85BDC9FD1C3A}</a:tableStyleId>
              </a:tblPr>
              <a:tblGrid>
                <a:gridCol w="1066800"/>
                <a:gridCol w="1981200"/>
                <a:gridCol w="5181600"/>
              </a:tblGrid>
              <a:tr h="370840">
                <a:tc>
                  <a:txBody>
                    <a:bodyPr/>
                    <a:lstStyle/>
                    <a:p>
                      <a:pPr algn="l" fontAlgn="t"/>
                      <a:r>
                        <a:rPr lang="en-US" sz="2400" dirty="0">
                          <a:solidFill>
                            <a:schemeClr val="bg1"/>
                          </a:solidFill>
                          <a:latin typeface="times new roman"/>
                        </a:rPr>
                        <a:t>S.No.</a:t>
                      </a:r>
                    </a:p>
                  </a:txBody>
                  <a:tcPr marL="114300" marR="114300" marT="114300" marB="114300"/>
                </a:tc>
                <a:tc>
                  <a:txBody>
                    <a:bodyPr/>
                    <a:lstStyle/>
                    <a:p>
                      <a:pPr algn="l" fontAlgn="t"/>
                      <a:r>
                        <a:rPr lang="en-US" sz="2400">
                          <a:solidFill>
                            <a:schemeClr val="bg1"/>
                          </a:solidFill>
                          <a:latin typeface="times new roman"/>
                        </a:rPr>
                        <a:t>Selector</a:t>
                      </a:r>
                    </a:p>
                  </a:txBody>
                  <a:tcPr marL="114300" marR="114300" marT="114300" marB="114300"/>
                </a:tc>
                <a:tc>
                  <a:txBody>
                    <a:bodyPr/>
                    <a:lstStyle/>
                    <a:p>
                      <a:pPr algn="l" fontAlgn="t"/>
                      <a:r>
                        <a:rPr lang="en-US" sz="2400" dirty="0">
                          <a:solidFill>
                            <a:schemeClr val="bg1"/>
                          </a:solidFill>
                          <a:latin typeface="times new roman"/>
                        </a:rPr>
                        <a:t>Description</a:t>
                      </a:r>
                    </a:p>
                  </a:txBody>
                  <a:tcPr marL="114300" marR="114300" marT="114300" marB="114300"/>
                </a:tc>
              </a:tr>
              <a:tr h="370840">
                <a:tc>
                  <a:txBody>
                    <a:bodyPr/>
                    <a:lstStyle/>
                    <a:p>
                      <a:pPr algn="just" fontAlgn="t"/>
                      <a:r>
                        <a:rPr lang="en-US" sz="2400">
                          <a:solidFill>
                            <a:srgbClr val="333333"/>
                          </a:solidFill>
                          <a:latin typeface="inter-regular"/>
                        </a:rPr>
                        <a:t>1)</a:t>
                      </a:r>
                    </a:p>
                  </a:txBody>
                  <a:tcPr marL="76200" marR="76200" marT="76200" marB="76200"/>
                </a:tc>
                <a:tc>
                  <a:txBody>
                    <a:bodyPr/>
                    <a:lstStyle/>
                    <a:p>
                      <a:pPr algn="just" fontAlgn="t"/>
                      <a:r>
                        <a:rPr lang="en-US" sz="2400">
                          <a:solidFill>
                            <a:srgbClr val="333333"/>
                          </a:solidFill>
                          <a:latin typeface="inter-regular"/>
                        </a:rPr>
                        <a:t>Name:</a:t>
                      </a:r>
                    </a:p>
                  </a:txBody>
                  <a:tcPr marL="76200" marR="76200" marT="76200" marB="76200"/>
                </a:tc>
                <a:tc>
                  <a:txBody>
                    <a:bodyPr/>
                    <a:lstStyle/>
                    <a:p>
                      <a:pPr algn="just" fontAlgn="t"/>
                      <a:r>
                        <a:rPr lang="en-US" sz="2400">
                          <a:solidFill>
                            <a:srgbClr val="333333"/>
                          </a:solidFill>
                          <a:latin typeface="inter-regular"/>
                        </a:rPr>
                        <a:t>It selects all elements that match with the given element name.</a:t>
                      </a:r>
                    </a:p>
                  </a:txBody>
                  <a:tcPr marL="76200" marR="76200" marT="76200" marB="76200"/>
                </a:tc>
              </a:tr>
              <a:tr h="370840">
                <a:tc>
                  <a:txBody>
                    <a:bodyPr/>
                    <a:lstStyle/>
                    <a:p>
                      <a:pPr algn="just" fontAlgn="t"/>
                      <a:r>
                        <a:rPr lang="en-US" sz="2400">
                          <a:solidFill>
                            <a:srgbClr val="333333"/>
                          </a:solidFill>
                          <a:latin typeface="inter-regular"/>
                        </a:rPr>
                        <a:t>2)</a:t>
                      </a:r>
                    </a:p>
                  </a:txBody>
                  <a:tcPr marL="76200" marR="76200" marT="76200" marB="76200"/>
                </a:tc>
                <a:tc>
                  <a:txBody>
                    <a:bodyPr/>
                    <a:lstStyle/>
                    <a:p>
                      <a:pPr algn="just" fontAlgn="t"/>
                      <a:r>
                        <a:rPr lang="en-US" sz="2400">
                          <a:solidFill>
                            <a:srgbClr val="333333"/>
                          </a:solidFill>
                          <a:latin typeface="inter-regular"/>
                        </a:rPr>
                        <a:t>#ID:</a:t>
                      </a:r>
                    </a:p>
                  </a:txBody>
                  <a:tcPr marL="76200" marR="76200" marT="76200" marB="76200"/>
                </a:tc>
                <a:tc>
                  <a:txBody>
                    <a:bodyPr/>
                    <a:lstStyle/>
                    <a:p>
                      <a:pPr algn="just" fontAlgn="t"/>
                      <a:r>
                        <a:rPr lang="en-US" sz="2400">
                          <a:solidFill>
                            <a:srgbClr val="333333"/>
                          </a:solidFill>
                          <a:latin typeface="inter-regular"/>
                        </a:rPr>
                        <a:t>It selects a single element that matches with the given id.</a:t>
                      </a:r>
                    </a:p>
                  </a:txBody>
                  <a:tcPr marL="76200" marR="76200" marT="76200" marB="76200"/>
                </a:tc>
              </a:tr>
              <a:tr h="370840">
                <a:tc>
                  <a:txBody>
                    <a:bodyPr/>
                    <a:lstStyle/>
                    <a:p>
                      <a:pPr algn="just" fontAlgn="t"/>
                      <a:r>
                        <a:rPr lang="en-US" sz="2400">
                          <a:solidFill>
                            <a:srgbClr val="333333"/>
                          </a:solidFill>
                          <a:latin typeface="inter-regular"/>
                        </a:rPr>
                        <a:t>3)</a:t>
                      </a:r>
                    </a:p>
                  </a:txBody>
                  <a:tcPr marL="76200" marR="76200" marT="76200" marB="76200"/>
                </a:tc>
                <a:tc>
                  <a:txBody>
                    <a:bodyPr/>
                    <a:lstStyle/>
                    <a:p>
                      <a:pPr algn="just" fontAlgn="t"/>
                      <a:r>
                        <a:rPr lang="en-US" sz="2400">
                          <a:solidFill>
                            <a:srgbClr val="333333"/>
                          </a:solidFill>
                          <a:latin typeface="inter-regular"/>
                        </a:rPr>
                        <a:t>.Class:</a:t>
                      </a:r>
                    </a:p>
                  </a:txBody>
                  <a:tcPr marL="76200" marR="76200" marT="76200" marB="76200"/>
                </a:tc>
                <a:tc>
                  <a:txBody>
                    <a:bodyPr/>
                    <a:lstStyle/>
                    <a:p>
                      <a:pPr algn="just" fontAlgn="t"/>
                      <a:r>
                        <a:rPr lang="en-US" sz="2400">
                          <a:solidFill>
                            <a:srgbClr val="333333"/>
                          </a:solidFill>
                          <a:latin typeface="inter-regular"/>
                        </a:rPr>
                        <a:t>It selects all elements that matches with the given class.</a:t>
                      </a:r>
                    </a:p>
                  </a:txBody>
                  <a:tcPr marL="76200" marR="76200" marT="76200" marB="76200"/>
                </a:tc>
              </a:tr>
              <a:tr h="370840">
                <a:tc>
                  <a:txBody>
                    <a:bodyPr/>
                    <a:lstStyle/>
                    <a:p>
                      <a:pPr algn="just" fontAlgn="t"/>
                      <a:r>
                        <a:rPr lang="en-US" sz="2400">
                          <a:solidFill>
                            <a:srgbClr val="333333"/>
                          </a:solidFill>
                          <a:latin typeface="inter-regular"/>
                        </a:rPr>
                        <a:t>4)</a:t>
                      </a:r>
                    </a:p>
                  </a:txBody>
                  <a:tcPr marL="76200" marR="76200" marT="76200" marB="76200"/>
                </a:tc>
                <a:tc>
                  <a:txBody>
                    <a:bodyPr/>
                    <a:lstStyle/>
                    <a:p>
                      <a:pPr algn="just" fontAlgn="t"/>
                      <a:r>
                        <a:rPr lang="en-US" sz="2400">
                          <a:solidFill>
                            <a:srgbClr val="333333"/>
                          </a:solidFill>
                          <a:latin typeface="inter-regular"/>
                        </a:rPr>
                        <a:t>Universal(*)</a:t>
                      </a:r>
                    </a:p>
                  </a:txBody>
                  <a:tcPr marL="76200" marR="76200" marT="76200" marB="76200"/>
                </a:tc>
                <a:tc>
                  <a:txBody>
                    <a:bodyPr/>
                    <a:lstStyle/>
                    <a:p>
                      <a:pPr algn="just" fontAlgn="t"/>
                      <a:r>
                        <a:rPr lang="en-US" sz="2400">
                          <a:solidFill>
                            <a:srgbClr val="333333"/>
                          </a:solidFill>
                          <a:latin typeface="inter-regular"/>
                        </a:rPr>
                        <a:t>It selects all elements available in a DOM.</a:t>
                      </a:r>
                    </a:p>
                  </a:txBody>
                  <a:tcPr marL="76200" marR="76200" marT="76200" marB="76200"/>
                </a:tc>
              </a:tr>
              <a:tr h="370840">
                <a:tc>
                  <a:txBody>
                    <a:bodyPr/>
                    <a:lstStyle/>
                    <a:p>
                      <a:pPr algn="just" fontAlgn="t"/>
                      <a:r>
                        <a:rPr lang="en-US" sz="2400">
                          <a:solidFill>
                            <a:srgbClr val="333333"/>
                          </a:solidFill>
                          <a:latin typeface="inter-regular"/>
                        </a:rPr>
                        <a:t>5)</a:t>
                      </a:r>
                    </a:p>
                  </a:txBody>
                  <a:tcPr marL="76200" marR="76200" marT="76200" marB="76200"/>
                </a:tc>
                <a:tc>
                  <a:txBody>
                    <a:bodyPr/>
                    <a:lstStyle/>
                    <a:p>
                      <a:pPr algn="just" fontAlgn="t"/>
                      <a:r>
                        <a:rPr lang="en-US" sz="2400">
                          <a:solidFill>
                            <a:srgbClr val="333333"/>
                          </a:solidFill>
                          <a:latin typeface="inter-regular"/>
                        </a:rPr>
                        <a:t>Multiple Elements A,B,C</a:t>
                      </a:r>
                    </a:p>
                  </a:txBody>
                  <a:tcPr marL="76200" marR="76200" marT="76200" marB="76200"/>
                </a:tc>
                <a:tc>
                  <a:txBody>
                    <a:bodyPr/>
                    <a:lstStyle/>
                    <a:p>
                      <a:pPr algn="just" fontAlgn="t"/>
                      <a:r>
                        <a:rPr lang="en-US" sz="2400" dirty="0">
                          <a:solidFill>
                            <a:srgbClr val="333333"/>
                          </a:solidFill>
                          <a:latin typeface="inter-regular"/>
                        </a:rPr>
                        <a:t>It selects the combined results of all the specified selectors A,B and C.</a:t>
                      </a:r>
                    </a:p>
                  </a:txBody>
                  <a:tcPr marL="76200" marR="76200" marT="76200" marB="76200"/>
                </a:tc>
              </a:tr>
            </a:tbl>
          </a:graphicData>
        </a:graphic>
      </p:graphicFrame>
      <p:sp>
        <p:nvSpPr>
          <p:cNvPr id="2" name="Title 1"/>
          <p:cNvSpPr>
            <a:spLocks noGrp="1"/>
          </p:cNvSpPr>
          <p:nvPr>
            <p:ph type="title"/>
          </p:nvPr>
        </p:nvSpPr>
        <p:spPr/>
        <p:txBody>
          <a:bodyPr/>
          <a:lstStyle/>
          <a:p>
            <a:r>
              <a:rPr lang="en-US" b="1" dirty="0" smtClean="0">
                <a:solidFill>
                  <a:srgbClr val="FF0000"/>
                </a:solidFill>
              </a:rPr>
              <a:t>How to use Selectors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066800"/>
          <a:ext cx="8229600" cy="5379720"/>
        </p:xfrm>
        <a:graphic>
          <a:graphicData uri="http://schemas.openxmlformats.org/drawingml/2006/table">
            <a:tbl>
              <a:tblPr firstRow="1" bandRow="1">
                <a:tableStyleId>{5C22544A-7EE6-4342-B048-85BDC9FD1C3A}</a:tableStyleId>
              </a:tblPr>
              <a:tblGrid>
                <a:gridCol w="1676400"/>
                <a:gridCol w="2971800"/>
                <a:gridCol w="3581400"/>
              </a:tblGrid>
              <a:tr h="556314">
                <a:tc>
                  <a:txBody>
                    <a:bodyPr/>
                    <a:lstStyle/>
                    <a:p>
                      <a:pPr algn="l" fontAlgn="t"/>
                      <a:r>
                        <a:rPr lang="en-US" sz="2400" dirty="0">
                          <a:solidFill>
                            <a:schemeClr val="bg1"/>
                          </a:solidFill>
                          <a:latin typeface="times new roman"/>
                        </a:rPr>
                        <a:t>Selector</a:t>
                      </a:r>
                    </a:p>
                  </a:txBody>
                  <a:tcPr marL="114300" marR="114300" marT="114300" marB="114300"/>
                </a:tc>
                <a:tc>
                  <a:txBody>
                    <a:bodyPr/>
                    <a:lstStyle/>
                    <a:p>
                      <a:pPr algn="l" fontAlgn="t"/>
                      <a:r>
                        <a:rPr lang="en-US" sz="2400">
                          <a:solidFill>
                            <a:schemeClr val="bg1"/>
                          </a:solidFill>
                          <a:latin typeface="times new roman"/>
                        </a:rPr>
                        <a:t>Example</a:t>
                      </a:r>
                    </a:p>
                  </a:txBody>
                  <a:tcPr marL="114300" marR="114300" marT="114300" marB="114300"/>
                </a:tc>
                <a:tc>
                  <a:txBody>
                    <a:bodyPr/>
                    <a:lstStyle/>
                    <a:p>
                      <a:pPr algn="l" fontAlgn="t"/>
                      <a:r>
                        <a:rPr lang="en-US" sz="2400" dirty="0">
                          <a:solidFill>
                            <a:schemeClr val="bg1"/>
                          </a:solidFill>
                          <a:latin typeface="times new roman"/>
                        </a:rPr>
                        <a:t>Description</a:t>
                      </a:r>
                    </a:p>
                  </a:txBody>
                  <a:tcPr marL="114300" marR="114300" marT="114300" marB="114300"/>
                </a:tc>
              </a:tr>
              <a:tr h="775468">
                <a:tc>
                  <a:txBody>
                    <a:bodyPr/>
                    <a:lstStyle/>
                    <a:p>
                      <a:pPr algn="just" fontAlgn="t"/>
                      <a:r>
                        <a:rPr lang="en-US" sz="2400">
                          <a:solidFill>
                            <a:srgbClr val="333333"/>
                          </a:solidFill>
                          <a:latin typeface="inter-regular"/>
                        </a:rPr>
                        <a:t>*</a:t>
                      </a:r>
                    </a:p>
                  </a:txBody>
                  <a:tcPr marL="76200" marR="76200" marT="76200" marB="76200"/>
                </a:tc>
                <a:tc>
                  <a:txBody>
                    <a:bodyPr/>
                    <a:lstStyle/>
                    <a:p>
                      <a:pPr algn="just" fontAlgn="t"/>
                      <a:r>
                        <a:rPr lang="en-US" sz="2400">
                          <a:solidFill>
                            <a:srgbClr val="333333"/>
                          </a:solidFill>
                          <a:latin typeface="inter-regular"/>
                        </a:rPr>
                        <a:t>$("*")</a:t>
                      </a:r>
                    </a:p>
                  </a:txBody>
                  <a:tcPr marL="76200" marR="76200" marT="76200" marB="76200"/>
                </a:tc>
                <a:tc>
                  <a:txBody>
                    <a:bodyPr/>
                    <a:lstStyle/>
                    <a:p>
                      <a:pPr algn="just" fontAlgn="t"/>
                      <a:r>
                        <a:rPr lang="en-US" sz="2400">
                          <a:solidFill>
                            <a:srgbClr val="333333"/>
                          </a:solidFill>
                          <a:latin typeface="inter-regular"/>
                        </a:rPr>
                        <a:t>It is used to select all elements.</a:t>
                      </a:r>
                    </a:p>
                  </a:txBody>
                  <a:tcPr marL="76200" marR="76200" marT="76200" marB="76200"/>
                </a:tc>
              </a:tr>
              <a:tr h="775468">
                <a:tc>
                  <a:txBody>
                    <a:bodyPr/>
                    <a:lstStyle/>
                    <a:p>
                      <a:pPr algn="just" fontAlgn="t"/>
                      <a:r>
                        <a:rPr lang="en-US" sz="2400">
                          <a:solidFill>
                            <a:srgbClr val="333333"/>
                          </a:solidFill>
                          <a:latin typeface="inter-regular"/>
                        </a:rPr>
                        <a:t>#id</a:t>
                      </a:r>
                    </a:p>
                  </a:txBody>
                  <a:tcPr marL="76200" marR="76200" marT="76200" marB="76200"/>
                </a:tc>
                <a:tc>
                  <a:txBody>
                    <a:bodyPr/>
                    <a:lstStyle/>
                    <a:p>
                      <a:pPr algn="just" fontAlgn="t"/>
                      <a:r>
                        <a:rPr lang="en-US" sz="2400">
                          <a:solidFill>
                            <a:srgbClr val="333333"/>
                          </a:solidFill>
                          <a:latin typeface="inter-regular"/>
                        </a:rPr>
                        <a:t>$("#firstname")</a:t>
                      </a:r>
                    </a:p>
                  </a:txBody>
                  <a:tcPr marL="76200" marR="76200" marT="76200" marB="76200"/>
                </a:tc>
                <a:tc>
                  <a:txBody>
                    <a:bodyPr/>
                    <a:lstStyle/>
                    <a:p>
                      <a:pPr algn="just" fontAlgn="t"/>
                      <a:r>
                        <a:rPr lang="en-US" sz="2400">
                          <a:solidFill>
                            <a:srgbClr val="333333"/>
                          </a:solidFill>
                          <a:latin typeface="inter-regular"/>
                        </a:rPr>
                        <a:t>It will select the element with id="firstname"</a:t>
                      </a:r>
                    </a:p>
                  </a:txBody>
                  <a:tcPr marL="76200" marR="76200" marT="76200" marB="76200"/>
                </a:tc>
              </a:tr>
              <a:tr h="775468">
                <a:tc>
                  <a:txBody>
                    <a:bodyPr/>
                    <a:lstStyle/>
                    <a:p>
                      <a:pPr algn="just" fontAlgn="t"/>
                      <a:r>
                        <a:rPr lang="en-US" sz="2400">
                          <a:solidFill>
                            <a:srgbClr val="333333"/>
                          </a:solidFill>
                          <a:latin typeface="inter-regular"/>
                        </a:rPr>
                        <a:t>.class</a:t>
                      </a:r>
                    </a:p>
                  </a:txBody>
                  <a:tcPr marL="76200" marR="76200" marT="76200" marB="76200"/>
                </a:tc>
                <a:tc>
                  <a:txBody>
                    <a:bodyPr/>
                    <a:lstStyle/>
                    <a:p>
                      <a:pPr algn="just" fontAlgn="t"/>
                      <a:r>
                        <a:rPr lang="en-US" sz="2400">
                          <a:solidFill>
                            <a:srgbClr val="333333"/>
                          </a:solidFill>
                          <a:latin typeface="inter-regular"/>
                        </a:rPr>
                        <a:t>$(".primary")</a:t>
                      </a:r>
                    </a:p>
                  </a:txBody>
                  <a:tcPr marL="76200" marR="76200" marT="76200" marB="76200"/>
                </a:tc>
                <a:tc>
                  <a:txBody>
                    <a:bodyPr/>
                    <a:lstStyle/>
                    <a:p>
                      <a:pPr algn="just" fontAlgn="t"/>
                      <a:r>
                        <a:rPr lang="en-US" sz="2400">
                          <a:solidFill>
                            <a:srgbClr val="333333"/>
                          </a:solidFill>
                          <a:latin typeface="inter-regular"/>
                        </a:rPr>
                        <a:t>It will select all elements with class="primary"</a:t>
                      </a:r>
                    </a:p>
                  </a:txBody>
                  <a:tcPr marL="76200" marR="76200" marT="76200" marB="76200"/>
                </a:tc>
              </a:tr>
              <a:tr h="1078912">
                <a:tc>
                  <a:txBody>
                    <a:bodyPr/>
                    <a:lstStyle/>
                    <a:p>
                      <a:pPr algn="just" fontAlgn="t"/>
                      <a:r>
                        <a:rPr lang="en-US" sz="2400">
                          <a:solidFill>
                            <a:srgbClr val="333333"/>
                          </a:solidFill>
                          <a:latin typeface="inter-regular"/>
                        </a:rPr>
                        <a:t>class,.class</a:t>
                      </a:r>
                    </a:p>
                  </a:txBody>
                  <a:tcPr marL="76200" marR="76200" marT="76200" marB="76200"/>
                </a:tc>
                <a:tc>
                  <a:txBody>
                    <a:bodyPr/>
                    <a:lstStyle/>
                    <a:p>
                      <a:pPr algn="just" fontAlgn="t"/>
                      <a:r>
                        <a:rPr lang="en-US" sz="2400">
                          <a:solidFill>
                            <a:srgbClr val="333333"/>
                          </a:solidFill>
                          <a:latin typeface="inter-regular"/>
                        </a:rPr>
                        <a:t>$(".primary,.secondary")</a:t>
                      </a:r>
                    </a:p>
                  </a:txBody>
                  <a:tcPr marL="76200" marR="76200" marT="76200" marB="76200"/>
                </a:tc>
                <a:tc>
                  <a:txBody>
                    <a:bodyPr/>
                    <a:lstStyle/>
                    <a:p>
                      <a:pPr algn="just" fontAlgn="t"/>
                      <a:r>
                        <a:rPr lang="en-US" sz="2400">
                          <a:solidFill>
                            <a:srgbClr val="333333"/>
                          </a:solidFill>
                          <a:latin typeface="inter-regular"/>
                        </a:rPr>
                        <a:t>It will select all elements with the class "primary" or "secondary"</a:t>
                      </a:r>
                    </a:p>
                  </a:txBody>
                  <a:tcPr marL="76200" marR="76200" marT="76200" marB="76200"/>
                </a:tc>
              </a:tr>
              <a:tr h="775468">
                <a:tc>
                  <a:txBody>
                    <a:bodyPr/>
                    <a:lstStyle/>
                    <a:p>
                      <a:pPr algn="just" fontAlgn="t"/>
                      <a:r>
                        <a:rPr lang="en-US" sz="2400">
                          <a:solidFill>
                            <a:srgbClr val="333333"/>
                          </a:solidFill>
                          <a:latin typeface="inter-regular"/>
                        </a:rPr>
                        <a:t>element</a:t>
                      </a:r>
                    </a:p>
                  </a:txBody>
                  <a:tcPr marL="76200" marR="76200" marT="76200" marB="76200"/>
                </a:tc>
                <a:tc>
                  <a:txBody>
                    <a:bodyPr/>
                    <a:lstStyle/>
                    <a:p>
                      <a:pPr algn="just" fontAlgn="t"/>
                      <a:r>
                        <a:rPr lang="en-US" sz="2400" dirty="0">
                          <a:solidFill>
                            <a:srgbClr val="333333"/>
                          </a:solidFill>
                          <a:latin typeface="inter-regular"/>
                        </a:rPr>
                        <a:t>$("p")</a:t>
                      </a:r>
                    </a:p>
                  </a:txBody>
                  <a:tcPr marL="76200" marR="76200" marT="76200" marB="76200"/>
                </a:tc>
                <a:tc>
                  <a:txBody>
                    <a:bodyPr/>
                    <a:lstStyle/>
                    <a:p>
                      <a:pPr algn="just" fontAlgn="t"/>
                      <a:r>
                        <a:rPr lang="en-US" sz="2400" dirty="0">
                          <a:solidFill>
                            <a:srgbClr val="333333"/>
                          </a:solidFill>
                          <a:latin typeface="inter-regular"/>
                        </a:rPr>
                        <a:t>It will select all p elements.</a:t>
                      </a:r>
                    </a:p>
                  </a:txBody>
                  <a:tcPr marL="76200" marR="76200" marT="76200" marB="76200"/>
                </a:tc>
              </a:tr>
            </a:tbl>
          </a:graphicData>
        </a:graphic>
      </p:graphicFrame>
      <p:sp>
        <p:nvSpPr>
          <p:cNvPr id="2" name="Title 1"/>
          <p:cNvSpPr>
            <a:spLocks noGrp="1"/>
          </p:cNvSpPr>
          <p:nvPr>
            <p:ph type="title"/>
          </p:nvPr>
        </p:nvSpPr>
        <p:spPr/>
        <p:txBody>
          <a:bodyPr>
            <a:normAutofit fontScale="90000"/>
          </a:bodyPr>
          <a:lstStyle/>
          <a:p>
            <a:r>
              <a:rPr lang="en-US" b="1" dirty="0">
                <a:solidFill>
                  <a:srgbClr val="FF0000"/>
                </a:solidFill>
              </a:rPr>
              <a:t>Different jQuery Selectors</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143000"/>
          <a:ext cx="8305800" cy="5410200"/>
        </p:xfrm>
        <a:graphic>
          <a:graphicData uri="http://schemas.openxmlformats.org/drawingml/2006/table">
            <a:tbl>
              <a:tblPr firstRow="1" bandRow="1">
                <a:tableStyleId>{5C22544A-7EE6-4342-B048-85BDC9FD1C3A}</a:tableStyleId>
              </a:tblPr>
              <a:tblGrid>
                <a:gridCol w="1447800"/>
                <a:gridCol w="3352800"/>
                <a:gridCol w="3505200"/>
              </a:tblGrid>
              <a:tr h="369824">
                <a:tc>
                  <a:txBody>
                    <a:bodyPr/>
                    <a:lstStyle/>
                    <a:p>
                      <a:pPr algn="l" fontAlgn="t"/>
                      <a:r>
                        <a:rPr lang="en-US" sz="2000" dirty="0">
                          <a:solidFill>
                            <a:schemeClr val="bg1"/>
                          </a:solidFill>
                          <a:latin typeface="times new roman"/>
                        </a:rPr>
                        <a:t>Selector</a:t>
                      </a:r>
                    </a:p>
                  </a:txBody>
                  <a:tcPr marL="114300" marR="114300" marT="114300" marB="114300"/>
                </a:tc>
                <a:tc>
                  <a:txBody>
                    <a:bodyPr/>
                    <a:lstStyle/>
                    <a:p>
                      <a:pPr algn="l" fontAlgn="t"/>
                      <a:r>
                        <a:rPr lang="en-US" sz="2000" dirty="0">
                          <a:solidFill>
                            <a:schemeClr val="bg1"/>
                          </a:solidFill>
                          <a:latin typeface="times new roman"/>
                        </a:rPr>
                        <a:t>Example</a:t>
                      </a:r>
                    </a:p>
                  </a:txBody>
                  <a:tcPr marL="114300" marR="114300" marT="114300" marB="114300"/>
                </a:tc>
                <a:tc>
                  <a:txBody>
                    <a:bodyPr/>
                    <a:lstStyle/>
                    <a:p>
                      <a:pPr algn="l" fontAlgn="t"/>
                      <a:r>
                        <a:rPr lang="en-US" sz="2000" dirty="0">
                          <a:solidFill>
                            <a:schemeClr val="bg1"/>
                          </a:solidFill>
                          <a:latin typeface="times new roman"/>
                        </a:rPr>
                        <a:t>Description</a:t>
                      </a:r>
                    </a:p>
                  </a:txBody>
                  <a:tcPr marL="114300" marR="114300" marT="114300" marB="114300"/>
                </a:tc>
              </a:tr>
              <a:tr h="528320">
                <a:tc>
                  <a:txBody>
                    <a:bodyPr/>
                    <a:lstStyle/>
                    <a:p>
                      <a:pPr algn="just" fontAlgn="t"/>
                      <a:r>
                        <a:rPr lang="en-US" sz="2000" dirty="0">
                          <a:solidFill>
                            <a:srgbClr val="333333"/>
                          </a:solidFill>
                          <a:latin typeface="inter-regular"/>
                        </a:rPr>
                        <a:t>el1,el2,el3</a:t>
                      </a:r>
                    </a:p>
                  </a:txBody>
                  <a:tcPr marL="76200" marR="76200" marT="76200" marB="76200"/>
                </a:tc>
                <a:tc>
                  <a:txBody>
                    <a:bodyPr/>
                    <a:lstStyle/>
                    <a:p>
                      <a:pPr algn="just" fontAlgn="t"/>
                      <a:r>
                        <a:rPr lang="en-US" sz="2000">
                          <a:solidFill>
                            <a:srgbClr val="333333"/>
                          </a:solidFill>
                          <a:latin typeface="inter-regular"/>
                        </a:rPr>
                        <a:t>$("h1,div,p")</a:t>
                      </a:r>
                    </a:p>
                  </a:txBody>
                  <a:tcPr marL="76200" marR="76200" marT="76200" marB="76200"/>
                </a:tc>
                <a:tc>
                  <a:txBody>
                    <a:bodyPr/>
                    <a:lstStyle/>
                    <a:p>
                      <a:pPr algn="just" fontAlgn="t"/>
                      <a:r>
                        <a:rPr lang="en-US" sz="2000">
                          <a:solidFill>
                            <a:srgbClr val="333333"/>
                          </a:solidFill>
                          <a:latin typeface="inter-regular"/>
                        </a:rPr>
                        <a:t>It will select all h1, div, and p elements.</a:t>
                      </a:r>
                    </a:p>
                  </a:txBody>
                  <a:tcPr marL="76200" marR="76200" marT="76200" marB="76200"/>
                </a:tc>
              </a:tr>
              <a:tr h="528320">
                <a:tc>
                  <a:txBody>
                    <a:bodyPr/>
                    <a:lstStyle/>
                    <a:p>
                      <a:pPr algn="just" fontAlgn="t"/>
                      <a:r>
                        <a:rPr lang="en-US" sz="2000">
                          <a:solidFill>
                            <a:srgbClr val="333333"/>
                          </a:solidFill>
                          <a:latin typeface="inter-regular"/>
                        </a:rPr>
                        <a:t>:first</a:t>
                      </a:r>
                    </a:p>
                  </a:txBody>
                  <a:tcPr marL="76200" marR="76200" marT="76200" marB="76200"/>
                </a:tc>
                <a:tc>
                  <a:txBody>
                    <a:bodyPr/>
                    <a:lstStyle/>
                    <a:p>
                      <a:pPr algn="just" fontAlgn="t"/>
                      <a:r>
                        <a:rPr lang="en-US" sz="2000">
                          <a:solidFill>
                            <a:srgbClr val="333333"/>
                          </a:solidFill>
                          <a:latin typeface="inter-regular"/>
                        </a:rPr>
                        <a:t>$("p:first")</a:t>
                      </a:r>
                    </a:p>
                  </a:txBody>
                  <a:tcPr marL="76200" marR="76200" marT="76200" marB="76200"/>
                </a:tc>
                <a:tc>
                  <a:txBody>
                    <a:bodyPr/>
                    <a:lstStyle/>
                    <a:p>
                      <a:pPr algn="just" fontAlgn="t"/>
                      <a:r>
                        <a:rPr lang="en-US" sz="2000">
                          <a:solidFill>
                            <a:srgbClr val="333333"/>
                          </a:solidFill>
                          <a:latin typeface="inter-regular"/>
                        </a:rPr>
                        <a:t>This will select the first p element</a:t>
                      </a:r>
                    </a:p>
                  </a:txBody>
                  <a:tcPr marL="76200" marR="76200" marT="76200" marB="76200"/>
                </a:tc>
              </a:tr>
              <a:tr h="528320">
                <a:tc>
                  <a:txBody>
                    <a:bodyPr/>
                    <a:lstStyle/>
                    <a:p>
                      <a:pPr algn="just" fontAlgn="t"/>
                      <a:r>
                        <a:rPr lang="en-US" sz="2000">
                          <a:solidFill>
                            <a:srgbClr val="333333"/>
                          </a:solidFill>
                          <a:latin typeface="inter-regular"/>
                        </a:rPr>
                        <a:t>:last</a:t>
                      </a:r>
                    </a:p>
                  </a:txBody>
                  <a:tcPr marL="76200" marR="76200" marT="76200" marB="76200"/>
                </a:tc>
                <a:tc>
                  <a:txBody>
                    <a:bodyPr/>
                    <a:lstStyle/>
                    <a:p>
                      <a:pPr algn="just" fontAlgn="t"/>
                      <a:r>
                        <a:rPr lang="en-US" sz="2000">
                          <a:solidFill>
                            <a:srgbClr val="333333"/>
                          </a:solidFill>
                          <a:latin typeface="inter-regular"/>
                        </a:rPr>
                        <a:t>$("p:last")</a:t>
                      </a:r>
                    </a:p>
                  </a:txBody>
                  <a:tcPr marL="76200" marR="76200" marT="76200" marB="76200"/>
                </a:tc>
                <a:tc>
                  <a:txBody>
                    <a:bodyPr/>
                    <a:lstStyle/>
                    <a:p>
                      <a:pPr algn="just" fontAlgn="t"/>
                      <a:r>
                        <a:rPr lang="en-US" sz="2000">
                          <a:solidFill>
                            <a:srgbClr val="333333"/>
                          </a:solidFill>
                          <a:latin typeface="inter-regular"/>
                        </a:rPr>
                        <a:t>This will select he last p element</a:t>
                      </a:r>
                    </a:p>
                  </a:txBody>
                  <a:tcPr marL="76200" marR="76200" marT="76200" marB="76200"/>
                </a:tc>
              </a:tr>
              <a:tr h="528320">
                <a:tc>
                  <a:txBody>
                    <a:bodyPr/>
                    <a:lstStyle/>
                    <a:p>
                      <a:pPr algn="just" fontAlgn="t"/>
                      <a:r>
                        <a:rPr lang="en-US" sz="2000">
                          <a:solidFill>
                            <a:srgbClr val="333333"/>
                          </a:solidFill>
                          <a:latin typeface="inter-regular"/>
                        </a:rPr>
                        <a:t>:even</a:t>
                      </a:r>
                    </a:p>
                  </a:txBody>
                  <a:tcPr marL="76200" marR="76200" marT="76200" marB="76200"/>
                </a:tc>
                <a:tc>
                  <a:txBody>
                    <a:bodyPr/>
                    <a:lstStyle/>
                    <a:p>
                      <a:pPr algn="just" fontAlgn="t"/>
                      <a:r>
                        <a:rPr lang="en-US" sz="2000">
                          <a:solidFill>
                            <a:srgbClr val="333333"/>
                          </a:solidFill>
                          <a:latin typeface="inter-regular"/>
                        </a:rPr>
                        <a:t>$("tr:even")</a:t>
                      </a:r>
                    </a:p>
                  </a:txBody>
                  <a:tcPr marL="76200" marR="76200" marT="76200" marB="76200"/>
                </a:tc>
                <a:tc>
                  <a:txBody>
                    <a:bodyPr/>
                    <a:lstStyle/>
                    <a:p>
                      <a:pPr algn="just" fontAlgn="t"/>
                      <a:r>
                        <a:rPr lang="en-US" sz="2000">
                          <a:solidFill>
                            <a:srgbClr val="333333"/>
                          </a:solidFill>
                          <a:latin typeface="inter-regular"/>
                        </a:rPr>
                        <a:t>This will select all even tr elements</a:t>
                      </a:r>
                    </a:p>
                  </a:txBody>
                  <a:tcPr marL="76200" marR="76200" marT="76200" marB="76200"/>
                </a:tc>
              </a:tr>
              <a:tr h="528320">
                <a:tc>
                  <a:txBody>
                    <a:bodyPr/>
                    <a:lstStyle/>
                    <a:p>
                      <a:pPr algn="just" fontAlgn="t"/>
                      <a:r>
                        <a:rPr lang="en-US" sz="2000">
                          <a:solidFill>
                            <a:srgbClr val="333333"/>
                          </a:solidFill>
                          <a:latin typeface="inter-regular"/>
                        </a:rPr>
                        <a:t>:odd</a:t>
                      </a:r>
                    </a:p>
                  </a:txBody>
                  <a:tcPr marL="76200" marR="76200" marT="76200" marB="76200"/>
                </a:tc>
                <a:tc>
                  <a:txBody>
                    <a:bodyPr/>
                    <a:lstStyle/>
                    <a:p>
                      <a:pPr algn="just" fontAlgn="t"/>
                      <a:r>
                        <a:rPr lang="en-US" sz="2000">
                          <a:solidFill>
                            <a:srgbClr val="333333"/>
                          </a:solidFill>
                          <a:latin typeface="inter-regular"/>
                        </a:rPr>
                        <a:t>$("tr:odd")</a:t>
                      </a:r>
                    </a:p>
                  </a:txBody>
                  <a:tcPr marL="76200" marR="76200" marT="76200" marB="76200"/>
                </a:tc>
                <a:tc>
                  <a:txBody>
                    <a:bodyPr/>
                    <a:lstStyle/>
                    <a:p>
                      <a:pPr algn="just" fontAlgn="t"/>
                      <a:r>
                        <a:rPr lang="en-US" sz="2000" dirty="0">
                          <a:solidFill>
                            <a:srgbClr val="333333"/>
                          </a:solidFill>
                          <a:latin typeface="inter-regular"/>
                        </a:rPr>
                        <a:t>This will select all odd tr elements</a:t>
                      </a:r>
                    </a:p>
                  </a:txBody>
                  <a:tcPr marL="76200" marR="76200" marT="76200" marB="76200"/>
                </a:tc>
              </a:tr>
              <a:tr h="950976">
                <a:tc>
                  <a:txBody>
                    <a:bodyPr/>
                    <a:lstStyle/>
                    <a:p>
                      <a:pPr algn="just" fontAlgn="t"/>
                      <a:r>
                        <a:rPr lang="en-US" sz="2000">
                          <a:solidFill>
                            <a:srgbClr val="333333"/>
                          </a:solidFill>
                          <a:latin typeface="inter-regular"/>
                        </a:rPr>
                        <a:t>:first-child</a:t>
                      </a:r>
                    </a:p>
                  </a:txBody>
                  <a:tcPr marL="76200" marR="76200" marT="76200" marB="76200"/>
                </a:tc>
                <a:tc>
                  <a:txBody>
                    <a:bodyPr/>
                    <a:lstStyle/>
                    <a:p>
                      <a:pPr algn="just" fontAlgn="t"/>
                      <a:r>
                        <a:rPr lang="en-US" sz="2000">
                          <a:solidFill>
                            <a:srgbClr val="333333"/>
                          </a:solidFill>
                          <a:latin typeface="inter-regular"/>
                        </a:rPr>
                        <a:t>$("p:first-child")</a:t>
                      </a:r>
                    </a:p>
                  </a:txBody>
                  <a:tcPr marL="76200" marR="76200" marT="76200" marB="76200"/>
                </a:tc>
                <a:tc>
                  <a:txBody>
                    <a:bodyPr/>
                    <a:lstStyle/>
                    <a:p>
                      <a:pPr algn="just" fontAlgn="t"/>
                      <a:r>
                        <a:rPr lang="en-US" sz="2000" dirty="0">
                          <a:solidFill>
                            <a:srgbClr val="333333"/>
                          </a:solidFill>
                          <a:latin typeface="inter-regular"/>
                        </a:rPr>
                        <a:t>It will select all p elements that are the first child of their parent</a:t>
                      </a:r>
                    </a:p>
                  </a:txBody>
                  <a:tcPr marL="76200" marR="76200" marT="76200" marB="76200"/>
                </a:tc>
              </a:tr>
            </a:tbl>
          </a:graphicData>
        </a:graphic>
      </p:graphicFrame>
      <p:sp>
        <p:nvSpPr>
          <p:cNvPr id="2" name="Title 1"/>
          <p:cNvSpPr>
            <a:spLocks noGrp="1"/>
          </p:cNvSpPr>
          <p:nvPr>
            <p:ph type="title"/>
          </p:nvPr>
        </p:nvSpPr>
        <p:spPr>
          <a:xfrm>
            <a:off x="457200" y="0"/>
            <a:ext cx="8229600" cy="1143000"/>
          </a:xfrm>
        </p:spPr>
        <p:txBody>
          <a:bodyPr/>
          <a:lstStyle/>
          <a:p>
            <a:r>
              <a:rPr lang="en-US" b="1" dirty="0" smtClean="0">
                <a:solidFill>
                  <a:srgbClr val="FF0000"/>
                </a:solidFill>
              </a:rPr>
              <a:t>Different jQuery Selectors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1" y="1066800"/>
          <a:ext cx="8839199" cy="5654040"/>
        </p:xfrm>
        <a:graphic>
          <a:graphicData uri="http://schemas.openxmlformats.org/drawingml/2006/table">
            <a:tbl>
              <a:tblPr firstRow="1" bandRow="1">
                <a:tableStyleId>{5C22544A-7EE6-4342-B048-85BDC9FD1C3A}</a:tableStyleId>
              </a:tblPr>
              <a:tblGrid>
                <a:gridCol w="2816028"/>
                <a:gridCol w="2816028"/>
                <a:gridCol w="3207143"/>
              </a:tblGrid>
              <a:tr h="370840">
                <a:tc>
                  <a:txBody>
                    <a:bodyPr/>
                    <a:lstStyle/>
                    <a:p>
                      <a:pPr algn="l" fontAlgn="t"/>
                      <a:r>
                        <a:rPr lang="en-US" dirty="0">
                          <a:solidFill>
                            <a:srgbClr val="000000"/>
                          </a:solidFill>
                          <a:latin typeface="times new roman"/>
                        </a:rPr>
                        <a:t>Selector</a:t>
                      </a:r>
                    </a:p>
                  </a:txBody>
                  <a:tcPr marL="114300" marR="114300" marT="114300" marB="114300"/>
                </a:tc>
                <a:tc>
                  <a:txBody>
                    <a:bodyPr/>
                    <a:lstStyle/>
                    <a:p>
                      <a:pPr algn="l" fontAlgn="t"/>
                      <a:r>
                        <a:rPr lang="en-US">
                          <a:solidFill>
                            <a:srgbClr val="000000"/>
                          </a:solidFill>
                          <a:latin typeface="times new roman"/>
                        </a:rPr>
                        <a:t>Example</a:t>
                      </a:r>
                    </a:p>
                  </a:txBody>
                  <a:tcPr marL="114300" marR="114300" marT="114300" marB="114300"/>
                </a:tc>
                <a:tc>
                  <a:txBody>
                    <a:bodyPr/>
                    <a:lstStyle/>
                    <a:p>
                      <a:pPr algn="l" fontAlgn="t"/>
                      <a:r>
                        <a:rPr lang="en-US" dirty="0">
                          <a:solidFill>
                            <a:srgbClr val="000000"/>
                          </a:solidFill>
                          <a:latin typeface="times new roman"/>
                        </a:rPr>
                        <a:t>Description</a:t>
                      </a:r>
                    </a:p>
                  </a:txBody>
                  <a:tcPr marL="114300" marR="114300" marT="114300" marB="114300"/>
                </a:tc>
              </a:tr>
              <a:tr h="370840">
                <a:tc>
                  <a:txBody>
                    <a:bodyPr/>
                    <a:lstStyle/>
                    <a:p>
                      <a:pPr algn="just" fontAlgn="t"/>
                      <a:r>
                        <a:rPr lang="en-US" dirty="0">
                          <a:solidFill>
                            <a:srgbClr val="333333"/>
                          </a:solidFill>
                          <a:latin typeface="inter-regular"/>
                        </a:rPr>
                        <a:t>:first-of-type</a:t>
                      </a:r>
                    </a:p>
                  </a:txBody>
                  <a:tcPr marL="76200" marR="76200" marT="76200" marB="76200"/>
                </a:tc>
                <a:tc>
                  <a:txBody>
                    <a:bodyPr/>
                    <a:lstStyle/>
                    <a:p>
                      <a:pPr algn="just" fontAlgn="t"/>
                      <a:r>
                        <a:rPr lang="en-US" dirty="0">
                          <a:solidFill>
                            <a:srgbClr val="333333"/>
                          </a:solidFill>
                          <a:latin typeface="inter-regular"/>
                        </a:rPr>
                        <a:t>$("p:first-of-type")</a:t>
                      </a:r>
                    </a:p>
                  </a:txBody>
                  <a:tcPr marL="76200" marR="76200" marT="76200" marB="76200"/>
                </a:tc>
                <a:tc>
                  <a:txBody>
                    <a:bodyPr/>
                    <a:lstStyle/>
                    <a:p>
                      <a:pPr algn="just" fontAlgn="t"/>
                      <a:r>
                        <a:rPr lang="en-US">
                          <a:solidFill>
                            <a:srgbClr val="333333"/>
                          </a:solidFill>
                          <a:latin typeface="inter-regular"/>
                        </a:rPr>
                        <a:t>It will select all p elements that are the first p element of their parent</a:t>
                      </a:r>
                    </a:p>
                  </a:txBody>
                  <a:tcPr marL="76200" marR="76200" marT="76200" marB="76200"/>
                </a:tc>
              </a:tr>
              <a:tr h="370840">
                <a:tc>
                  <a:txBody>
                    <a:bodyPr/>
                    <a:lstStyle/>
                    <a:p>
                      <a:pPr algn="just" fontAlgn="t"/>
                      <a:r>
                        <a:rPr lang="en-US">
                          <a:solidFill>
                            <a:srgbClr val="333333"/>
                          </a:solidFill>
                          <a:latin typeface="inter-regular"/>
                        </a:rPr>
                        <a:t>:last-child</a:t>
                      </a:r>
                    </a:p>
                  </a:txBody>
                  <a:tcPr marL="76200" marR="76200" marT="76200" marB="76200"/>
                </a:tc>
                <a:tc>
                  <a:txBody>
                    <a:bodyPr/>
                    <a:lstStyle/>
                    <a:p>
                      <a:pPr algn="just" fontAlgn="t"/>
                      <a:r>
                        <a:rPr lang="en-US">
                          <a:solidFill>
                            <a:srgbClr val="333333"/>
                          </a:solidFill>
                          <a:latin typeface="inter-regular"/>
                        </a:rPr>
                        <a:t>$("p:last-child")</a:t>
                      </a:r>
                    </a:p>
                  </a:txBody>
                  <a:tcPr marL="76200" marR="76200" marT="76200" marB="76200"/>
                </a:tc>
                <a:tc>
                  <a:txBody>
                    <a:bodyPr/>
                    <a:lstStyle/>
                    <a:p>
                      <a:pPr algn="just" fontAlgn="t"/>
                      <a:r>
                        <a:rPr lang="en-US">
                          <a:solidFill>
                            <a:srgbClr val="333333"/>
                          </a:solidFill>
                          <a:latin typeface="inter-regular"/>
                        </a:rPr>
                        <a:t>It will select all p elements that are the last child of their parent</a:t>
                      </a:r>
                    </a:p>
                  </a:txBody>
                  <a:tcPr marL="76200" marR="76200" marT="76200" marB="76200"/>
                </a:tc>
              </a:tr>
              <a:tr h="370840">
                <a:tc>
                  <a:txBody>
                    <a:bodyPr/>
                    <a:lstStyle/>
                    <a:p>
                      <a:pPr algn="just" fontAlgn="t"/>
                      <a:r>
                        <a:rPr lang="en-US">
                          <a:solidFill>
                            <a:srgbClr val="333333"/>
                          </a:solidFill>
                          <a:latin typeface="inter-regular"/>
                        </a:rPr>
                        <a:t>:last-of-type</a:t>
                      </a:r>
                    </a:p>
                  </a:txBody>
                  <a:tcPr marL="76200" marR="76200" marT="76200" marB="76200"/>
                </a:tc>
                <a:tc>
                  <a:txBody>
                    <a:bodyPr/>
                    <a:lstStyle/>
                    <a:p>
                      <a:pPr algn="just" fontAlgn="t"/>
                      <a:r>
                        <a:rPr lang="en-US">
                          <a:solidFill>
                            <a:srgbClr val="333333"/>
                          </a:solidFill>
                          <a:latin typeface="inter-regular"/>
                        </a:rPr>
                        <a:t>$("p:last-of-type")</a:t>
                      </a:r>
                    </a:p>
                  </a:txBody>
                  <a:tcPr marL="76200" marR="76200" marT="76200" marB="76200"/>
                </a:tc>
                <a:tc>
                  <a:txBody>
                    <a:bodyPr/>
                    <a:lstStyle/>
                    <a:p>
                      <a:pPr algn="just" fontAlgn="t"/>
                      <a:r>
                        <a:rPr lang="en-US">
                          <a:solidFill>
                            <a:srgbClr val="333333"/>
                          </a:solidFill>
                          <a:latin typeface="inter-regular"/>
                        </a:rPr>
                        <a:t>It will select all p elements that are the last p element of their parent</a:t>
                      </a:r>
                    </a:p>
                  </a:txBody>
                  <a:tcPr marL="76200" marR="76200" marT="76200" marB="76200"/>
                </a:tc>
              </a:tr>
              <a:tr h="370840">
                <a:tc>
                  <a:txBody>
                    <a:bodyPr/>
                    <a:lstStyle/>
                    <a:p>
                      <a:pPr algn="just" fontAlgn="t"/>
                      <a:r>
                        <a:rPr lang="en-US">
                          <a:solidFill>
                            <a:srgbClr val="333333"/>
                          </a:solidFill>
                          <a:latin typeface="inter-regular"/>
                        </a:rPr>
                        <a:t>:nth-child(n)</a:t>
                      </a:r>
                    </a:p>
                  </a:txBody>
                  <a:tcPr marL="76200" marR="76200" marT="76200" marB="76200"/>
                </a:tc>
                <a:tc>
                  <a:txBody>
                    <a:bodyPr/>
                    <a:lstStyle/>
                    <a:p>
                      <a:pPr algn="just" fontAlgn="t"/>
                      <a:r>
                        <a:rPr lang="en-US">
                          <a:solidFill>
                            <a:srgbClr val="333333"/>
                          </a:solidFill>
                          <a:latin typeface="inter-regular"/>
                        </a:rPr>
                        <a:t>$("p:nth-child(2)")</a:t>
                      </a:r>
                    </a:p>
                  </a:txBody>
                  <a:tcPr marL="76200" marR="76200" marT="76200" marB="76200"/>
                </a:tc>
                <a:tc>
                  <a:txBody>
                    <a:bodyPr/>
                    <a:lstStyle/>
                    <a:p>
                      <a:pPr algn="just" fontAlgn="t"/>
                      <a:r>
                        <a:rPr lang="en-US">
                          <a:solidFill>
                            <a:srgbClr val="333333"/>
                          </a:solidFill>
                          <a:latin typeface="inter-regular"/>
                        </a:rPr>
                        <a:t>This will select all p elements that are the 2nd child of their parent</a:t>
                      </a:r>
                    </a:p>
                  </a:txBody>
                  <a:tcPr marL="76200" marR="76200" marT="76200" marB="76200"/>
                </a:tc>
              </a:tr>
              <a:tr h="370840">
                <a:tc>
                  <a:txBody>
                    <a:bodyPr/>
                    <a:lstStyle/>
                    <a:p>
                      <a:pPr algn="just" fontAlgn="t"/>
                      <a:r>
                        <a:rPr lang="en-US">
                          <a:solidFill>
                            <a:srgbClr val="333333"/>
                          </a:solidFill>
                          <a:latin typeface="inter-regular"/>
                        </a:rPr>
                        <a:t>:nth-last-child(n)</a:t>
                      </a:r>
                    </a:p>
                  </a:txBody>
                  <a:tcPr marL="76200" marR="76200" marT="76200" marB="76200"/>
                </a:tc>
                <a:tc>
                  <a:txBody>
                    <a:bodyPr/>
                    <a:lstStyle/>
                    <a:p>
                      <a:pPr algn="just" fontAlgn="t"/>
                      <a:r>
                        <a:rPr lang="en-US">
                          <a:solidFill>
                            <a:srgbClr val="333333"/>
                          </a:solidFill>
                          <a:latin typeface="inter-regular"/>
                        </a:rPr>
                        <a:t>$("p:nth-last-child(2)")</a:t>
                      </a:r>
                    </a:p>
                  </a:txBody>
                  <a:tcPr marL="76200" marR="76200" marT="76200" marB="76200"/>
                </a:tc>
                <a:tc>
                  <a:txBody>
                    <a:bodyPr/>
                    <a:lstStyle/>
                    <a:p>
                      <a:pPr algn="just" fontAlgn="t"/>
                      <a:r>
                        <a:rPr lang="en-US" dirty="0">
                          <a:solidFill>
                            <a:srgbClr val="333333"/>
                          </a:solidFill>
                          <a:latin typeface="inter-regular"/>
                        </a:rPr>
                        <a:t>This will select all p elements that are the 2nd child of their parent, counting from the last child</a:t>
                      </a:r>
                    </a:p>
                  </a:txBody>
                  <a:tcPr marL="76200" marR="76200" marT="76200" marB="76200"/>
                </a:tc>
              </a:tr>
            </a:tbl>
          </a:graphicData>
        </a:graphic>
      </p:graphicFrame>
      <p:sp>
        <p:nvSpPr>
          <p:cNvPr id="2" name="Title 1"/>
          <p:cNvSpPr>
            <a:spLocks noGrp="1"/>
          </p:cNvSpPr>
          <p:nvPr>
            <p:ph type="title"/>
          </p:nvPr>
        </p:nvSpPr>
        <p:spPr>
          <a:xfrm>
            <a:off x="457200" y="0"/>
            <a:ext cx="8229600" cy="1143000"/>
          </a:xfrm>
        </p:spPr>
        <p:txBody>
          <a:bodyPr/>
          <a:lstStyle/>
          <a:p>
            <a:r>
              <a:rPr lang="en-US" b="1" dirty="0" smtClean="0">
                <a:solidFill>
                  <a:srgbClr val="FF0000"/>
                </a:solidFill>
              </a:rPr>
              <a:t>Different jQuery Selectors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85800" y="228600"/>
          <a:ext cx="8229600" cy="6185452"/>
        </p:xfrm>
        <a:graphic>
          <a:graphicData uri="http://schemas.openxmlformats.org/drawingml/2006/table">
            <a:tbl>
              <a:tblPr firstRow="1" bandRow="1">
                <a:tableStyleId>{5C22544A-7EE6-4342-B048-85BDC9FD1C3A}</a:tableStyleId>
              </a:tblPr>
              <a:tblGrid>
                <a:gridCol w="1752600"/>
                <a:gridCol w="2819400"/>
                <a:gridCol w="3657600"/>
              </a:tblGrid>
              <a:tr h="546652">
                <a:tc>
                  <a:txBody>
                    <a:bodyPr/>
                    <a:lstStyle/>
                    <a:p>
                      <a:pPr algn="l" fontAlgn="t"/>
                      <a:r>
                        <a:rPr lang="en-US" sz="2000" dirty="0">
                          <a:solidFill>
                            <a:srgbClr val="000000"/>
                          </a:solidFill>
                          <a:latin typeface="times new roman"/>
                        </a:rPr>
                        <a:t>Selector</a:t>
                      </a:r>
                    </a:p>
                  </a:txBody>
                  <a:tcPr marL="114300" marR="114300" marT="114300" marB="114300"/>
                </a:tc>
                <a:tc>
                  <a:txBody>
                    <a:bodyPr/>
                    <a:lstStyle/>
                    <a:p>
                      <a:pPr algn="l" fontAlgn="t"/>
                      <a:r>
                        <a:rPr lang="en-US" sz="2000">
                          <a:solidFill>
                            <a:srgbClr val="000000"/>
                          </a:solidFill>
                          <a:latin typeface="times new roman"/>
                        </a:rPr>
                        <a:t>Example</a:t>
                      </a:r>
                    </a:p>
                  </a:txBody>
                  <a:tcPr marL="114300" marR="114300" marT="114300" marB="114300"/>
                </a:tc>
                <a:tc>
                  <a:txBody>
                    <a:bodyPr/>
                    <a:lstStyle/>
                    <a:p>
                      <a:pPr algn="l" fontAlgn="t"/>
                      <a:r>
                        <a:rPr lang="en-US" sz="2000" dirty="0">
                          <a:solidFill>
                            <a:srgbClr val="000000"/>
                          </a:solidFill>
                          <a:latin typeface="times new roman"/>
                        </a:rPr>
                        <a:t>Description</a:t>
                      </a:r>
                    </a:p>
                  </a:txBody>
                  <a:tcPr marL="114300" marR="114300" marT="114300" marB="114300"/>
                </a:tc>
              </a:tr>
              <a:tr h="762000">
                <a:tc>
                  <a:txBody>
                    <a:bodyPr/>
                    <a:lstStyle/>
                    <a:p>
                      <a:pPr algn="just" fontAlgn="t"/>
                      <a:r>
                        <a:rPr lang="en-US" sz="2000" dirty="0">
                          <a:solidFill>
                            <a:srgbClr val="333333"/>
                          </a:solidFill>
                          <a:latin typeface="inter-regular"/>
                        </a:rPr>
                        <a:t>:nth-of-type(n)</a:t>
                      </a:r>
                    </a:p>
                  </a:txBody>
                  <a:tcPr marL="76200" marR="76200" marT="76200" marB="76200"/>
                </a:tc>
                <a:tc>
                  <a:txBody>
                    <a:bodyPr/>
                    <a:lstStyle/>
                    <a:p>
                      <a:pPr algn="just" fontAlgn="t"/>
                      <a:r>
                        <a:rPr lang="en-US" sz="2000">
                          <a:solidFill>
                            <a:srgbClr val="333333"/>
                          </a:solidFill>
                          <a:latin typeface="inter-regular"/>
                        </a:rPr>
                        <a:t>$("p:nth-of-type(2)")</a:t>
                      </a:r>
                    </a:p>
                  </a:txBody>
                  <a:tcPr marL="76200" marR="76200" marT="76200" marB="76200"/>
                </a:tc>
                <a:tc>
                  <a:txBody>
                    <a:bodyPr/>
                    <a:lstStyle/>
                    <a:p>
                      <a:pPr algn="just" fontAlgn="t"/>
                      <a:r>
                        <a:rPr lang="en-US" sz="2000">
                          <a:solidFill>
                            <a:srgbClr val="333333"/>
                          </a:solidFill>
                          <a:latin typeface="inter-regular"/>
                        </a:rPr>
                        <a:t>It will select all p elements that are the 2nd p element of their parent</a:t>
                      </a:r>
                    </a:p>
                  </a:txBody>
                  <a:tcPr marL="76200" marR="76200" marT="76200" marB="76200"/>
                </a:tc>
              </a:tr>
              <a:tr h="1060174">
                <a:tc>
                  <a:txBody>
                    <a:bodyPr/>
                    <a:lstStyle/>
                    <a:p>
                      <a:pPr algn="just" fontAlgn="t"/>
                      <a:r>
                        <a:rPr lang="en-US" sz="2000">
                          <a:solidFill>
                            <a:srgbClr val="333333"/>
                          </a:solidFill>
                          <a:latin typeface="inter-regular"/>
                        </a:rPr>
                        <a:t>:nth-last-of-type(n)</a:t>
                      </a:r>
                    </a:p>
                  </a:txBody>
                  <a:tcPr marL="76200" marR="76200" marT="76200" marB="76200"/>
                </a:tc>
                <a:tc>
                  <a:txBody>
                    <a:bodyPr/>
                    <a:lstStyle/>
                    <a:p>
                      <a:pPr algn="just" fontAlgn="t"/>
                      <a:r>
                        <a:rPr lang="en-US" sz="2000">
                          <a:solidFill>
                            <a:srgbClr val="333333"/>
                          </a:solidFill>
                          <a:latin typeface="inter-regular"/>
                        </a:rPr>
                        <a:t>$("p:nth-last-of-type(2)")</a:t>
                      </a:r>
                    </a:p>
                  </a:txBody>
                  <a:tcPr marL="76200" marR="76200" marT="76200" marB="76200"/>
                </a:tc>
                <a:tc>
                  <a:txBody>
                    <a:bodyPr/>
                    <a:lstStyle/>
                    <a:p>
                      <a:pPr algn="just" fontAlgn="t"/>
                      <a:r>
                        <a:rPr lang="en-US" sz="2000">
                          <a:solidFill>
                            <a:srgbClr val="333333"/>
                          </a:solidFill>
                          <a:latin typeface="inter-regular"/>
                        </a:rPr>
                        <a:t>This will select all p elements that are the 2nd p element of their parent, counting from the last child</a:t>
                      </a:r>
                    </a:p>
                  </a:txBody>
                  <a:tcPr marL="76200" marR="76200" marT="76200" marB="76200"/>
                </a:tc>
              </a:tr>
              <a:tr h="762000">
                <a:tc>
                  <a:txBody>
                    <a:bodyPr/>
                    <a:lstStyle/>
                    <a:p>
                      <a:pPr algn="just" fontAlgn="t"/>
                      <a:r>
                        <a:rPr lang="en-US" sz="2000">
                          <a:solidFill>
                            <a:srgbClr val="333333"/>
                          </a:solidFill>
                          <a:latin typeface="inter-regular"/>
                        </a:rPr>
                        <a:t>:only-child</a:t>
                      </a:r>
                    </a:p>
                  </a:txBody>
                  <a:tcPr marL="76200" marR="76200" marT="76200" marB="76200"/>
                </a:tc>
                <a:tc>
                  <a:txBody>
                    <a:bodyPr/>
                    <a:lstStyle/>
                    <a:p>
                      <a:pPr algn="just" fontAlgn="t"/>
                      <a:r>
                        <a:rPr lang="en-US" sz="2000">
                          <a:solidFill>
                            <a:srgbClr val="333333"/>
                          </a:solidFill>
                          <a:latin typeface="inter-regular"/>
                        </a:rPr>
                        <a:t>$("p:only-child")</a:t>
                      </a:r>
                    </a:p>
                  </a:txBody>
                  <a:tcPr marL="76200" marR="76200" marT="76200" marB="76200"/>
                </a:tc>
                <a:tc>
                  <a:txBody>
                    <a:bodyPr/>
                    <a:lstStyle/>
                    <a:p>
                      <a:pPr algn="just" fontAlgn="t"/>
                      <a:r>
                        <a:rPr lang="en-US" sz="2000">
                          <a:solidFill>
                            <a:srgbClr val="333333"/>
                          </a:solidFill>
                          <a:latin typeface="inter-regular"/>
                        </a:rPr>
                        <a:t>It will select all p elements that are the only child of their parent</a:t>
                      </a:r>
                    </a:p>
                  </a:txBody>
                  <a:tcPr marL="76200" marR="76200" marT="76200" marB="76200"/>
                </a:tc>
              </a:tr>
              <a:tr h="1060174">
                <a:tc>
                  <a:txBody>
                    <a:bodyPr/>
                    <a:lstStyle/>
                    <a:p>
                      <a:pPr algn="just" fontAlgn="t"/>
                      <a:r>
                        <a:rPr lang="en-US" sz="2000">
                          <a:solidFill>
                            <a:srgbClr val="333333"/>
                          </a:solidFill>
                          <a:latin typeface="inter-regular"/>
                        </a:rPr>
                        <a:t>:only-of-type</a:t>
                      </a:r>
                    </a:p>
                  </a:txBody>
                  <a:tcPr marL="76200" marR="76200" marT="76200" marB="76200"/>
                </a:tc>
                <a:tc>
                  <a:txBody>
                    <a:bodyPr/>
                    <a:lstStyle/>
                    <a:p>
                      <a:pPr algn="just" fontAlgn="t"/>
                      <a:r>
                        <a:rPr lang="en-US" sz="2000">
                          <a:solidFill>
                            <a:srgbClr val="333333"/>
                          </a:solidFill>
                          <a:latin typeface="inter-regular"/>
                        </a:rPr>
                        <a:t>$("p:only-of-type")</a:t>
                      </a:r>
                    </a:p>
                  </a:txBody>
                  <a:tcPr marL="76200" marR="76200" marT="76200" marB="76200"/>
                </a:tc>
                <a:tc>
                  <a:txBody>
                    <a:bodyPr/>
                    <a:lstStyle/>
                    <a:p>
                      <a:pPr algn="just" fontAlgn="t"/>
                      <a:r>
                        <a:rPr lang="en-US" sz="2000">
                          <a:solidFill>
                            <a:srgbClr val="333333"/>
                          </a:solidFill>
                          <a:latin typeface="inter-regular"/>
                        </a:rPr>
                        <a:t>It will select all p elements that are the only child, of its type, of their parent</a:t>
                      </a:r>
                    </a:p>
                  </a:txBody>
                  <a:tcPr marL="76200" marR="76200" marT="76200" marB="76200"/>
                </a:tc>
              </a:tr>
              <a:tr h="762000">
                <a:tc>
                  <a:txBody>
                    <a:bodyPr/>
                    <a:lstStyle/>
                    <a:p>
                      <a:pPr algn="just" fontAlgn="t"/>
                      <a:r>
                        <a:rPr lang="en-US" sz="2000">
                          <a:solidFill>
                            <a:srgbClr val="333333"/>
                          </a:solidFill>
                          <a:latin typeface="inter-regular"/>
                        </a:rPr>
                        <a:t>parent &gt; child</a:t>
                      </a:r>
                    </a:p>
                  </a:txBody>
                  <a:tcPr marL="76200" marR="76200" marT="76200" marB="76200"/>
                </a:tc>
                <a:tc>
                  <a:txBody>
                    <a:bodyPr/>
                    <a:lstStyle/>
                    <a:p>
                      <a:pPr algn="just" fontAlgn="t"/>
                      <a:r>
                        <a:rPr lang="en-US" sz="2000">
                          <a:solidFill>
                            <a:srgbClr val="333333"/>
                          </a:solidFill>
                          <a:latin typeface="inter-regular"/>
                        </a:rPr>
                        <a:t>$("div &gt; p")</a:t>
                      </a:r>
                    </a:p>
                  </a:txBody>
                  <a:tcPr marL="76200" marR="76200" marT="76200" marB="76200"/>
                </a:tc>
                <a:tc>
                  <a:txBody>
                    <a:bodyPr/>
                    <a:lstStyle/>
                    <a:p>
                      <a:pPr algn="just" fontAlgn="t"/>
                      <a:r>
                        <a:rPr lang="en-US" sz="2000" dirty="0">
                          <a:solidFill>
                            <a:srgbClr val="333333"/>
                          </a:solidFill>
                          <a:latin typeface="inter-regular"/>
                        </a:rPr>
                        <a:t>It will select all p elements that are a direct child of a div element</a:t>
                      </a:r>
                    </a:p>
                  </a:txBody>
                  <a:tcPr marL="76200" marR="76200" marT="76200" marB="76200"/>
                </a:tc>
              </a:tr>
            </a:tbl>
          </a:graphicData>
        </a:graphic>
      </p:graphicFrame>
      <p:sp>
        <p:nvSpPr>
          <p:cNvPr id="2" name="Title 1"/>
          <p:cNvSpPr>
            <a:spLocks noGrp="1"/>
          </p:cNvSpPr>
          <p:nvPr>
            <p:ph type="title"/>
          </p:nvPr>
        </p:nvSpPr>
        <p:spPr/>
        <p:txBody>
          <a:bodyPr/>
          <a:lstStyle/>
          <a:p>
            <a:r>
              <a:rPr lang="en-US" b="1" dirty="0" smtClean="0">
                <a:solidFill>
                  <a:srgbClr val="FF0000"/>
                </a:solidFill>
              </a:rPr>
              <a:t>Different jQuery Selectors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04800"/>
          <a:ext cx="8229600" cy="6172200"/>
        </p:xfrm>
        <a:graphic>
          <a:graphicData uri="http://schemas.openxmlformats.org/drawingml/2006/table">
            <a:tbl>
              <a:tblPr firstRow="1" bandRow="1">
                <a:tableStyleId>{5C22544A-7EE6-4342-B048-85BDC9FD1C3A}</a:tableStyleId>
              </a:tblPr>
              <a:tblGrid>
                <a:gridCol w="2743200"/>
                <a:gridCol w="2209800"/>
                <a:gridCol w="3276600"/>
              </a:tblGrid>
              <a:tr h="587137">
                <a:tc>
                  <a:txBody>
                    <a:bodyPr/>
                    <a:lstStyle/>
                    <a:p>
                      <a:pPr algn="l" fontAlgn="t"/>
                      <a:r>
                        <a:rPr lang="en-US" dirty="0">
                          <a:solidFill>
                            <a:srgbClr val="000000"/>
                          </a:solidFill>
                          <a:latin typeface="times new roman"/>
                        </a:rPr>
                        <a:t>Selector</a:t>
                      </a:r>
                    </a:p>
                  </a:txBody>
                  <a:tcPr marL="114300" marR="114300" marT="114300" marB="114300"/>
                </a:tc>
                <a:tc>
                  <a:txBody>
                    <a:bodyPr/>
                    <a:lstStyle/>
                    <a:p>
                      <a:pPr algn="l" fontAlgn="t"/>
                      <a:r>
                        <a:rPr lang="en-US">
                          <a:solidFill>
                            <a:srgbClr val="000000"/>
                          </a:solidFill>
                          <a:latin typeface="times new roman"/>
                        </a:rPr>
                        <a:t>Example</a:t>
                      </a:r>
                    </a:p>
                  </a:txBody>
                  <a:tcPr marL="114300" marR="114300" marT="114300" marB="114300"/>
                </a:tc>
                <a:tc>
                  <a:txBody>
                    <a:bodyPr/>
                    <a:lstStyle/>
                    <a:p>
                      <a:pPr algn="l" fontAlgn="t"/>
                      <a:r>
                        <a:rPr lang="en-US" dirty="0">
                          <a:solidFill>
                            <a:srgbClr val="000000"/>
                          </a:solidFill>
                          <a:latin typeface="times new roman"/>
                        </a:rPr>
                        <a:t>Description</a:t>
                      </a:r>
                    </a:p>
                  </a:txBody>
                  <a:tcPr marL="114300" marR="114300" marT="114300" marB="114300"/>
                </a:tc>
              </a:tr>
              <a:tr h="1264575">
                <a:tc>
                  <a:txBody>
                    <a:bodyPr/>
                    <a:lstStyle/>
                    <a:p>
                      <a:pPr algn="just" fontAlgn="t"/>
                      <a:r>
                        <a:rPr lang="en-US" dirty="0">
                          <a:solidFill>
                            <a:srgbClr val="333333"/>
                          </a:solidFill>
                          <a:latin typeface="inter-regular"/>
                        </a:rPr>
                        <a:t>parent descendant</a:t>
                      </a:r>
                    </a:p>
                  </a:txBody>
                  <a:tcPr marL="76200" marR="76200" marT="76200" marB="76200"/>
                </a:tc>
                <a:tc>
                  <a:txBody>
                    <a:bodyPr/>
                    <a:lstStyle/>
                    <a:p>
                      <a:pPr algn="just" fontAlgn="t"/>
                      <a:r>
                        <a:rPr lang="en-US">
                          <a:solidFill>
                            <a:srgbClr val="333333"/>
                          </a:solidFill>
                          <a:latin typeface="inter-regular"/>
                        </a:rPr>
                        <a:t>$("div p")</a:t>
                      </a:r>
                    </a:p>
                  </a:txBody>
                  <a:tcPr marL="76200" marR="76200" marT="76200" marB="76200"/>
                </a:tc>
                <a:tc>
                  <a:txBody>
                    <a:bodyPr/>
                    <a:lstStyle/>
                    <a:p>
                      <a:pPr algn="just" fontAlgn="t"/>
                      <a:r>
                        <a:rPr lang="en-US">
                          <a:solidFill>
                            <a:srgbClr val="333333"/>
                          </a:solidFill>
                          <a:latin typeface="inter-regular"/>
                        </a:rPr>
                        <a:t>It will select all p elements that are descendants of a div element</a:t>
                      </a:r>
                    </a:p>
                  </a:txBody>
                  <a:tcPr marL="76200" marR="76200" marT="76200" marB="76200"/>
                </a:tc>
              </a:tr>
              <a:tr h="986985">
                <a:tc>
                  <a:txBody>
                    <a:bodyPr/>
                    <a:lstStyle/>
                    <a:p>
                      <a:pPr algn="just" fontAlgn="t"/>
                      <a:r>
                        <a:rPr lang="en-US">
                          <a:solidFill>
                            <a:srgbClr val="333333"/>
                          </a:solidFill>
                          <a:latin typeface="inter-regular"/>
                        </a:rPr>
                        <a:t>element + next</a:t>
                      </a:r>
                    </a:p>
                  </a:txBody>
                  <a:tcPr marL="76200" marR="76200" marT="76200" marB="76200"/>
                </a:tc>
                <a:tc>
                  <a:txBody>
                    <a:bodyPr/>
                    <a:lstStyle/>
                    <a:p>
                      <a:pPr algn="just" fontAlgn="t"/>
                      <a:r>
                        <a:rPr lang="en-US">
                          <a:solidFill>
                            <a:srgbClr val="333333"/>
                          </a:solidFill>
                          <a:latin typeface="inter-regular"/>
                        </a:rPr>
                        <a:t>$("div + p")</a:t>
                      </a:r>
                    </a:p>
                  </a:txBody>
                  <a:tcPr marL="76200" marR="76200" marT="76200" marB="76200"/>
                </a:tc>
                <a:tc>
                  <a:txBody>
                    <a:bodyPr/>
                    <a:lstStyle/>
                    <a:p>
                      <a:pPr algn="just" fontAlgn="t"/>
                      <a:r>
                        <a:rPr lang="en-US">
                          <a:solidFill>
                            <a:srgbClr val="333333"/>
                          </a:solidFill>
                          <a:latin typeface="inter-regular"/>
                        </a:rPr>
                        <a:t>It selects the p element that are next to each div elements</a:t>
                      </a:r>
                    </a:p>
                  </a:txBody>
                  <a:tcPr marL="76200" marR="76200" marT="76200" marB="76200"/>
                </a:tc>
              </a:tr>
              <a:tr h="986985">
                <a:tc>
                  <a:txBody>
                    <a:bodyPr/>
                    <a:lstStyle/>
                    <a:p>
                      <a:pPr algn="just" fontAlgn="t"/>
                      <a:r>
                        <a:rPr lang="en-US">
                          <a:solidFill>
                            <a:srgbClr val="333333"/>
                          </a:solidFill>
                          <a:latin typeface="inter-regular"/>
                        </a:rPr>
                        <a:t>element ~ siblings</a:t>
                      </a:r>
                    </a:p>
                  </a:txBody>
                  <a:tcPr marL="76200" marR="76200" marT="76200" marB="76200"/>
                </a:tc>
                <a:tc>
                  <a:txBody>
                    <a:bodyPr/>
                    <a:lstStyle/>
                    <a:p>
                      <a:pPr algn="just" fontAlgn="t"/>
                      <a:r>
                        <a:rPr lang="en-US">
                          <a:solidFill>
                            <a:srgbClr val="333333"/>
                          </a:solidFill>
                          <a:latin typeface="inter-regular"/>
                        </a:rPr>
                        <a:t>$("div ~ p")</a:t>
                      </a:r>
                    </a:p>
                  </a:txBody>
                  <a:tcPr marL="76200" marR="76200" marT="76200" marB="76200"/>
                </a:tc>
                <a:tc>
                  <a:txBody>
                    <a:bodyPr/>
                    <a:lstStyle/>
                    <a:p>
                      <a:pPr algn="just" fontAlgn="t"/>
                      <a:r>
                        <a:rPr lang="en-US">
                          <a:solidFill>
                            <a:srgbClr val="333333"/>
                          </a:solidFill>
                          <a:latin typeface="inter-regular"/>
                        </a:rPr>
                        <a:t>It selects all p elements that are siblings of a div element</a:t>
                      </a:r>
                    </a:p>
                  </a:txBody>
                  <a:tcPr marL="76200" marR="76200" marT="76200" marB="76200"/>
                </a:tc>
              </a:tr>
              <a:tr h="986985">
                <a:tc>
                  <a:txBody>
                    <a:bodyPr/>
                    <a:lstStyle/>
                    <a:p>
                      <a:pPr algn="just" fontAlgn="t"/>
                      <a:r>
                        <a:rPr lang="en-US">
                          <a:solidFill>
                            <a:srgbClr val="333333"/>
                          </a:solidFill>
                          <a:latin typeface="inter-regular"/>
                        </a:rPr>
                        <a:t>:eq(index)</a:t>
                      </a:r>
                    </a:p>
                  </a:txBody>
                  <a:tcPr marL="76200" marR="76200" marT="76200" marB="76200"/>
                </a:tc>
                <a:tc>
                  <a:txBody>
                    <a:bodyPr/>
                    <a:lstStyle/>
                    <a:p>
                      <a:pPr algn="just" fontAlgn="t"/>
                      <a:r>
                        <a:rPr lang="en-US">
                          <a:solidFill>
                            <a:srgbClr val="333333"/>
                          </a:solidFill>
                          <a:latin typeface="inter-regular"/>
                        </a:rPr>
                        <a:t>$("ul li:eq(3)")</a:t>
                      </a:r>
                    </a:p>
                  </a:txBody>
                  <a:tcPr marL="76200" marR="76200" marT="76200" marB="76200"/>
                </a:tc>
                <a:tc>
                  <a:txBody>
                    <a:bodyPr/>
                    <a:lstStyle/>
                    <a:p>
                      <a:pPr algn="just" fontAlgn="t"/>
                      <a:r>
                        <a:rPr lang="en-US">
                          <a:solidFill>
                            <a:srgbClr val="333333"/>
                          </a:solidFill>
                          <a:latin typeface="inter-regular"/>
                        </a:rPr>
                        <a:t>It will select the fourth element in a list (index starts at 0)</a:t>
                      </a:r>
                    </a:p>
                  </a:txBody>
                  <a:tcPr marL="76200" marR="76200" marT="76200" marB="76200"/>
                </a:tc>
              </a:tr>
              <a:tr h="1359533">
                <a:tc>
                  <a:txBody>
                    <a:bodyPr/>
                    <a:lstStyle/>
                    <a:p>
                      <a:pPr algn="just" fontAlgn="t"/>
                      <a:r>
                        <a:rPr lang="en-US">
                          <a:solidFill>
                            <a:srgbClr val="333333"/>
                          </a:solidFill>
                          <a:latin typeface="inter-regular"/>
                        </a:rPr>
                        <a:t>:gt(no)</a:t>
                      </a:r>
                    </a:p>
                  </a:txBody>
                  <a:tcPr marL="76200" marR="76200" marT="76200" marB="76200"/>
                </a:tc>
                <a:tc>
                  <a:txBody>
                    <a:bodyPr/>
                    <a:lstStyle/>
                    <a:p>
                      <a:pPr algn="just" fontAlgn="t"/>
                      <a:r>
                        <a:rPr lang="en-US" dirty="0">
                          <a:solidFill>
                            <a:srgbClr val="333333"/>
                          </a:solidFill>
                          <a:latin typeface="inter-regular"/>
                        </a:rPr>
                        <a:t>$("ul li:gt(3)")</a:t>
                      </a:r>
                    </a:p>
                  </a:txBody>
                  <a:tcPr marL="76200" marR="76200" marT="76200" marB="76200"/>
                </a:tc>
                <a:tc>
                  <a:txBody>
                    <a:bodyPr/>
                    <a:lstStyle/>
                    <a:p>
                      <a:pPr algn="just" fontAlgn="t"/>
                      <a:r>
                        <a:rPr lang="en-US" dirty="0">
                          <a:solidFill>
                            <a:srgbClr val="333333"/>
                          </a:solidFill>
                          <a:latin typeface="inter-regular"/>
                        </a:rPr>
                        <a:t>Select the list elements with an index greater than 3</a:t>
                      </a:r>
                    </a:p>
                  </a:txBody>
                  <a:tcPr marL="76200" marR="76200" marT="76200" marB="76200"/>
                </a:tc>
              </a:tr>
            </a:tbl>
          </a:graphicData>
        </a:graphic>
      </p:graphicFrame>
      <p:sp>
        <p:nvSpPr>
          <p:cNvPr id="2" name="Title 1"/>
          <p:cNvSpPr>
            <a:spLocks noGrp="1"/>
          </p:cNvSpPr>
          <p:nvPr>
            <p:ph type="title"/>
          </p:nvPr>
        </p:nvSpPr>
        <p:spPr/>
        <p:txBody>
          <a:bodyPr/>
          <a:lstStyle/>
          <a:p>
            <a:r>
              <a:rPr lang="en-US" b="1" dirty="0" smtClean="0">
                <a:solidFill>
                  <a:srgbClr val="FF0000"/>
                </a:solidFill>
              </a:rPr>
              <a:t>Different jQuery Selectors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&lt;body&gt;  </a:t>
            </a:r>
          </a:p>
          <a:p>
            <a:r>
              <a:rPr lang="en-US" dirty="0"/>
              <a:t>&lt;p&gt;This is first paragraph.&lt;/p&gt;  </a:t>
            </a:r>
          </a:p>
          <a:p>
            <a:r>
              <a:rPr lang="en-US" dirty="0"/>
              <a:t>&lt;p&gt;This is second paragraph.&lt;/p&gt;  </a:t>
            </a:r>
          </a:p>
          <a:p>
            <a:r>
              <a:rPr lang="en-US" dirty="0"/>
              <a:t>&lt;p&gt;This is third paragraph.&lt;/p&gt;  </a:t>
            </a:r>
          </a:p>
          <a:p>
            <a:r>
              <a:rPr lang="en-US" dirty="0"/>
              <a:t>&lt;/body&gt;  </a:t>
            </a:r>
          </a:p>
          <a:p>
            <a:r>
              <a:rPr lang="en-US" dirty="0"/>
              <a:t>&lt;/html&gt;  </a:t>
            </a:r>
          </a:p>
          <a:p>
            <a:endParaRPr lang="en-US" dirty="0"/>
          </a:p>
        </p:txBody>
      </p:sp>
      <p:sp>
        <p:nvSpPr>
          <p:cNvPr id="2" name="Title 1"/>
          <p:cNvSpPr>
            <a:spLocks noGrp="1"/>
          </p:cNvSpPr>
          <p:nvPr>
            <p:ph type="title"/>
          </p:nvPr>
        </p:nvSpPr>
        <p:spPr/>
        <p:txBody>
          <a:bodyPr/>
          <a:lstStyle/>
          <a:p>
            <a:r>
              <a:rPr lang="en-US" b="1" dirty="0" smtClean="0">
                <a:solidFill>
                  <a:srgbClr val="FF0000"/>
                </a:solidFill>
              </a:rPr>
              <a:t>jQuery Example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3400"/>
          <a:ext cx="8229600" cy="6028923"/>
        </p:xfrm>
        <a:graphic>
          <a:graphicData uri="http://schemas.openxmlformats.org/drawingml/2006/table">
            <a:tbl>
              <a:tblPr firstRow="1" bandRow="1">
                <a:tableStyleId>{5C22544A-7EE6-4342-B048-85BDC9FD1C3A}</a:tableStyleId>
              </a:tblPr>
              <a:tblGrid>
                <a:gridCol w="2743200"/>
                <a:gridCol w="2743200"/>
                <a:gridCol w="2743200"/>
              </a:tblGrid>
              <a:tr h="417597">
                <a:tc>
                  <a:txBody>
                    <a:bodyPr/>
                    <a:lstStyle/>
                    <a:p>
                      <a:pPr algn="l" fontAlgn="t"/>
                      <a:r>
                        <a:rPr lang="en-US" dirty="0">
                          <a:solidFill>
                            <a:srgbClr val="000000"/>
                          </a:solidFill>
                          <a:latin typeface="times new roman"/>
                        </a:rPr>
                        <a:t>S.No.</a:t>
                      </a:r>
                    </a:p>
                  </a:txBody>
                  <a:tcPr marL="114300" marR="114300" marT="114300" marB="114300"/>
                </a:tc>
                <a:tc>
                  <a:txBody>
                    <a:bodyPr/>
                    <a:lstStyle/>
                    <a:p>
                      <a:pPr algn="l" fontAlgn="t"/>
                      <a:r>
                        <a:rPr lang="en-US">
                          <a:solidFill>
                            <a:srgbClr val="000000"/>
                          </a:solidFill>
                          <a:latin typeface="times new roman"/>
                        </a:rPr>
                        <a:t>Selector</a:t>
                      </a:r>
                    </a:p>
                  </a:txBody>
                  <a:tcPr marL="114300" marR="114300" marT="114300" marB="114300"/>
                </a:tc>
                <a:tc>
                  <a:txBody>
                    <a:bodyPr/>
                    <a:lstStyle/>
                    <a:p>
                      <a:pPr algn="l" fontAlgn="t"/>
                      <a:r>
                        <a:rPr lang="en-US" dirty="0">
                          <a:solidFill>
                            <a:srgbClr val="000000"/>
                          </a:solidFill>
                          <a:latin typeface="times new roman"/>
                        </a:rPr>
                        <a:t>Description</a:t>
                      </a:r>
                    </a:p>
                  </a:txBody>
                  <a:tcPr marL="114300" marR="114300" marT="114300" marB="114300"/>
                </a:tc>
              </a:tr>
              <a:tr h="789429">
                <a:tc>
                  <a:txBody>
                    <a:bodyPr/>
                    <a:lstStyle/>
                    <a:p>
                      <a:pPr algn="just" fontAlgn="t"/>
                      <a:r>
                        <a:rPr lang="en-US" dirty="0">
                          <a:solidFill>
                            <a:srgbClr val="333333"/>
                          </a:solidFill>
                          <a:latin typeface="inter-regular"/>
                        </a:rPr>
                        <a:t>:lt(no)</a:t>
                      </a:r>
                    </a:p>
                  </a:txBody>
                  <a:tcPr marL="76200" marR="76200" marT="76200" marB="76200"/>
                </a:tc>
                <a:tc>
                  <a:txBody>
                    <a:bodyPr/>
                    <a:lstStyle/>
                    <a:p>
                      <a:pPr algn="just" fontAlgn="t"/>
                      <a:r>
                        <a:rPr lang="en-US">
                          <a:solidFill>
                            <a:srgbClr val="333333"/>
                          </a:solidFill>
                          <a:latin typeface="inter-regular"/>
                        </a:rPr>
                        <a:t>$("ul li:lt(3)")</a:t>
                      </a:r>
                    </a:p>
                  </a:txBody>
                  <a:tcPr marL="76200" marR="76200" marT="76200" marB="76200"/>
                </a:tc>
                <a:tc>
                  <a:txBody>
                    <a:bodyPr/>
                    <a:lstStyle/>
                    <a:p>
                      <a:pPr algn="just" fontAlgn="t"/>
                      <a:r>
                        <a:rPr lang="en-US">
                          <a:solidFill>
                            <a:srgbClr val="333333"/>
                          </a:solidFill>
                          <a:latin typeface="inter-regular"/>
                        </a:rPr>
                        <a:t>Select the list elements with an index less than 3</a:t>
                      </a:r>
                    </a:p>
                  </a:txBody>
                  <a:tcPr marL="76200" marR="76200" marT="76200" marB="76200"/>
                </a:tc>
              </a:tr>
              <a:tr h="789429">
                <a:tc>
                  <a:txBody>
                    <a:bodyPr/>
                    <a:lstStyle/>
                    <a:p>
                      <a:pPr algn="just" fontAlgn="t"/>
                      <a:r>
                        <a:rPr lang="en-US">
                          <a:solidFill>
                            <a:srgbClr val="333333"/>
                          </a:solidFill>
                          <a:latin typeface="inter-regular"/>
                        </a:rPr>
                        <a:t>:not(selector)</a:t>
                      </a:r>
                    </a:p>
                  </a:txBody>
                  <a:tcPr marL="76200" marR="76200" marT="76200" marB="76200"/>
                </a:tc>
                <a:tc>
                  <a:txBody>
                    <a:bodyPr/>
                    <a:lstStyle/>
                    <a:p>
                      <a:pPr algn="just" fontAlgn="t"/>
                      <a:r>
                        <a:rPr lang="en-US">
                          <a:solidFill>
                            <a:srgbClr val="333333"/>
                          </a:solidFill>
                          <a:latin typeface="inter-regular"/>
                        </a:rPr>
                        <a:t>$("input:not(:empty)")</a:t>
                      </a:r>
                    </a:p>
                  </a:txBody>
                  <a:tcPr marL="76200" marR="76200" marT="76200" marB="76200"/>
                </a:tc>
                <a:tc>
                  <a:txBody>
                    <a:bodyPr/>
                    <a:lstStyle/>
                    <a:p>
                      <a:pPr algn="just" fontAlgn="t"/>
                      <a:r>
                        <a:rPr lang="en-US">
                          <a:solidFill>
                            <a:srgbClr val="333333"/>
                          </a:solidFill>
                          <a:latin typeface="inter-regular"/>
                        </a:rPr>
                        <a:t>Select all input elements that are not empty</a:t>
                      </a:r>
                    </a:p>
                  </a:txBody>
                  <a:tcPr marL="76200" marR="76200" marT="76200" marB="76200"/>
                </a:tc>
              </a:tr>
              <a:tr h="789429">
                <a:tc>
                  <a:txBody>
                    <a:bodyPr/>
                    <a:lstStyle/>
                    <a:p>
                      <a:pPr algn="just" fontAlgn="t"/>
                      <a:r>
                        <a:rPr lang="en-US">
                          <a:solidFill>
                            <a:srgbClr val="333333"/>
                          </a:solidFill>
                          <a:latin typeface="inter-regular"/>
                        </a:rPr>
                        <a:t>:header</a:t>
                      </a:r>
                    </a:p>
                  </a:txBody>
                  <a:tcPr marL="76200" marR="76200" marT="76200" marB="76200"/>
                </a:tc>
                <a:tc>
                  <a:txBody>
                    <a:bodyPr/>
                    <a:lstStyle/>
                    <a:p>
                      <a:pPr algn="just" fontAlgn="t"/>
                      <a:r>
                        <a:rPr lang="en-US">
                          <a:solidFill>
                            <a:srgbClr val="333333"/>
                          </a:solidFill>
                          <a:latin typeface="inter-regular"/>
                        </a:rPr>
                        <a:t>$(":header")</a:t>
                      </a:r>
                    </a:p>
                  </a:txBody>
                  <a:tcPr marL="76200" marR="76200" marT="76200" marB="76200"/>
                </a:tc>
                <a:tc>
                  <a:txBody>
                    <a:bodyPr/>
                    <a:lstStyle/>
                    <a:p>
                      <a:pPr algn="just" fontAlgn="t"/>
                      <a:r>
                        <a:rPr lang="en-US">
                          <a:solidFill>
                            <a:srgbClr val="333333"/>
                          </a:solidFill>
                          <a:latin typeface="inter-regular"/>
                        </a:rPr>
                        <a:t>Select all header elements h1, h2 ...</a:t>
                      </a:r>
                    </a:p>
                  </a:txBody>
                  <a:tcPr marL="76200" marR="76200" marT="76200" marB="76200"/>
                </a:tc>
              </a:tr>
              <a:tr h="789429">
                <a:tc>
                  <a:txBody>
                    <a:bodyPr/>
                    <a:lstStyle/>
                    <a:p>
                      <a:pPr algn="just" fontAlgn="t"/>
                      <a:r>
                        <a:rPr lang="en-US">
                          <a:solidFill>
                            <a:srgbClr val="333333"/>
                          </a:solidFill>
                          <a:latin typeface="inter-regular"/>
                        </a:rPr>
                        <a:t>:animated</a:t>
                      </a:r>
                    </a:p>
                  </a:txBody>
                  <a:tcPr marL="76200" marR="76200" marT="76200" marB="76200"/>
                </a:tc>
                <a:tc>
                  <a:txBody>
                    <a:bodyPr/>
                    <a:lstStyle/>
                    <a:p>
                      <a:pPr algn="just" fontAlgn="t"/>
                      <a:r>
                        <a:rPr lang="en-US">
                          <a:solidFill>
                            <a:srgbClr val="333333"/>
                          </a:solidFill>
                          <a:latin typeface="inter-regular"/>
                        </a:rPr>
                        <a:t>$(":animated")</a:t>
                      </a:r>
                    </a:p>
                  </a:txBody>
                  <a:tcPr marL="76200" marR="76200" marT="76200" marB="76200"/>
                </a:tc>
                <a:tc>
                  <a:txBody>
                    <a:bodyPr/>
                    <a:lstStyle/>
                    <a:p>
                      <a:pPr algn="just" fontAlgn="t"/>
                      <a:r>
                        <a:rPr lang="en-US">
                          <a:solidFill>
                            <a:srgbClr val="333333"/>
                          </a:solidFill>
                          <a:latin typeface="inter-regular"/>
                        </a:rPr>
                        <a:t>Select all animated elements</a:t>
                      </a:r>
                    </a:p>
                  </a:txBody>
                  <a:tcPr marL="76200" marR="76200" marT="76200" marB="76200"/>
                </a:tc>
              </a:tr>
              <a:tr h="789429">
                <a:tc>
                  <a:txBody>
                    <a:bodyPr/>
                    <a:lstStyle/>
                    <a:p>
                      <a:pPr algn="just" fontAlgn="t"/>
                      <a:r>
                        <a:rPr lang="en-US">
                          <a:solidFill>
                            <a:srgbClr val="333333"/>
                          </a:solidFill>
                          <a:latin typeface="inter-regular"/>
                        </a:rPr>
                        <a:t>:focus</a:t>
                      </a:r>
                    </a:p>
                  </a:txBody>
                  <a:tcPr marL="76200" marR="76200" marT="76200" marB="76200"/>
                </a:tc>
                <a:tc>
                  <a:txBody>
                    <a:bodyPr/>
                    <a:lstStyle/>
                    <a:p>
                      <a:pPr algn="just" fontAlgn="t"/>
                      <a:r>
                        <a:rPr lang="en-US">
                          <a:solidFill>
                            <a:srgbClr val="333333"/>
                          </a:solidFill>
                          <a:latin typeface="inter-regular"/>
                        </a:rPr>
                        <a:t>$(":focus")</a:t>
                      </a:r>
                    </a:p>
                  </a:txBody>
                  <a:tcPr marL="76200" marR="76200" marT="76200" marB="76200"/>
                </a:tc>
                <a:tc>
                  <a:txBody>
                    <a:bodyPr/>
                    <a:lstStyle/>
                    <a:p>
                      <a:pPr algn="just" fontAlgn="t"/>
                      <a:r>
                        <a:rPr lang="en-US">
                          <a:solidFill>
                            <a:srgbClr val="333333"/>
                          </a:solidFill>
                          <a:latin typeface="inter-regular"/>
                        </a:rPr>
                        <a:t>Select the element that currently has focus</a:t>
                      </a:r>
                    </a:p>
                  </a:txBody>
                  <a:tcPr marL="76200" marR="76200" marT="76200" marB="76200"/>
                </a:tc>
              </a:tr>
              <a:tr h="789429">
                <a:tc>
                  <a:txBody>
                    <a:bodyPr/>
                    <a:lstStyle/>
                    <a:p>
                      <a:pPr algn="just" fontAlgn="t"/>
                      <a:r>
                        <a:rPr lang="en-US">
                          <a:solidFill>
                            <a:srgbClr val="333333"/>
                          </a:solidFill>
                          <a:latin typeface="inter-regular"/>
                        </a:rPr>
                        <a:t>:contains(text)</a:t>
                      </a:r>
                    </a:p>
                  </a:txBody>
                  <a:tcPr marL="76200" marR="76200" marT="76200" marB="76200"/>
                </a:tc>
                <a:tc>
                  <a:txBody>
                    <a:bodyPr/>
                    <a:lstStyle/>
                    <a:p>
                      <a:pPr algn="just" fontAlgn="t"/>
                      <a:r>
                        <a:rPr lang="en-US">
                          <a:solidFill>
                            <a:srgbClr val="333333"/>
                          </a:solidFill>
                          <a:latin typeface="inter-regular"/>
                        </a:rPr>
                        <a:t>$(":contains('Hello')")</a:t>
                      </a:r>
                    </a:p>
                  </a:txBody>
                  <a:tcPr marL="76200" marR="76200" marT="76200" marB="76200"/>
                </a:tc>
                <a:tc>
                  <a:txBody>
                    <a:bodyPr/>
                    <a:lstStyle/>
                    <a:p>
                      <a:pPr algn="just" fontAlgn="t"/>
                      <a:r>
                        <a:rPr lang="en-US">
                          <a:solidFill>
                            <a:srgbClr val="333333"/>
                          </a:solidFill>
                          <a:latin typeface="inter-regular"/>
                        </a:rPr>
                        <a:t>Select all elements which contains the text "Hello"</a:t>
                      </a:r>
                    </a:p>
                  </a:txBody>
                  <a:tcPr marL="76200" marR="76200" marT="76200" marB="76200"/>
                </a:tc>
              </a:tr>
              <a:tr h="789429">
                <a:tc>
                  <a:txBody>
                    <a:bodyPr/>
                    <a:lstStyle/>
                    <a:p>
                      <a:pPr algn="just" fontAlgn="t"/>
                      <a:r>
                        <a:rPr lang="en-US">
                          <a:solidFill>
                            <a:srgbClr val="333333"/>
                          </a:solidFill>
                          <a:latin typeface="inter-regular"/>
                        </a:rPr>
                        <a:t>:has(selector)</a:t>
                      </a:r>
                    </a:p>
                  </a:txBody>
                  <a:tcPr marL="76200" marR="76200" marT="76200" marB="76200"/>
                </a:tc>
                <a:tc>
                  <a:txBody>
                    <a:bodyPr/>
                    <a:lstStyle/>
                    <a:p>
                      <a:pPr algn="just" fontAlgn="t"/>
                      <a:r>
                        <a:rPr lang="en-US">
                          <a:solidFill>
                            <a:srgbClr val="333333"/>
                          </a:solidFill>
                          <a:latin typeface="inter-regular"/>
                        </a:rPr>
                        <a:t>$("div:has(p)")</a:t>
                      </a:r>
                    </a:p>
                  </a:txBody>
                  <a:tcPr marL="76200" marR="76200" marT="76200" marB="76200"/>
                </a:tc>
                <a:tc>
                  <a:txBody>
                    <a:bodyPr/>
                    <a:lstStyle/>
                    <a:p>
                      <a:pPr algn="just" fontAlgn="t"/>
                      <a:r>
                        <a:rPr lang="en-US" dirty="0">
                          <a:solidFill>
                            <a:srgbClr val="333333"/>
                          </a:solidFill>
                          <a:latin typeface="inter-regular"/>
                        </a:rPr>
                        <a:t>Select all div elements that have a p element</a:t>
                      </a:r>
                    </a:p>
                  </a:txBody>
                  <a:tcPr marL="76200" marR="76200" marT="76200" marB="76200"/>
                </a:tc>
              </a:tr>
            </a:tbl>
          </a:graphicData>
        </a:graphic>
      </p:graphicFrame>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457200"/>
          <a:ext cx="8229600" cy="53543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l" fontAlgn="t"/>
                      <a:r>
                        <a:rPr lang="en-US" dirty="0">
                          <a:solidFill>
                            <a:srgbClr val="000000"/>
                          </a:solidFill>
                          <a:latin typeface="times new roman"/>
                        </a:rPr>
                        <a:t>Selector</a:t>
                      </a:r>
                    </a:p>
                  </a:txBody>
                  <a:tcPr marL="114300" marR="114300" marT="114300" marB="114300"/>
                </a:tc>
                <a:tc>
                  <a:txBody>
                    <a:bodyPr/>
                    <a:lstStyle/>
                    <a:p>
                      <a:pPr algn="l" fontAlgn="t"/>
                      <a:r>
                        <a:rPr lang="en-US">
                          <a:solidFill>
                            <a:srgbClr val="000000"/>
                          </a:solidFill>
                          <a:latin typeface="times new roman"/>
                        </a:rPr>
                        <a:t>Example</a:t>
                      </a:r>
                    </a:p>
                  </a:txBody>
                  <a:tcPr marL="114300" marR="114300" marT="114300" marB="114300"/>
                </a:tc>
                <a:tc>
                  <a:txBody>
                    <a:bodyPr/>
                    <a:lstStyle/>
                    <a:p>
                      <a:pPr algn="l" fontAlgn="t"/>
                      <a:r>
                        <a:rPr lang="en-US" dirty="0">
                          <a:solidFill>
                            <a:srgbClr val="000000"/>
                          </a:solidFill>
                          <a:latin typeface="times new roman"/>
                        </a:rPr>
                        <a:t>Description</a:t>
                      </a:r>
                    </a:p>
                  </a:txBody>
                  <a:tcPr marL="114300" marR="114300" marT="114300" marB="114300"/>
                </a:tc>
              </a:tr>
              <a:tr h="370840">
                <a:tc>
                  <a:txBody>
                    <a:bodyPr/>
                    <a:lstStyle/>
                    <a:p>
                      <a:pPr algn="just" fontAlgn="t"/>
                      <a:r>
                        <a:rPr lang="en-US" dirty="0">
                          <a:solidFill>
                            <a:srgbClr val="333333"/>
                          </a:solidFill>
                          <a:latin typeface="inter-regular"/>
                        </a:rPr>
                        <a:t>:empty</a:t>
                      </a:r>
                    </a:p>
                  </a:txBody>
                  <a:tcPr marL="76200" marR="76200" marT="76200" marB="76200"/>
                </a:tc>
                <a:tc>
                  <a:txBody>
                    <a:bodyPr/>
                    <a:lstStyle/>
                    <a:p>
                      <a:pPr algn="just" fontAlgn="t"/>
                      <a:r>
                        <a:rPr lang="en-US">
                          <a:solidFill>
                            <a:srgbClr val="333333"/>
                          </a:solidFill>
                          <a:latin typeface="inter-regular"/>
                        </a:rPr>
                        <a:t>$(":empty")</a:t>
                      </a:r>
                    </a:p>
                  </a:txBody>
                  <a:tcPr marL="76200" marR="76200" marT="76200" marB="76200"/>
                </a:tc>
                <a:tc>
                  <a:txBody>
                    <a:bodyPr/>
                    <a:lstStyle/>
                    <a:p>
                      <a:pPr algn="just" fontAlgn="t"/>
                      <a:r>
                        <a:rPr lang="en-US">
                          <a:solidFill>
                            <a:srgbClr val="333333"/>
                          </a:solidFill>
                          <a:latin typeface="inter-regular"/>
                        </a:rPr>
                        <a:t>Select all elements that are empty</a:t>
                      </a:r>
                    </a:p>
                  </a:txBody>
                  <a:tcPr marL="76200" marR="76200" marT="76200" marB="76200"/>
                </a:tc>
              </a:tr>
              <a:tr h="370840">
                <a:tc>
                  <a:txBody>
                    <a:bodyPr/>
                    <a:lstStyle/>
                    <a:p>
                      <a:pPr algn="just" fontAlgn="t"/>
                      <a:r>
                        <a:rPr lang="en-US">
                          <a:solidFill>
                            <a:srgbClr val="333333"/>
                          </a:solidFill>
                          <a:latin typeface="inter-regular"/>
                        </a:rPr>
                        <a:t>:parent</a:t>
                      </a:r>
                    </a:p>
                  </a:txBody>
                  <a:tcPr marL="76200" marR="76200" marT="76200" marB="76200"/>
                </a:tc>
                <a:tc>
                  <a:txBody>
                    <a:bodyPr/>
                    <a:lstStyle/>
                    <a:p>
                      <a:pPr algn="just" fontAlgn="t"/>
                      <a:r>
                        <a:rPr lang="en-US">
                          <a:solidFill>
                            <a:srgbClr val="333333"/>
                          </a:solidFill>
                          <a:latin typeface="inter-regular"/>
                        </a:rPr>
                        <a:t>$(":parent")</a:t>
                      </a:r>
                    </a:p>
                  </a:txBody>
                  <a:tcPr marL="76200" marR="76200" marT="76200" marB="76200"/>
                </a:tc>
                <a:tc>
                  <a:txBody>
                    <a:bodyPr/>
                    <a:lstStyle/>
                    <a:p>
                      <a:pPr algn="just" fontAlgn="t"/>
                      <a:r>
                        <a:rPr lang="en-US">
                          <a:solidFill>
                            <a:srgbClr val="333333"/>
                          </a:solidFill>
                          <a:latin typeface="inter-regular"/>
                        </a:rPr>
                        <a:t>Select all elements that are a parent of another element</a:t>
                      </a:r>
                    </a:p>
                  </a:txBody>
                  <a:tcPr marL="76200" marR="76200" marT="76200" marB="76200"/>
                </a:tc>
              </a:tr>
              <a:tr h="370840">
                <a:tc>
                  <a:txBody>
                    <a:bodyPr/>
                    <a:lstStyle/>
                    <a:p>
                      <a:pPr algn="just" fontAlgn="t"/>
                      <a:r>
                        <a:rPr lang="en-US">
                          <a:solidFill>
                            <a:srgbClr val="333333"/>
                          </a:solidFill>
                          <a:latin typeface="inter-regular"/>
                        </a:rPr>
                        <a:t>:hidden</a:t>
                      </a:r>
                    </a:p>
                  </a:txBody>
                  <a:tcPr marL="76200" marR="76200" marT="76200" marB="76200"/>
                </a:tc>
                <a:tc>
                  <a:txBody>
                    <a:bodyPr/>
                    <a:lstStyle/>
                    <a:p>
                      <a:pPr algn="just" fontAlgn="t"/>
                      <a:r>
                        <a:rPr lang="en-US">
                          <a:solidFill>
                            <a:srgbClr val="333333"/>
                          </a:solidFill>
                          <a:latin typeface="inter-regular"/>
                        </a:rPr>
                        <a:t>$("p:hidden")</a:t>
                      </a:r>
                    </a:p>
                  </a:txBody>
                  <a:tcPr marL="76200" marR="76200" marT="76200" marB="76200"/>
                </a:tc>
                <a:tc>
                  <a:txBody>
                    <a:bodyPr/>
                    <a:lstStyle/>
                    <a:p>
                      <a:pPr algn="just" fontAlgn="t"/>
                      <a:r>
                        <a:rPr lang="en-US">
                          <a:solidFill>
                            <a:srgbClr val="333333"/>
                          </a:solidFill>
                          <a:latin typeface="inter-regular"/>
                        </a:rPr>
                        <a:t>Select all hidden p elements</a:t>
                      </a:r>
                    </a:p>
                  </a:txBody>
                  <a:tcPr marL="76200" marR="76200" marT="76200" marB="76200"/>
                </a:tc>
              </a:tr>
              <a:tr h="370840">
                <a:tc>
                  <a:txBody>
                    <a:bodyPr/>
                    <a:lstStyle/>
                    <a:p>
                      <a:pPr algn="just" fontAlgn="t"/>
                      <a:r>
                        <a:rPr lang="en-US">
                          <a:solidFill>
                            <a:srgbClr val="333333"/>
                          </a:solidFill>
                          <a:latin typeface="inter-regular"/>
                        </a:rPr>
                        <a:t>:visible</a:t>
                      </a:r>
                    </a:p>
                  </a:txBody>
                  <a:tcPr marL="76200" marR="76200" marT="76200" marB="76200"/>
                </a:tc>
                <a:tc>
                  <a:txBody>
                    <a:bodyPr/>
                    <a:lstStyle/>
                    <a:p>
                      <a:pPr algn="just" fontAlgn="t"/>
                      <a:r>
                        <a:rPr lang="en-US">
                          <a:solidFill>
                            <a:srgbClr val="333333"/>
                          </a:solidFill>
                          <a:latin typeface="inter-regular"/>
                        </a:rPr>
                        <a:t>$("table:visible")</a:t>
                      </a:r>
                    </a:p>
                  </a:txBody>
                  <a:tcPr marL="76200" marR="76200" marT="76200" marB="76200"/>
                </a:tc>
                <a:tc>
                  <a:txBody>
                    <a:bodyPr/>
                    <a:lstStyle/>
                    <a:p>
                      <a:pPr algn="just" fontAlgn="t"/>
                      <a:r>
                        <a:rPr lang="en-US">
                          <a:solidFill>
                            <a:srgbClr val="333333"/>
                          </a:solidFill>
                          <a:latin typeface="inter-regular"/>
                        </a:rPr>
                        <a:t>Select all visible tables</a:t>
                      </a:r>
                    </a:p>
                  </a:txBody>
                  <a:tcPr marL="76200" marR="76200" marT="76200" marB="76200"/>
                </a:tc>
              </a:tr>
              <a:tr h="370840">
                <a:tc>
                  <a:txBody>
                    <a:bodyPr/>
                    <a:lstStyle/>
                    <a:p>
                      <a:pPr algn="just" fontAlgn="t"/>
                      <a:r>
                        <a:rPr lang="en-US">
                          <a:solidFill>
                            <a:srgbClr val="333333"/>
                          </a:solidFill>
                          <a:latin typeface="inter-regular"/>
                        </a:rPr>
                        <a:t>:root</a:t>
                      </a:r>
                    </a:p>
                  </a:txBody>
                  <a:tcPr marL="76200" marR="76200" marT="76200" marB="76200"/>
                </a:tc>
                <a:tc>
                  <a:txBody>
                    <a:bodyPr/>
                    <a:lstStyle/>
                    <a:p>
                      <a:pPr algn="just" fontAlgn="t"/>
                      <a:r>
                        <a:rPr lang="en-US">
                          <a:solidFill>
                            <a:srgbClr val="333333"/>
                          </a:solidFill>
                          <a:latin typeface="inter-regular"/>
                        </a:rPr>
                        <a:t>$(":root")</a:t>
                      </a:r>
                    </a:p>
                  </a:txBody>
                  <a:tcPr marL="76200" marR="76200" marT="76200" marB="76200"/>
                </a:tc>
                <a:tc>
                  <a:txBody>
                    <a:bodyPr/>
                    <a:lstStyle/>
                    <a:p>
                      <a:pPr algn="just" fontAlgn="t"/>
                      <a:r>
                        <a:rPr lang="en-US">
                          <a:solidFill>
                            <a:srgbClr val="333333"/>
                          </a:solidFill>
                          <a:latin typeface="inter-regular"/>
                        </a:rPr>
                        <a:t>It will select the document's root element</a:t>
                      </a:r>
                    </a:p>
                  </a:txBody>
                  <a:tcPr marL="76200" marR="76200" marT="76200" marB="76200"/>
                </a:tc>
              </a:tr>
              <a:tr h="370840">
                <a:tc>
                  <a:txBody>
                    <a:bodyPr/>
                    <a:lstStyle/>
                    <a:p>
                      <a:pPr algn="just" fontAlgn="t"/>
                      <a:r>
                        <a:rPr lang="en-US">
                          <a:solidFill>
                            <a:srgbClr val="333333"/>
                          </a:solidFill>
                          <a:latin typeface="inter-regular"/>
                        </a:rPr>
                        <a:t>:lang(language)</a:t>
                      </a:r>
                    </a:p>
                  </a:txBody>
                  <a:tcPr marL="76200" marR="76200" marT="76200" marB="76200"/>
                </a:tc>
                <a:tc>
                  <a:txBody>
                    <a:bodyPr/>
                    <a:lstStyle/>
                    <a:p>
                      <a:pPr algn="just" fontAlgn="t"/>
                      <a:r>
                        <a:rPr lang="en-US">
                          <a:solidFill>
                            <a:srgbClr val="333333"/>
                          </a:solidFill>
                          <a:latin typeface="inter-regular"/>
                        </a:rPr>
                        <a:t>$("p:lang(de)")</a:t>
                      </a:r>
                    </a:p>
                  </a:txBody>
                  <a:tcPr marL="76200" marR="76200" marT="76200" marB="76200"/>
                </a:tc>
                <a:tc>
                  <a:txBody>
                    <a:bodyPr/>
                    <a:lstStyle/>
                    <a:p>
                      <a:pPr algn="just" fontAlgn="t"/>
                      <a:r>
                        <a:rPr lang="en-US" dirty="0">
                          <a:solidFill>
                            <a:srgbClr val="333333"/>
                          </a:solidFill>
                          <a:latin typeface="inter-regular"/>
                        </a:rPr>
                        <a:t>Select all p elements with a lang attribute value starting with "de"</a:t>
                      </a:r>
                    </a:p>
                  </a:txBody>
                  <a:tcPr marL="76200" marR="76200" marT="76200" marB="76200"/>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457200"/>
          <a:ext cx="8229600" cy="6944360"/>
        </p:xfrm>
        <a:graphic>
          <a:graphicData uri="http://schemas.openxmlformats.org/drawingml/2006/table">
            <a:tbl>
              <a:tblPr firstRow="1" bandRow="1">
                <a:tableStyleId>{5C22544A-7EE6-4342-B048-85BDC9FD1C3A}</a:tableStyleId>
              </a:tblPr>
              <a:tblGrid>
                <a:gridCol w="2743200"/>
                <a:gridCol w="2743200"/>
                <a:gridCol w="2743200"/>
              </a:tblGrid>
              <a:tr h="4470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pPr algn="just" fontAlgn="t"/>
                      <a:r>
                        <a:rPr lang="en-US" dirty="0">
                          <a:solidFill>
                            <a:srgbClr val="333333"/>
                          </a:solidFill>
                          <a:latin typeface="inter-regular"/>
                        </a:rPr>
                        <a:t>[attribute]</a:t>
                      </a:r>
                    </a:p>
                  </a:txBody>
                  <a:tcPr marL="76200" marR="76200" marT="76200" marB="76200"/>
                </a:tc>
                <a:tc>
                  <a:txBody>
                    <a:bodyPr/>
                    <a:lstStyle/>
                    <a:p>
                      <a:pPr algn="just" fontAlgn="t"/>
                      <a:r>
                        <a:rPr lang="en-US" dirty="0">
                          <a:solidFill>
                            <a:srgbClr val="333333"/>
                          </a:solidFill>
                          <a:latin typeface="inter-regular"/>
                        </a:rPr>
                        <a:t>$("[href]")</a:t>
                      </a:r>
                    </a:p>
                  </a:txBody>
                  <a:tcPr marL="76200" marR="76200" marT="76200" marB="76200"/>
                </a:tc>
                <a:tc>
                  <a:txBody>
                    <a:bodyPr/>
                    <a:lstStyle/>
                    <a:p>
                      <a:pPr algn="just" fontAlgn="t"/>
                      <a:r>
                        <a:rPr lang="en-US">
                          <a:solidFill>
                            <a:srgbClr val="333333"/>
                          </a:solidFill>
                          <a:latin typeface="inter-regular"/>
                        </a:rPr>
                        <a:t>Select all elements with a href attribute</a:t>
                      </a:r>
                    </a:p>
                  </a:txBody>
                  <a:tcPr marL="76200" marR="76200" marT="76200" marB="76200"/>
                </a:tc>
              </a:tr>
              <a:tr h="370840">
                <a:tc>
                  <a:txBody>
                    <a:bodyPr/>
                    <a:lstStyle/>
                    <a:p>
                      <a:pPr algn="just" fontAlgn="t"/>
                      <a:r>
                        <a:rPr lang="en-US">
                          <a:solidFill>
                            <a:srgbClr val="333333"/>
                          </a:solidFill>
                          <a:latin typeface="inter-regular"/>
                        </a:rPr>
                        <a:t>[attribute=value]</a:t>
                      </a:r>
                    </a:p>
                  </a:txBody>
                  <a:tcPr marL="76200" marR="76200" marT="76200" marB="76200"/>
                </a:tc>
                <a:tc>
                  <a:txBody>
                    <a:bodyPr/>
                    <a:lstStyle/>
                    <a:p>
                      <a:pPr algn="just" fontAlgn="t"/>
                      <a:r>
                        <a:rPr lang="en-US">
                          <a:solidFill>
                            <a:srgbClr val="333333"/>
                          </a:solidFill>
                          <a:latin typeface="inter-regular"/>
                        </a:rPr>
                        <a:t>$("[href='default.htm']")</a:t>
                      </a:r>
                    </a:p>
                  </a:txBody>
                  <a:tcPr marL="76200" marR="76200" marT="76200" marB="76200"/>
                </a:tc>
                <a:tc>
                  <a:txBody>
                    <a:bodyPr/>
                    <a:lstStyle/>
                    <a:p>
                      <a:pPr algn="just" fontAlgn="t"/>
                      <a:r>
                        <a:rPr lang="en-US">
                          <a:solidFill>
                            <a:srgbClr val="333333"/>
                          </a:solidFill>
                          <a:latin typeface="inter-regular"/>
                        </a:rPr>
                        <a:t>Select all elements with a href attribute value equal to "default.htm"</a:t>
                      </a:r>
                    </a:p>
                  </a:txBody>
                  <a:tcPr marL="76200" marR="76200" marT="76200" marB="76200"/>
                </a:tc>
              </a:tr>
              <a:tr h="370840">
                <a:tc>
                  <a:txBody>
                    <a:bodyPr/>
                    <a:lstStyle/>
                    <a:p>
                      <a:pPr algn="just" fontAlgn="t"/>
                      <a:r>
                        <a:rPr lang="en-US">
                          <a:solidFill>
                            <a:srgbClr val="333333"/>
                          </a:solidFill>
                          <a:latin typeface="inter-regular"/>
                        </a:rPr>
                        <a:t>[attribute!=value]</a:t>
                      </a:r>
                    </a:p>
                  </a:txBody>
                  <a:tcPr marL="76200" marR="76200" marT="76200" marB="76200"/>
                </a:tc>
                <a:tc>
                  <a:txBody>
                    <a:bodyPr/>
                    <a:lstStyle/>
                    <a:p>
                      <a:pPr algn="just" fontAlgn="t"/>
                      <a:r>
                        <a:rPr lang="en-US">
                          <a:solidFill>
                            <a:srgbClr val="333333"/>
                          </a:solidFill>
                          <a:latin typeface="inter-regular"/>
                        </a:rPr>
                        <a:t>$("[href!='default.htm']")</a:t>
                      </a:r>
                    </a:p>
                  </a:txBody>
                  <a:tcPr marL="76200" marR="76200" marT="76200" marB="76200"/>
                </a:tc>
                <a:tc>
                  <a:txBody>
                    <a:bodyPr/>
                    <a:lstStyle/>
                    <a:p>
                      <a:pPr algn="just" fontAlgn="t"/>
                      <a:r>
                        <a:rPr lang="en-US">
                          <a:solidFill>
                            <a:srgbClr val="333333"/>
                          </a:solidFill>
                          <a:latin typeface="inter-regular"/>
                        </a:rPr>
                        <a:t>It will select all elements with a href attribute value not equal to "default.htm"</a:t>
                      </a:r>
                    </a:p>
                  </a:txBody>
                  <a:tcPr marL="76200" marR="76200" marT="76200" marB="76200"/>
                </a:tc>
              </a:tr>
              <a:tr h="370840">
                <a:tc>
                  <a:txBody>
                    <a:bodyPr/>
                    <a:lstStyle/>
                    <a:p>
                      <a:pPr algn="just" fontAlgn="t"/>
                      <a:r>
                        <a:rPr lang="en-US">
                          <a:solidFill>
                            <a:srgbClr val="333333"/>
                          </a:solidFill>
                          <a:latin typeface="inter-regular"/>
                        </a:rPr>
                        <a:t>[attribute$=value]</a:t>
                      </a:r>
                    </a:p>
                  </a:txBody>
                  <a:tcPr marL="76200" marR="76200" marT="76200" marB="76200"/>
                </a:tc>
                <a:tc>
                  <a:txBody>
                    <a:bodyPr/>
                    <a:lstStyle/>
                    <a:p>
                      <a:pPr algn="just" fontAlgn="t"/>
                      <a:r>
                        <a:rPr lang="en-US">
                          <a:solidFill>
                            <a:srgbClr val="333333"/>
                          </a:solidFill>
                          <a:latin typeface="inter-regular"/>
                        </a:rPr>
                        <a:t>$("[href$='.jpg']")</a:t>
                      </a:r>
                    </a:p>
                  </a:txBody>
                  <a:tcPr marL="76200" marR="76200" marT="76200" marB="76200"/>
                </a:tc>
                <a:tc>
                  <a:txBody>
                    <a:bodyPr/>
                    <a:lstStyle/>
                    <a:p>
                      <a:pPr algn="just" fontAlgn="t"/>
                      <a:r>
                        <a:rPr lang="en-US">
                          <a:solidFill>
                            <a:srgbClr val="333333"/>
                          </a:solidFill>
                          <a:latin typeface="inter-regular"/>
                        </a:rPr>
                        <a:t>It will select all elements with a href attribute value ending with ".jpg"</a:t>
                      </a:r>
                    </a:p>
                  </a:txBody>
                  <a:tcPr marL="76200" marR="76200" marT="76200" marB="76200"/>
                </a:tc>
              </a:tr>
              <a:tr h="370840">
                <a:tc>
                  <a:txBody>
                    <a:bodyPr/>
                    <a:lstStyle/>
                    <a:p>
                      <a:pPr algn="just" fontAlgn="t"/>
                      <a:r>
                        <a:rPr lang="en-US">
                          <a:solidFill>
                            <a:srgbClr val="333333"/>
                          </a:solidFill>
                          <a:latin typeface="inter-regular"/>
                        </a:rPr>
                        <a:t>[attribute|=value]</a:t>
                      </a:r>
                    </a:p>
                  </a:txBody>
                  <a:tcPr marL="76200" marR="76200" marT="76200" marB="76200"/>
                </a:tc>
                <a:tc>
                  <a:txBody>
                    <a:bodyPr/>
                    <a:lstStyle/>
                    <a:p>
                      <a:pPr algn="just" fontAlgn="t"/>
                      <a:r>
                        <a:rPr lang="en-US">
                          <a:solidFill>
                            <a:srgbClr val="333333"/>
                          </a:solidFill>
                          <a:latin typeface="inter-regular"/>
                        </a:rPr>
                        <a:t>$("[title|='Tomorrow']")</a:t>
                      </a:r>
                    </a:p>
                  </a:txBody>
                  <a:tcPr marL="76200" marR="76200" marT="76200" marB="76200"/>
                </a:tc>
                <a:tc>
                  <a:txBody>
                    <a:bodyPr/>
                    <a:lstStyle/>
                    <a:p>
                      <a:pPr algn="just" fontAlgn="t"/>
                      <a:r>
                        <a:rPr lang="en-US">
                          <a:solidFill>
                            <a:srgbClr val="333333"/>
                          </a:solidFill>
                          <a:latin typeface="inter-regular"/>
                        </a:rPr>
                        <a:t>Select all elements with a title attribute value equal to 'Tomorrow', or starting with 'Tomorrow' followed by a hyphen</a:t>
                      </a:r>
                    </a:p>
                  </a:txBody>
                  <a:tcPr marL="76200" marR="76200" marT="76200" marB="76200"/>
                </a:tc>
              </a:tr>
              <a:tr h="370840">
                <a:tc>
                  <a:txBody>
                    <a:bodyPr/>
                    <a:lstStyle/>
                    <a:p>
                      <a:pPr algn="just" fontAlgn="t"/>
                      <a:r>
                        <a:rPr lang="en-US">
                          <a:solidFill>
                            <a:srgbClr val="333333"/>
                          </a:solidFill>
                          <a:latin typeface="inter-regular"/>
                        </a:rPr>
                        <a:t>[attribute^=value]</a:t>
                      </a:r>
                    </a:p>
                  </a:txBody>
                  <a:tcPr marL="76200" marR="76200" marT="76200" marB="76200"/>
                </a:tc>
                <a:tc>
                  <a:txBody>
                    <a:bodyPr/>
                    <a:lstStyle/>
                    <a:p>
                      <a:pPr algn="just" fontAlgn="t"/>
                      <a:r>
                        <a:rPr lang="en-US">
                          <a:solidFill>
                            <a:srgbClr val="333333"/>
                          </a:solidFill>
                          <a:latin typeface="inter-regular"/>
                        </a:rPr>
                        <a:t>$("[title^='Tom']")</a:t>
                      </a:r>
                    </a:p>
                  </a:txBody>
                  <a:tcPr marL="76200" marR="76200" marT="76200" marB="76200"/>
                </a:tc>
                <a:tc>
                  <a:txBody>
                    <a:bodyPr/>
                    <a:lstStyle/>
                    <a:p>
                      <a:pPr algn="just" fontAlgn="t"/>
                      <a:r>
                        <a:rPr lang="en-US" dirty="0">
                          <a:solidFill>
                            <a:srgbClr val="333333"/>
                          </a:solidFill>
                          <a:latin typeface="inter-regular"/>
                        </a:rPr>
                        <a:t>Select all elements with a title attribute value starting with "Tom"</a:t>
                      </a:r>
                    </a:p>
                  </a:txBody>
                  <a:tcPr marL="76200" marR="76200" marT="76200" marB="76200"/>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228600"/>
          <a:ext cx="8839200" cy="6192519"/>
        </p:xfrm>
        <a:graphic>
          <a:graphicData uri="http://schemas.openxmlformats.org/drawingml/2006/table">
            <a:tbl>
              <a:tblPr firstRow="1" bandRow="1">
                <a:tableStyleId>{5C22544A-7EE6-4342-B048-85BDC9FD1C3A}</a:tableStyleId>
              </a:tblPr>
              <a:tblGrid>
                <a:gridCol w="2946400"/>
                <a:gridCol w="2946400"/>
                <a:gridCol w="2946400"/>
              </a:tblGrid>
              <a:tr h="518159">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pPr algn="just" fontAlgn="t"/>
                      <a:r>
                        <a:rPr lang="en-US" dirty="0">
                          <a:solidFill>
                            <a:srgbClr val="333333"/>
                          </a:solidFill>
                          <a:latin typeface="inter-regular"/>
                        </a:rPr>
                        <a:t>[attribute~=value]</a:t>
                      </a:r>
                    </a:p>
                  </a:txBody>
                  <a:tcPr marL="76200" marR="76200" marT="76200" marB="76200"/>
                </a:tc>
                <a:tc>
                  <a:txBody>
                    <a:bodyPr/>
                    <a:lstStyle/>
                    <a:p>
                      <a:pPr algn="just" fontAlgn="t"/>
                      <a:r>
                        <a:rPr lang="en-US" dirty="0">
                          <a:solidFill>
                            <a:srgbClr val="333333"/>
                          </a:solidFill>
                          <a:latin typeface="inter-regular"/>
                        </a:rPr>
                        <a:t>$("[title~='hello']")</a:t>
                      </a:r>
                    </a:p>
                  </a:txBody>
                  <a:tcPr marL="76200" marR="76200" marT="76200" marB="76200"/>
                </a:tc>
                <a:tc>
                  <a:txBody>
                    <a:bodyPr/>
                    <a:lstStyle/>
                    <a:p>
                      <a:pPr algn="just" fontAlgn="t"/>
                      <a:r>
                        <a:rPr lang="en-US">
                          <a:solidFill>
                            <a:srgbClr val="333333"/>
                          </a:solidFill>
                          <a:latin typeface="inter-regular"/>
                        </a:rPr>
                        <a:t>Select all elements with a title attribute value containing the specific word "hello"</a:t>
                      </a:r>
                    </a:p>
                  </a:txBody>
                  <a:tcPr marL="76200" marR="76200" marT="76200" marB="76200"/>
                </a:tc>
              </a:tr>
              <a:tr h="370840">
                <a:tc>
                  <a:txBody>
                    <a:bodyPr/>
                    <a:lstStyle/>
                    <a:p>
                      <a:pPr algn="just" fontAlgn="t"/>
                      <a:r>
                        <a:rPr lang="en-US">
                          <a:solidFill>
                            <a:srgbClr val="333333"/>
                          </a:solidFill>
                          <a:latin typeface="inter-regular"/>
                        </a:rPr>
                        <a:t>[attribute*=value]</a:t>
                      </a:r>
                    </a:p>
                  </a:txBody>
                  <a:tcPr marL="76200" marR="76200" marT="76200" marB="76200"/>
                </a:tc>
                <a:tc>
                  <a:txBody>
                    <a:bodyPr/>
                    <a:lstStyle/>
                    <a:p>
                      <a:pPr algn="just" fontAlgn="t"/>
                      <a:r>
                        <a:rPr lang="en-US">
                          <a:solidFill>
                            <a:srgbClr val="333333"/>
                          </a:solidFill>
                          <a:latin typeface="inter-regular"/>
                        </a:rPr>
                        <a:t>$("[title*='hello']")</a:t>
                      </a:r>
                    </a:p>
                  </a:txBody>
                  <a:tcPr marL="76200" marR="76200" marT="76200" marB="76200"/>
                </a:tc>
                <a:tc>
                  <a:txBody>
                    <a:bodyPr/>
                    <a:lstStyle/>
                    <a:p>
                      <a:pPr algn="just" fontAlgn="t"/>
                      <a:r>
                        <a:rPr lang="en-US">
                          <a:solidFill>
                            <a:srgbClr val="333333"/>
                          </a:solidFill>
                          <a:latin typeface="inter-regular"/>
                        </a:rPr>
                        <a:t>Select all elements with a title attribute value containing the word "hello"</a:t>
                      </a:r>
                    </a:p>
                  </a:txBody>
                  <a:tcPr marL="76200" marR="76200" marT="76200" marB="76200"/>
                </a:tc>
              </a:tr>
              <a:tr h="370840">
                <a:tc>
                  <a:txBody>
                    <a:bodyPr/>
                    <a:lstStyle/>
                    <a:p>
                      <a:pPr algn="just" fontAlgn="t"/>
                      <a:r>
                        <a:rPr lang="en-US">
                          <a:solidFill>
                            <a:srgbClr val="333333"/>
                          </a:solidFill>
                          <a:latin typeface="inter-regular"/>
                        </a:rPr>
                        <a:t>:input</a:t>
                      </a:r>
                    </a:p>
                  </a:txBody>
                  <a:tcPr marL="76200" marR="76200" marT="76200" marB="76200"/>
                </a:tc>
                <a:tc>
                  <a:txBody>
                    <a:bodyPr/>
                    <a:lstStyle/>
                    <a:p>
                      <a:pPr algn="just" fontAlgn="t"/>
                      <a:r>
                        <a:rPr lang="en-US">
                          <a:solidFill>
                            <a:srgbClr val="333333"/>
                          </a:solidFill>
                          <a:latin typeface="inter-regular"/>
                        </a:rPr>
                        <a:t>$(":input")</a:t>
                      </a:r>
                    </a:p>
                  </a:txBody>
                  <a:tcPr marL="76200" marR="76200" marT="76200" marB="76200"/>
                </a:tc>
                <a:tc>
                  <a:txBody>
                    <a:bodyPr/>
                    <a:lstStyle/>
                    <a:p>
                      <a:pPr algn="just" fontAlgn="t"/>
                      <a:r>
                        <a:rPr lang="en-US">
                          <a:solidFill>
                            <a:srgbClr val="333333"/>
                          </a:solidFill>
                          <a:latin typeface="inter-regular"/>
                        </a:rPr>
                        <a:t>It will select all input elements</a:t>
                      </a:r>
                    </a:p>
                  </a:txBody>
                  <a:tcPr marL="76200" marR="76200" marT="76200" marB="76200"/>
                </a:tc>
              </a:tr>
              <a:tr h="370840">
                <a:tc>
                  <a:txBody>
                    <a:bodyPr/>
                    <a:lstStyle/>
                    <a:p>
                      <a:pPr algn="just" fontAlgn="t"/>
                      <a:r>
                        <a:rPr lang="en-US">
                          <a:solidFill>
                            <a:srgbClr val="333333"/>
                          </a:solidFill>
                          <a:latin typeface="inter-regular"/>
                        </a:rPr>
                        <a:t>:text</a:t>
                      </a:r>
                    </a:p>
                  </a:txBody>
                  <a:tcPr marL="76200" marR="76200" marT="76200" marB="76200"/>
                </a:tc>
                <a:tc>
                  <a:txBody>
                    <a:bodyPr/>
                    <a:lstStyle/>
                    <a:p>
                      <a:pPr algn="just" fontAlgn="t"/>
                      <a:r>
                        <a:rPr lang="en-US">
                          <a:solidFill>
                            <a:srgbClr val="333333"/>
                          </a:solidFill>
                          <a:latin typeface="inter-regular"/>
                        </a:rPr>
                        <a:t>$(":text")</a:t>
                      </a:r>
                    </a:p>
                  </a:txBody>
                  <a:tcPr marL="76200" marR="76200" marT="76200" marB="76200"/>
                </a:tc>
                <a:tc>
                  <a:txBody>
                    <a:bodyPr/>
                    <a:lstStyle/>
                    <a:p>
                      <a:pPr algn="just" fontAlgn="t"/>
                      <a:r>
                        <a:rPr lang="en-US">
                          <a:solidFill>
                            <a:srgbClr val="333333"/>
                          </a:solidFill>
                          <a:latin typeface="inter-regular"/>
                        </a:rPr>
                        <a:t>It will select all input elements with type="text"</a:t>
                      </a:r>
                    </a:p>
                  </a:txBody>
                  <a:tcPr marL="76200" marR="76200" marT="76200" marB="76200"/>
                </a:tc>
              </a:tr>
              <a:tr h="370840">
                <a:tc>
                  <a:txBody>
                    <a:bodyPr/>
                    <a:lstStyle/>
                    <a:p>
                      <a:pPr algn="just" fontAlgn="t"/>
                      <a:r>
                        <a:rPr lang="en-US">
                          <a:solidFill>
                            <a:srgbClr val="333333"/>
                          </a:solidFill>
                          <a:latin typeface="inter-regular"/>
                        </a:rPr>
                        <a:t>:password</a:t>
                      </a:r>
                    </a:p>
                  </a:txBody>
                  <a:tcPr marL="76200" marR="76200" marT="76200" marB="76200"/>
                </a:tc>
                <a:tc>
                  <a:txBody>
                    <a:bodyPr/>
                    <a:lstStyle/>
                    <a:p>
                      <a:pPr algn="just" fontAlgn="t"/>
                      <a:r>
                        <a:rPr lang="en-US">
                          <a:solidFill>
                            <a:srgbClr val="333333"/>
                          </a:solidFill>
                          <a:latin typeface="inter-regular"/>
                        </a:rPr>
                        <a:t>$(":password")</a:t>
                      </a:r>
                    </a:p>
                  </a:txBody>
                  <a:tcPr marL="76200" marR="76200" marT="76200" marB="76200"/>
                </a:tc>
                <a:tc>
                  <a:txBody>
                    <a:bodyPr/>
                    <a:lstStyle/>
                    <a:p>
                      <a:pPr algn="just" fontAlgn="t"/>
                      <a:r>
                        <a:rPr lang="en-US">
                          <a:solidFill>
                            <a:srgbClr val="333333"/>
                          </a:solidFill>
                          <a:latin typeface="inter-regular"/>
                        </a:rPr>
                        <a:t>It will select all input elements with type="password"</a:t>
                      </a:r>
                    </a:p>
                  </a:txBody>
                  <a:tcPr marL="76200" marR="76200" marT="76200" marB="76200"/>
                </a:tc>
              </a:tr>
              <a:tr h="370840">
                <a:tc>
                  <a:txBody>
                    <a:bodyPr/>
                    <a:lstStyle/>
                    <a:p>
                      <a:pPr algn="just" fontAlgn="t"/>
                      <a:r>
                        <a:rPr lang="en-US">
                          <a:solidFill>
                            <a:srgbClr val="333333"/>
                          </a:solidFill>
                          <a:latin typeface="inter-regular"/>
                        </a:rPr>
                        <a:t>:radio</a:t>
                      </a:r>
                    </a:p>
                  </a:txBody>
                  <a:tcPr marL="76200" marR="76200" marT="76200" marB="76200"/>
                </a:tc>
                <a:tc>
                  <a:txBody>
                    <a:bodyPr/>
                    <a:lstStyle/>
                    <a:p>
                      <a:pPr algn="just" fontAlgn="t"/>
                      <a:r>
                        <a:rPr lang="en-US">
                          <a:solidFill>
                            <a:srgbClr val="333333"/>
                          </a:solidFill>
                          <a:latin typeface="inter-regular"/>
                        </a:rPr>
                        <a:t>$(":radio")</a:t>
                      </a:r>
                    </a:p>
                  </a:txBody>
                  <a:tcPr marL="76200" marR="76200" marT="76200" marB="76200"/>
                </a:tc>
                <a:tc>
                  <a:txBody>
                    <a:bodyPr/>
                    <a:lstStyle/>
                    <a:p>
                      <a:pPr algn="just" fontAlgn="t"/>
                      <a:r>
                        <a:rPr lang="en-US" dirty="0">
                          <a:solidFill>
                            <a:srgbClr val="333333"/>
                          </a:solidFill>
                          <a:latin typeface="inter-regular"/>
                        </a:rPr>
                        <a:t>It will select all input elements with type="radio"</a:t>
                      </a:r>
                    </a:p>
                  </a:txBody>
                  <a:tcPr marL="76200" marR="76200" marT="76200" marB="76200"/>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868680"/>
          <a:ext cx="8305800" cy="5989320"/>
        </p:xfrm>
        <a:graphic>
          <a:graphicData uri="http://schemas.openxmlformats.org/drawingml/2006/table">
            <a:tbl>
              <a:tblPr firstRow="1" bandRow="1">
                <a:tableStyleId>{5C22544A-7EE6-4342-B048-85BDC9FD1C3A}</a:tableStyleId>
              </a:tblPr>
              <a:tblGrid>
                <a:gridCol w="2768600"/>
                <a:gridCol w="2768600"/>
                <a:gridCol w="2768600"/>
              </a:tblGrid>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pPr algn="just" fontAlgn="t"/>
                      <a:r>
                        <a:rPr lang="en-US" dirty="0">
                          <a:solidFill>
                            <a:srgbClr val="333333"/>
                          </a:solidFill>
                          <a:latin typeface="inter-regular"/>
                        </a:rPr>
                        <a:t>:checkbox</a:t>
                      </a:r>
                    </a:p>
                  </a:txBody>
                  <a:tcPr marL="76200" marR="76200" marT="76200" marB="76200"/>
                </a:tc>
                <a:tc>
                  <a:txBody>
                    <a:bodyPr/>
                    <a:lstStyle/>
                    <a:p>
                      <a:pPr algn="just" fontAlgn="t"/>
                      <a:r>
                        <a:rPr lang="en-US">
                          <a:solidFill>
                            <a:srgbClr val="333333"/>
                          </a:solidFill>
                          <a:latin typeface="inter-regular"/>
                        </a:rPr>
                        <a:t>$(":checkbox")</a:t>
                      </a:r>
                    </a:p>
                  </a:txBody>
                  <a:tcPr marL="76200" marR="76200" marT="76200" marB="76200"/>
                </a:tc>
                <a:tc>
                  <a:txBody>
                    <a:bodyPr/>
                    <a:lstStyle/>
                    <a:p>
                      <a:pPr algn="just" fontAlgn="t"/>
                      <a:r>
                        <a:rPr lang="en-US">
                          <a:solidFill>
                            <a:srgbClr val="333333"/>
                          </a:solidFill>
                          <a:latin typeface="inter-regular"/>
                        </a:rPr>
                        <a:t>Itwill select all input elements with type="checkbox"</a:t>
                      </a:r>
                    </a:p>
                  </a:txBody>
                  <a:tcPr marL="76200" marR="76200" marT="76200" marB="76200"/>
                </a:tc>
              </a:tr>
              <a:tr h="370840">
                <a:tc>
                  <a:txBody>
                    <a:bodyPr/>
                    <a:lstStyle/>
                    <a:p>
                      <a:pPr algn="just" fontAlgn="t"/>
                      <a:r>
                        <a:rPr lang="en-US">
                          <a:solidFill>
                            <a:srgbClr val="333333"/>
                          </a:solidFill>
                          <a:latin typeface="inter-regular"/>
                        </a:rPr>
                        <a:t>:submit</a:t>
                      </a:r>
                    </a:p>
                  </a:txBody>
                  <a:tcPr marL="76200" marR="76200" marT="76200" marB="76200"/>
                </a:tc>
                <a:tc>
                  <a:txBody>
                    <a:bodyPr/>
                    <a:lstStyle/>
                    <a:p>
                      <a:pPr algn="just" fontAlgn="t"/>
                      <a:r>
                        <a:rPr lang="en-US" dirty="0">
                          <a:solidFill>
                            <a:srgbClr val="333333"/>
                          </a:solidFill>
                          <a:latin typeface="inter-regular"/>
                        </a:rPr>
                        <a:t>$(":submit")</a:t>
                      </a:r>
                    </a:p>
                  </a:txBody>
                  <a:tcPr marL="76200" marR="76200" marT="76200" marB="76200"/>
                </a:tc>
                <a:tc>
                  <a:txBody>
                    <a:bodyPr/>
                    <a:lstStyle/>
                    <a:p>
                      <a:pPr algn="just" fontAlgn="t"/>
                      <a:r>
                        <a:rPr lang="en-US">
                          <a:solidFill>
                            <a:srgbClr val="333333"/>
                          </a:solidFill>
                          <a:latin typeface="inter-regular"/>
                        </a:rPr>
                        <a:t>It will select all input elements with type="submit"</a:t>
                      </a:r>
                    </a:p>
                  </a:txBody>
                  <a:tcPr marL="76200" marR="76200" marT="76200" marB="76200"/>
                </a:tc>
              </a:tr>
              <a:tr h="370840">
                <a:tc>
                  <a:txBody>
                    <a:bodyPr/>
                    <a:lstStyle/>
                    <a:p>
                      <a:pPr algn="just" fontAlgn="t"/>
                      <a:r>
                        <a:rPr lang="en-US">
                          <a:solidFill>
                            <a:srgbClr val="333333"/>
                          </a:solidFill>
                          <a:latin typeface="inter-regular"/>
                        </a:rPr>
                        <a:t>:reset</a:t>
                      </a:r>
                    </a:p>
                  </a:txBody>
                  <a:tcPr marL="76200" marR="76200" marT="76200" marB="76200"/>
                </a:tc>
                <a:tc>
                  <a:txBody>
                    <a:bodyPr/>
                    <a:lstStyle/>
                    <a:p>
                      <a:pPr algn="just" fontAlgn="t"/>
                      <a:r>
                        <a:rPr lang="en-US">
                          <a:solidFill>
                            <a:srgbClr val="333333"/>
                          </a:solidFill>
                          <a:latin typeface="inter-regular"/>
                        </a:rPr>
                        <a:t>$(":reset")</a:t>
                      </a:r>
                    </a:p>
                  </a:txBody>
                  <a:tcPr marL="76200" marR="76200" marT="76200" marB="76200"/>
                </a:tc>
                <a:tc>
                  <a:txBody>
                    <a:bodyPr/>
                    <a:lstStyle/>
                    <a:p>
                      <a:pPr algn="just" fontAlgn="t"/>
                      <a:r>
                        <a:rPr lang="en-US">
                          <a:solidFill>
                            <a:srgbClr val="333333"/>
                          </a:solidFill>
                          <a:latin typeface="inter-regular"/>
                        </a:rPr>
                        <a:t>It will select all input elements with type="reset"</a:t>
                      </a:r>
                    </a:p>
                  </a:txBody>
                  <a:tcPr marL="76200" marR="76200" marT="76200" marB="76200"/>
                </a:tc>
              </a:tr>
              <a:tr h="370840">
                <a:tc>
                  <a:txBody>
                    <a:bodyPr/>
                    <a:lstStyle/>
                    <a:p>
                      <a:pPr algn="just" fontAlgn="t"/>
                      <a:r>
                        <a:rPr lang="en-US">
                          <a:solidFill>
                            <a:srgbClr val="333333"/>
                          </a:solidFill>
                          <a:latin typeface="inter-regular"/>
                        </a:rPr>
                        <a:t>:button</a:t>
                      </a:r>
                    </a:p>
                  </a:txBody>
                  <a:tcPr marL="76200" marR="76200" marT="76200" marB="76200"/>
                </a:tc>
                <a:tc>
                  <a:txBody>
                    <a:bodyPr/>
                    <a:lstStyle/>
                    <a:p>
                      <a:pPr algn="just" fontAlgn="t"/>
                      <a:r>
                        <a:rPr lang="en-US">
                          <a:solidFill>
                            <a:srgbClr val="333333"/>
                          </a:solidFill>
                          <a:latin typeface="inter-regular"/>
                        </a:rPr>
                        <a:t>$(":button")</a:t>
                      </a:r>
                    </a:p>
                  </a:txBody>
                  <a:tcPr marL="76200" marR="76200" marT="76200" marB="76200"/>
                </a:tc>
                <a:tc>
                  <a:txBody>
                    <a:bodyPr/>
                    <a:lstStyle/>
                    <a:p>
                      <a:pPr algn="just" fontAlgn="t"/>
                      <a:r>
                        <a:rPr lang="en-US">
                          <a:solidFill>
                            <a:srgbClr val="333333"/>
                          </a:solidFill>
                          <a:latin typeface="inter-regular"/>
                        </a:rPr>
                        <a:t>It will select all input elements with type="button"</a:t>
                      </a:r>
                    </a:p>
                  </a:txBody>
                  <a:tcPr marL="76200" marR="76200" marT="76200" marB="76200"/>
                </a:tc>
              </a:tr>
              <a:tr h="370840">
                <a:tc>
                  <a:txBody>
                    <a:bodyPr/>
                    <a:lstStyle/>
                    <a:p>
                      <a:pPr algn="just" fontAlgn="t"/>
                      <a:r>
                        <a:rPr lang="en-US">
                          <a:solidFill>
                            <a:srgbClr val="333333"/>
                          </a:solidFill>
                          <a:latin typeface="inter-regular"/>
                        </a:rPr>
                        <a:t>:image</a:t>
                      </a:r>
                    </a:p>
                  </a:txBody>
                  <a:tcPr marL="76200" marR="76200" marT="76200" marB="76200"/>
                </a:tc>
                <a:tc>
                  <a:txBody>
                    <a:bodyPr/>
                    <a:lstStyle/>
                    <a:p>
                      <a:pPr algn="just" fontAlgn="t"/>
                      <a:r>
                        <a:rPr lang="en-US">
                          <a:solidFill>
                            <a:srgbClr val="333333"/>
                          </a:solidFill>
                          <a:latin typeface="inter-regular"/>
                        </a:rPr>
                        <a:t>$(":image")</a:t>
                      </a:r>
                    </a:p>
                  </a:txBody>
                  <a:tcPr marL="76200" marR="76200" marT="76200" marB="76200"/>
                </a:tc>
                <a:tc>
                  <a:txBody>
                    <a:bodyPr/>
                    <a:lstStyle/>
                    <a:p>
                      <a:pPr algn="just" fontAlgn="t"/>
                      <a:r>
                        <a:rPr lang="en-US" dirty="0">
                          <a:solidFill>
                            <a:srgbClr val="333333"/>
                          </a:solidFill>
                          <a:latin typeface="inter-regular"/>
                        </a:rPr>
                        <a:t>It will select all input elements with type="image"</a:t>
                      </a:r>
                    </a:p>
                  </a:txBody>
                  <a:tcPr marL="76200" marR="76200" marT="76200" marB="76200"/>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46177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pPr algn="just" fontAlgn="t"/>
                      <a:r>
                        <a:rPr lang="en-US" dirty="0">
                          <a:solidFill>
                            <a:srgbClr val="333333"/>
                          </a:solidFill>
                          <a:latin typeface="inter-regular"/>
                        </a:rPr>
                        <a:t>:file</a:t>
                      </a:r>
                    </a:p>
                  </a:txBody>
                  <a:tcPr marL="76200" marR="76200" marT="76200" marB="76200"/>
                </a:tc>
                <a:tc>
                  <a:txBody>
                    <a:bodyPr/>
                    <a:lstStyle/>
                    <a:p>
                      <a:pPr algn="just" fontAlgn="t"/>
                      <a:r>
                        <a:rPr lang="en-US">
                          <a:solidFill>
                            <a:srgbClr val="333333"/>
                          </a:solidFill>
                          <a:latin typeface="inter-regular"/>
                        </a:rPr>
                        <a:t>$(":file")</a:t>
                      </a:r>
                    </a:p>
                  </a:txBody>
                  <a:tcPr marL="76200" marR="76200" marT="76200" marB="76200"/>
                </a:tc>
                <a:tc>
                  <a:txBody>
                    <a:bodyPr/>
                    <a:lstStyle/>
                    <a:p>
                      <a:pPr algn="just" fontAlgn="t"/>
                      <a:r>
                        <a:rPr lang="en-US">
                          <a:solidFill>
                            <a:srgbClr val="333333"/>
                          </a:solidFill>
                          <a:latin typeface="inter-regular"/>
                        </a:rPr>
                        <a:t>It will select all input elements with type="file"</a:t>
                      </a:r>
                    </a:p>
                  </a:txBody>
                  <a:tcPr marL="76200" marR="76200" marT="76200" marB="76200"/>
                </a:tc>
              </a:tr>
              <a:tr h="370840">
                <a:tc>
                  <a:txBody>
                    <a:bodyPr/>
                    <a:lstStyle/>
                    <a:p>
                      <a:pPr algn="just" fontAlgn="t"/>
                      <a:r>
                        <a:rPr lang="en-US">
                          <a:solidFill>
                            <a:srgbClr val="333333"/>
                          </a:solidFill>
                          <a:latin typeface="inter-regular"/>
                        </a:rPr>
                        <a:t>:enabled</a:t>
                      </a:r>
                    </a:p>
                  </a:txBody>
                  <a:tcPr marL="76200" marR="76200" marT="76200" marB="76200"/>
                </a:tc>
                <a:tc>
                  <a:txBody>
                    <a:bodyPr/>
                    <a:lstStyle/>
                    <a:p>
                      <a:pPr algn="just" fontAlgn="t"/>
                      <a:r>
                        <a:rPr lang="en-US">
                          <a:solidFill>
                            <a:srgbClr val="333333"/>
                          </a:solidFill>
                          <a:latin typeface="inter-regular"/>
                        </a:rPr>
                        <a:t>$(":enabled")</a:t>
                      </a:r>
                    </a:p>
                  </a:txBody>
                  <a:tcPr marL="76200" marR="76200" marT="76200" marB="76200"/>
                </a:tc>
                <a:tc>
                  <a:txBody>
                    <a:bodyPr/>
                    <a:lstStyle/>
                    <a:p>
                      <a:pPr algn="just" fontAlgn="t"/>
                      <a:r>
                        <a:rPr lang="en-US">
                          <a:solidFill>
                            <a:srgbClr val="333333"/>
                          </a:solidFill>
                          <a:latin typeface="inter-regular"/>
                        </a:rPr>
                        <a:t>Select all enabled input elements</a:t>
                      </a:r>
                    </a:p>
                  </a:txBody>
                  <a:tcPr marL="76200" marR="76200" marT="76200" marB="76200"/>
                </a:tc>
              </a:tr>
              <a:tr h="370840">
                <a:tc>
                  <a:txBody>
                    <a:bodyPr/>
                    <a:lstStyle/>
                    <a:p>
                      <a:pPr algn="just" fontAlgn="t"/>
                      <a:r>
                        <a:rPr lang="en-US">
                          <a:solidFill>
                            <a:srgbClr val="333333"/>
                          </a:solidFill>
                          <a:latin typeface="inter-regular"/>
                        </a:rPr>
                        <a:t>:disabled</a:t>
                      </a:r>
                    </a:p>
                  </a:txBody>
                  <a:tcPr marL="76200" marR="76200" marT="76200" marB="76200"/>
                </a:tc>
                <a:tc>
                  <a:txBody>
                    <a:bodyPr/>
                    <a:lstStyle/>
                    <a:p>
                      <a:pPr algn="just" fontAlgn="t"/>
                      <a:r>
                        <a:rPr lang="en-US">
                          <a:solidFill>
                            <a:srgbClr val="333333"/>
                          </a:solidFill>
                          <a:latin typeface="inter-regular"/>
                        </a:rPr>
                        <a:t>$(":disabled")</a:t>
                      </a:r>
                    </a:p>
                  </a:txBody>
                  <a:tcPr marL="76200" marR="76200" marT="76200" marB="76200"/>
                </a:tc>
                <a:tc>
                  <a:txBody>
                    <a:bodyPr/>
                    <a:lstStyle/>
                    <a:p>
                      <a:pPr algn="just" fontAlgn="t"/>
                      <a:r>
                        <a:rPr lang="en-US">
                          <a:solidFill>
                            <a:srgbClr val="333333"/>
                          </a:solidFill>
                          <a:latin typeface="inter-regular"/>
                        </a:rPr>
                        <a:t>It will select all disabled input elements</a:t>
                      </a:r>
                    </a:p>
                  </a:txBody>
                  <a:tcPr marL="76200" marR="76200" marT="76200" marB="76200"/>
                </a:tc>
              </a:tr>
              <a:tr h="370840">
                <a:tc>
                  <a:txBody>
                    <a:bodyPr/>
                    <a:lstStyle/>
                    <a:p>
                      <a:pPr algn="just" fontAlgn="t"/>
                      <a:r>
                        <a:rPr lang="en-US">
                          <a:solidFill>
                            <a:srgbClr val="333333"/>
                          </a:solidFill>
                          <a:latin typeface="inter-regular"/>
                        </a:rPr>
                        <a:t>:selected</a:t>
                      </a:r>
                    </a:p>
                  </a:txBody>
                  <a:tcPr marL="76200" marR="76200" marT="76200" marB="76200"/>
                </a:tc>
                <a:tc>
                  <a:txBody>
                    <a:bodyPr/>
                    <a:lstStyle/>
                    <a:p>
                      <a:pPr algn="just" fontAlgn="t"/>
                      <a:r>
                        <a:rPr lang="en-US">
                          <a:solidFill>
                            <a:srgbClr val="333333"/>
                          </a:solidFill>
                          <a:latin typeface="inter-regular"/>
                        </a:rPr>
                        <a:t>$(":selected")</a:t>
                      </a:r>
                    </a:p>
                  </a:txBody>
                  <a:tcPr marL="76200" marR="76200" marT="76200" marB="76200"/>
                </a:tc>
                <a:tc>
                  <a:txBody>
                    <a:bodyPr/>
                    <a:lstStyle/>
                    <a:p>
                      <a:pPr algn="just" fontAlgn="t"/>
                      <a:r>
                        <a:rPr lang="en-US">
                          <a:solidFill>
                            <a:srgbClr val="333333"/>
                          </a:solidFill>
                          <a:latin typeface="inter-regular"/>
                        </a:rPr>
                        <a:t>It will select all selected input elements</a:t>
                      </a:r>
                    </a:p>
                  </a:txBody>
                  <a:tcPr marL="76200" marR="76200" marT="76200" marB="76200"/>
                </a:tc>
              </a:tr>
              <a:tr h="370840">
                <a:tc>
                  <a:txBody>
                    <a:bodyPr/>
                    <a:lstStyle/>
                    <a:p>
                      <a:pPr algn="just" fontAlgn="t"/>
                      <a:r>
                        <a:rPr lang="en-US">
                          <a:solidFill>
                            <a:srgbClr val="333333"/>
                          </a:solidFill>
                          <a:latin typeface="inter-regular"/>
                        </a:rPr>
                        <a:t>:checked</a:t>
                      </a:r>
                    </a:p>
                  </a:txBody>
                  <a:tcPr marL="76200" marR="76200" marT="76200" marB="76200"/>
                </a:tc>
                <a:tc>
                  <a:txBody>
                    <a:bodyPr/>
                    <a:lstStyle/>
                    <a:p>
                      <a:pPr algn="just" fontAlgn="t"/>
                      <a:r>
                        <a:rPr lang="en-US">
                          <a:solidFill>
                            <a:srgbClr val="333333"/>
                          </a:solidFill>
                          <a:latin typeface="inter-regular"/>
                        </a:rPr>
                        <a:t>$(":checked")</a:t>
                      </a:r>
                    </a:p>
                  </a:txBody>
                  <a:tcPr marL="76200" marR="76200" marT="76200" marB="76200"/>
                </a:tc>
                <a:tc>
                  <a:txBody>
                    <a:bodyPr/>
                    <a:lstStyle/>
                    <a:p>
                      <a:pPr algn="just" fontAlgn="t"/>
                      <a:r>
                        <a:rPr lang="en-US" dirty="0">
                          <a:solidFill>
                            <a:srgbClr val="333333"/>
                          </a:solidFill>
                          <a:latin typeface="inter-regular"/>
                        </a:rPr>
                        <a:t>It will select all checked input elements</a:t>
                      </a:r>
                    </a:p>
                  </a:txBody>
                  <a:tcPr marL="76200" marR="76200" marT="76200" marB="76200"/>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bl>
          </a:graphicData>
        </a:graphic>
      </p:graphicFrame>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jquery-effects.png"/>
          <p:cNvPicPr>
            <a:picLocks noGrp="1" noChangeAspect="1"/>
          </p:cNvPicPr>
          <p:nvPr>
            <p:ph idx="1"/>
          </p:nvPr>
        </p:nvPicPr>
        <p:blipFill>
          <a:blip r:embed="rId2"/>
          <a:stretch>
            <a:fillRect/>
          </a:stretch>
        </p:blipFill>
        <p:spPr>
          <a:xfrm>
            <a:off x="304800" y="1143000"/>
            <a:ext cx="8458200" cy="5257800"/>
          </a:xfrm>
        </p:spPr>
      </p:pic>
      <p:sp>
        <p:nvSpPr>
          <p:cNvPr id="2" name="Title 1"/>
          <p:cNvSpPr>
            <a:spLocks noGrp="1"/>
          </p:cNvSpPr>
          <p:nvPr>
            <p:ph type="title"/>
          </p:nvPr>
        </p:nvSpPr>
        <p:spPr/>
        <p:txBody>
          <a:bodyPr>
            <a:normAutofit fontScale="90000"/>
          </a:bodyPr>
          <a:lstStyle/>
          <a:p>
            <a:r>
              <a:rPr lang="en-US" b="1" dirty="0">
                <a:solidFill>
                  <a:srgbClr val="FF0000"/>
                </a:solidFill>
              </a:rPr>
              <a:t>jQuery Effects</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228600" y="1066800"/>
          <a:ext cx="8686801" cy="5897880"/>
        </p:xfrm>
        <a:graphic>
          <a:graphicData uri="http://schemas.openxmlformats.org/drawingml/2006/table">
            <a:tbl>
              <a:tblPr firstRow="1" bandRow="1">
                <a:tableStyleId>{5C22544A-7EE6-4342-B048-85BDC9FD1C3A}</a:tableStyleId>
              </a:tblPr>
              <a:tblGrid>
                <a:gridCol w="1026622"/>
                <a:gridCol w="2053244"/>
                <a:gridCol w="5606935"/>
              </a:tblGrid>
              <a:tr h="610126">
                <a:tc>
                  <a:txBody>
                    <a:bodyPr/>
                    <a:lstStyle/>
                    <a:p>
                      <a:pPr algn="l" fontAlgn="t"/>
                      <a:r>
                        <a:rPr lang="en-US" sz="2400" dirty="0">
                          <a:solidFill>
                            <a:srgbClr val="000000"/>
                          </a:solidFill>
                          <a:latin typeface="times new roman"/>
                        </a:rPr>
                        <a:t>No.</a:t>
                      </a:r>
                    </a:p>
                  </a:txBody>
                  <a:tcPr marL="114300" marR="114300" marT="114300" marB="114300"/>
                </a:tc>
                <a:tc>
                  <a:txBody>
                    <a:bodyPr/>
                    <a:lstStyle/>
                    <a:p>
                      <a:pPr algn="l" fontAlgn="t"/>
                      <a:r>
                        <a:rPr lang="en-US" sz="2400">
                          <a:solidFill>
                            <a:srgbClr val="000000"/>
                          </a:solidFill>
                          <a:latin typeface="times new roman"/>
                        </a:rPr>
                        <a:t>Method</a:t>
                      </a:r>
                    </a:p>
                  </a:txBody>
                  <a:tcPr marL="114300" marR="114300" marT="114300" marB="114300"/>
                </a:tc>
                <a:tc>
                  <a:txBody>
                    <a:bodyPr/>
                    <a:lstStyle/>
                    <a:p>
                      <a:pPr algn="l" fontAlgn="t"/>
                      <a:r>
                        <a:rPr lang="en-US" sz="2400" dirty="0">
                          <a:solidFill>
                            <a:srgbClr val="000000"/>
                          </a:solidFill>
                          <a:latin typeface="times new roman"/>
                        </a:rPr>
                        <a:t>Description</a:t>
                      </a:r>
                    </a:p>
                  </a:txBody>
                  <a:tcPr marL="114300" marR="114300" marT="114300" marB="114300"/>
                </a:tc>
              </a:tr>
              <a:tr h="531904">
                <a:tc>
                  <a:txBody>
                    <a:bodyPr/>
                    <a:lstStyle/>
                    <a:p>
                      <a:pPr algn="just" fontAlgn="t"/>
                      <a:r>
                        <a:rPr lang="en-US" sz="2400">
                          <a:solidFill>
                            <a:srgbClr val="333333"/>
                          </a:solidFill>
                          <a:latin typeface="inter-regular"/>
                        </a:rPr>
                        <a:t>1)</a:t>
                      </a:r>
                    </a:p>
                  </a:txBody>
                  <a:tcPr marL="76200" marR="76200" marT="76200" marB="76200"/>
                </a:tc>
                <a:tc>
                  <a:txBody>
                    <a:bodyPr/>
                    <a:lstStyle/>
                    <a:p>
                      <a:pPr algn="just" fontAlgn="t"/>
                      <a:r>
                        <a:rPr lang="en-US" sz="2400">
                          <a:solidFill>
                            <a:srgbClr val="333333"/>
                          </a:solidFill>
                          <a:latin typeface="inter-regular"/>
                        </a:rPr>
                        <a:t>animate()</a:t>
                      </a:r>
                    </a:p>
                  </a:txBody>
                  <a:tcPr marL="76200" marR="76200" marT="76200" marB="76200"/>
                </a:tc>
                <a:tc>
                  <a:txBody>
                    <a:bodyPr/>
                    <a:lstStyle/>
                    <a:p>
                      <a:pPr algn="just" fontAlgn="t"/>
                      <a:r>
                        <a:rPr lang="en-US" sz="2400" dirty="0">
                          <a:solidFill>
                            <a:srgbClr val="333333"/>
                          </a:solidFill>
                          <a:latin typeface="inter-regular"/>
                        </a:rPr>
                        <a:t>performs animation.</a:t>
                      </a:r>
                    </a:p>
                  </a:txBody>
                  <a:tcPr marL="76200" marR="76200" marT="76200" marB="76200"/>
                </a:tc>
              </a:tr>
              <a:tr h="1282828">
                <a:tc>
                  <a:txBody>
                    <a:bodyPr/>
                    <a:lstStyle/>
                    <a:p>
                      <a:pPr algn="just" fontAlgn="t"/>
                      <a:r>
                        <a:rPr lang="en-US" sz="2400">
                          <a:solidFill>
                            <a:srgbClr val="333333"/>
                          </a:solidFill>
                          <a:latin typeface="inter-regular"/>
                        </a:rPr>
                        <a:t>2</a:t>
                      </a:r>
                    </a:p>
                  </a:txBody>
                  <a:tcPr marL="76200" marR="76200" marT="76200" marB="76200"/>
                </a:tc>
                <a:tc>
                  <a:txBody>
                    <a:bodyPr/>
                    <a:lstStyle/>
                    <a:p>
                      <a:pPr algn="just" fontAlgn="t"/>
                      <a:r>
                        <a:rPr lang="en-US" sz="2400">
                          <a:solidFill>
                            <a:srgbClr val="333333"/>
                          </a:solidFill>
                          <a:latin typeface="inter-regular"/>
                        </a:rPr>
                        <a:t>clearQueue()</a:t>
                      </a:r>
                    </a:p>
                  </a:txBody>
                  <a:tcPr marL="76200" marR="76200" marT="76200" marB="76200"/>
                </a:tc>
                <a:tc>
                  <a:txBody>
                    <a:bodyPr/>
                    <a:lstStyle/>
                    <a:p>
                      <a:pPr algn="just" fontAlgn="t"/>
                      <a:r>
                        <a:rPr lang="en-US" sz="2400">
                          <a:solidFill>
                            <a:srgbClr val="333333"/>
                          </a:solidFill>
                          <a:latin typeface="inter-regular"/>
                        </a:rPr>
                        <a:t>It is used to remove all remaining queued functions from the selected elements.</a:t>
                      </a:r>
                    </a:p>
                  </a:txBody>
                  <a:tcPr marL="76200" marR="76200" marT="76200" marB="76200"/>
                </a:tc>
              </a:tr>
              <a:tr h="907366">
                <a:tc>
                  <a:txBody>
                    <a:bodyPr/>
                    <a:lstStyle/>
                    <a:p>
                      <a:pPr algn="just" fontAlgn="t"/>
                      <a:r>
                        <a:rPr lang="en-US" sz="2400">
                          <a:solidFill>
                            <a:srgbClr val="333333"/>
                          </a:solidFill>
                          <a:latin typeface="inter-regular"/>
                        </a:rPr>
                        <a:t>3)</a:t>
                      </a:r>
                    </a:p>
                  </a:txBody>
                  <a:tcPr marL="76200" marR="76200" marT="76200" marB="76200"/>
                </a:tc>
                <a:tc>
                  <a:txBody>
                    <a:bodyPr/>
                    <a:lstStyle/>
                    <a:p>
                      <a:pPr algn="just" fontAlgn="t"/>
                      <a:r>
                        <a:rPr lang="en-US" sz="2400">
                          <a:solidFill>
                            <a:srgbClr val="333333"/>
                          </a:solidFill>
                          <a:latin typeface="inter-regular"/>
                        </a:rPr>
                        <a:t>delay()</a:t>
                      </a:r>
                    </a:p>
                  </a:txBody>
                  <a:tcPr marL="76200" marR="76200" marT="76200" marB="76200"/>
                </a:tc>
                <a:tc>
                  <a:txBody>
                    <a:bodyPr/>
                    <a:lstStyle/>
                    <a:p>
                      <a:pPr algn="just" fontAlgn="t"/>
                      <a:r>
                        <a:rPr lang="en-US" sz="2400">
                          <a:solidFill>
                            <a:srgbClr val="333333"/>
                          </a:solidFill>
                          <a:latin typeface="inter-regular"/>
                        </a:rPr>
                        <a:t>sets delay execution for all the queued functions on the selected elements.</a:t>
                      </a:r>
                    </a:p>
                  </a:txBody>
                  <a:tcPr marL="76200" marR="76200" marT="76200" marB="76200"/>
                </a:tc>
              </a:tr>
              <a:tr h="1282828">
                <a:tc>
                  <a:txBody>
                    <a:bodyPr/>
                    <a:lstStyle/>
                    <a:p>
                      <a:pPr algn="just" fontAlgn="t"/>
                      <a:r>
                        <a:rPr lang="en-US" sz="2400">
                          <a:solidFill>
                            <a:srgbClr val="333333"/>
                          </a:solidFill>
                          <a:latin typeface="inter-regular"/>
                        </a:rPr>
                        <a:t>4</a:t>
                      </a:r>
                    </a:p>
                  </a:txBody>
                  <a:tcPr marL="76200" marR="76200" marT="76200" marB="76200"/>
                </a:tc>
                <a:tc>
                  <a:txBody>
                    <a:bodyPr/>
                    <a:lstStyle/>
                    <a:p>
                      <a:pPr algn="just" fontAlgn="t"/>
                      <a:r>
                        <a:rPr lang="en-US" sz="2400">
                          <a:solidFill>
                            <a:srgbClr val="333333"/>
                          </a:solidFill>
                          <a:latin typeface="inter-regular"/>
                        </a:rPr>
                        <a:t>dequeue()</a:t>
                      </a:r>
                    </a:p>
                  </a:txBody>
                  <a:tcPr marL="76200" marR="76200" marT="76200" marB="76200"/>
                </a:tc>
                <a:tc>
                  <a:txBody>
                    <a:bodyPr/>
                    <a:lstStyle/>
                    <a:p>
                      <a:pPr algn="just" fontAlgn="t"/>
                      <a:r>
                        <a:rPr lang="en-US" sz="2400">
                          <a:solidFill>
                            <a:srgbClr val="333333"/>
                          </a:solidFill>
                          <a:latin typeface="inter-regular"/>
                        </a:rPr>
                        <a:t>It is used to remove the next function from the queue, and then execute the function.</a:t>
                      </a:r>
                    </a:p>
                  </a:txBody>
                  <a:tcPr marL="76200" marR="76200" marT="76200" marB="76200"/>
                </a:tc>
              </a:tr>
              <a:tr h="1282828">
                <a:tc>
                  <a:txBody>
                    <a:bodyPr/>
                    <a:lstStyle/>
                    <a:p>
                      <a:pPr algn="just" fontAlgn="t"/>
                      <a:r>
                        <a:rPr lang="en-US" sz="2400">
                          <a:solidFill>
                            <a:srgbClr val="333333"/>
                          </a:solidFill>
                          <a:latin typeface="inter-regular"/>
                        </a:rPr>
                        <a:t>5)</a:t>
                      </a:r>
                    </a:p>
                  </a:txBody>
                  <a:tcPr marL="76200" marR="76200" marT="76200" marB="76200"/>
                </a:tc>
                <a:tc>
                  <a:txBody>
                    <a:bodyPr/>
                    <a:lstStyle/>
                    <a:p>
                      <a:pPr algn="just" fontAlgn="t"/>
                      <a:r>
                        <a:rPr lang="en-US" sz="2400">
                          <a:solidFill>
                            <a:srgbClr val="333333"/>
                          </a:solidFill>
                          <a:latin typeface="inter-regular"/>
                        </a:rPr>
                        <a:t>fadein()</a:t>
                      </a:r>
                    </a:p>
                  </a:txBody>
                  <a:tcPr marL="76200" marR="76200" marT="76200" marB="76200"/>
                </a:tc>
                <a:tc>
                  <a:txBody>
                    <a:bodyPr/>
                    <a:lstStyle/>
                    <a:p>
                      <a:pPr algn="just" fontAlgn="t"/>
                      <a:r>
                        <a:rPr lang="en-US" sz="2400" dirty="0">
                          <a:solidFill>
                            <a:srgbClr val="333333"/>
                          </a:solidFill>
                          <a:latin typeface="inter-regular"/>
                        </a:rPr>
                        <a:t>shows the matched elements by fading it to opaque. In other words, it fades in the selected elements.</a:t>
                      </a:r>
                    </a:p>
                  </a:txBody>
                  <a:tcPr marL="76200" marR="76200" marT="76200" marB="76200"/>
                </a:tc>
              </a:tr>
            </a:tbl>
          </a:graphicData>
        </a:graphic>
      </p:graphicFrame>
      <p:sp>
        <p:nvSpPr>
          <p:cNvPr id="2" name="Title 1"/>
          <p:cNvSpPr>
            <a:spLocks noGrp="1"/>
          </p:cNvSpPr>
          <p:nvPr>
            <p:ph type="title"/>
          </p:nvPr>
        </p:nvSpPr>
        <p:spPr>
          <a:xfrm>
            <a:off x="457200" y="0"/>
            <a:ext cx="8229600" cy="1143000"/>
          </a:xfrm>
        </p:spPr>
        <p:txBody>
          <a:bodyPr/>
          <a:lstStyle/>
          <a:p>
            <a:r>
              <a:rPr lang="en-US" b="1" dirty="0" smtClean="0">
                <a:solidFill>
                  <a:srgbClr val="FF0000"/>
                </a:solidFill>
              </a:rPr>
              <a:t>jQuery Effects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295400"/>
          <a:ext cx="8229600" cy="5057871"/>
        </p:xfrm>
        <a:graphic>
          <a:graphicData uri="http://schemas.openxmlformats.org/drawingml/2006/table">
            <a:tbl>
              <a:tblPr firstRow="1" bandRow="1">
                <a:tableStyleId>{5C22544A-7EE6-4342-B048-85BDC9FD1C3A}</a:tableStyleId>
              </a:tblPr>
              <a:tblGrid>
                <a:gridCol w="990600"/>
                <a:gridCol w="1752600"/>
                <a:gridCol w="5486400"/>
              </a:tblGrid>
              <a:tr h="565688">
                <a:tc>
                  <a:txBody>
                    <a:bodyPr/>
                    <a:lstStyle/>
                    <a:p>
                      <a:pPr algn="l" fontAlgn="t"/>
                      <a:r>
                        <a:rPr lang="en-US" sz="2400" dirty="0">
                          <a:solidFill>
                            <a:schemeClr val="bg1"/>
                          </a:solidFill>
                          <a:latin typeface="times new roman"/>
                        </a:rPr>
                        <a:t>No.</a:t>
                      </a:r>
                    </a:p>
                  </a:txBody>
                  <a:tcPr marL="114300" marR="114300" marT="114300" marB="114300"/>
                </a:tc>
                <a:tc>
                  <a:txBody>
                    <a:bodyPr/>
                    <a:lstStyle/>
                    <a:p>
                      <a:pPr algn="l" fontAlgn="t"/>
                      <a:r>
                        <a:rPr lang="en-US" sz="2400">
                          <a:solidFill>
                            <a:schemeClr val="bg1"/>
                          </a:solidFill>
                          <a:latin typeface="times new roman"/>
                        </a:rPr>
                        <a:t>Method</a:t>
                      </a:r>
                    </a:p>
                  </a:txBody>
                  <a:tcPr marL="114300" marR="114300" marT="114300" marB="114300"/>
                </a:tc>
                <a:tc>
                  <a:txBody>
                    <a:bodyPr/>
                    <a:lstStyle/>
                    <a:p>
                      <a:pPr algn="l" fontAlgn="t"/>
                      <a:r>
                        <a:rPr lang="en-US" sz="2400" dirty="0">
                          <a:solidFill>
                            <a:schemeClr val="bg1"/>
                          </a:solidFill>
                          <a:latin typeface="times new roman"/>
                        </a:rPr>
                        <a:t>Description</a:t>
                      </a:r>
                    </a:p>
                  </a:txBody>
                  <a:tcPr marL="114300" marR="114300" marT="114300" marB="114300"/>
                </a:tc>
              </a:tr>
              <a:tr h="1487837">
                <a:tc>
                  <a:txBody>
                    <a:bodyPr/>
                    <a:lstStyle/>
                    <a:p>
                      <a:pPr algn="just" fontAlgn="t"/>
                      <a:r>
                        <a:rPr lang="en-US" sz="2400" dirty="0">
                          <a:solidFill>
                            <a:srgbClr val="333333"/>
                          </a:solidFill>
                          <a:latin typeface="inter-regular"/>
                        </a:rPr>
                        <a:t>6)</a:t>
                      </a:r>
                    </a:p>
                  </a:txBody>
                  <a:tcPr marL="76200" marR="76200" marT="76200" marB="76200"/>
                </a:tc>
                <a:tc>
                  <a:txBody>
                    <a:bodyPr/>
                    <a:lstStyle/>
                    <a:p>
                      <a:pPr algn="just" fontAlgn="t"/>
                      <a:r>
                        <a:rPr lang="en-US" sz="2400">
                          <a:solidFill>
                            <a:srgbClr val="333333"/>
                          </a:solidFill>
                          <a:latin typeface="inter-regular"/>
                        </a:rPr>
                        <a:t>fadeout()</a:t>
                      </a:r>
                    </a:p>
                  </a:txBody>
                  <a:tcPr marL="76200" marR="76200" marT="76200" marB="76200"/>
                </a:tc>
                <a:tc>
                  <a:txBody>
                    <a:bodyPr/>
                    <a:lstStyle/>
                    <a:p>
                      <a:pPr algn="just" fontAlgn="t"/>
                      <a:r>
                        <a:rPr lang="en-US" sz="2400">
                          <a:solidFill>
                            <a:srgbClr val="333333"/>
                          </a:solidFill>
                          <a:latin typeface="inter-regular"/>
                        </a:rPr>
                        <a:t>shows the matched elements by fading it to transparent. In other words, it fades out the selected elements.</a:t>
                      </a:r>
                    </a:p>
                  </a:txBody>
                  <a:tcPr marL="76200" marR="76200" marT="76200" marB="76200"/>
                </a:tc>
              </a:tr>
              <a:tr h="1487837">
                <a:tc>
                  <a:txBody>
                    <a:bodyPr/>
                    <a:lstStyle/>
                    <a:p>
                      <a:pPr algn="just" fontAlgn="t"/>
                      <a:r>
                        <a:rPr lang="en-US" sz="2400">
                          <a:solidFill>
                            <a:srgbClr val="333333"/>
                          </a:solidFill>
                          <a:latin typeface="inter-regular"/>
                        </a:rPr>
                        <a:t>7)</a:t>
                      </a:r>
                    </a:p>
                  </a:txBody>
                  <a:tcPr marL="76200" marR="76200" marT="76200" marB="76200"/>
                </a:tc>
                <a:tc>
                  <a:txBody>
                    <a:bodyPr/>
                    <a:lstStyle/>
                    <a:p>
                      <a:pPr algn="just" fontAlgn="t"/>
                      <a:r>
                        <a:rPr lang="en-US" sz="2400">
                          <a:solidFill>
                            <a:srgbClr val="333333"/>
                          </a:solidFill>
                          <a:latin typeface="inter-regular"/>
                        </a:rPr>
                        <a:t>fadeto()</a:t>
                      </a:r>
                    </a:p>
                  </a:txBody>
                  <a:tcPr marL="76200" marR="76200" marT="76200" marB="76200"/>
                </a:tc>
                <a:tc>
                  <a:txBody>
                    <a:bodyPr/>
                    <a:lstStyle/>
                    <a:p>
                      <a:pPr algn="just" fontAlgn="t"/>
                      <a:r>
                        <a:rPr lang="en-US" sz="2400" dirty="0">
                          <a:solidFill>
                            <a:srgbClr val="333333"/>
                          </a:solidFill>
                          <a:latin typeface="inter-regular"/>
                        </a:rPr>
                        <a:t>adjusts opacity for the matched element. In other words, it fades in/out the selected elements.</a:t>
                      </a:r>
                    </a:p>
                  </a:txBody>
                  <a:tcPr marL="76200" marR="76200" marT="76200" marB="76200"/>
                </a:tc>
              </a:tr>
              <a:tr h="1487837">
                <a:tc>
                  <a:txBody>
                    <a:bodyPr/>
                    <a:lstStyle/>
                    <a:p>
                      <a:pPr algn="just" fontAlgn="t"/>
                      <a:r>
                        <a:rPr lang="en-US" sz="2400">
                          <a:solidFill>
                            <a:srgbClr val="333333"/>
                          </a:solidFill>
                          <a:latin typeface="inter-regular"/>
                        </a:rPr>
                        <a:t>8)</a:t>
                      </a:r>
                    </a:p>
                  </a:txBody>
                  <a:tcPr marL="76200" marR="76200" marT="76200" marB="76200"/>
                </a:tc>
                <a:tc>
                  <a:txBody>
                    <a:bodyPr/>
                    <a:lstStyle/>
                    <a:p>
                      <a:pPr algn="just" fontAlgn="t"/>
                      <a:r>
                        <a:rPr lang="en-US" sz="2400">
                          <a:solidFill>
                            <a:srgbClr val="333333"/>
                          </a:solidFill>
                          <a:latin typeface="inter-regular"/>
                        </a:rPr>
                        <a:t>fadetoggle()</a:t>
                      </a:r>
                    </a:p>
                  </a:txBody>
                  <a:tcPr marL="76200" marR="76200" marT="76200" marB="76200"/>
                </a:tc>
                <a:tc>
                  <a:txBody>
                    <a:bodyPr/>
                    <a:lstStyle/>
                    <a:p>
                      <a:pPr algn="just" fontAlgn="t"/>
                      <a:r>
                        <a:rPr lang="en-US" sz="2400" dirty="0">
                          <a:solidFill>
                            <a:srgbClr val="333333"/>
                          </a:solidFill>
                          <a:latin typeface="inter-regular"/>
                        </a:rPr>
                        <a:t>shows or hides the matched element. In other words, toggles between the fadeIn() and fadeOut() methods.</a:t>
                      </a:r>
                    </a:p>
                  </a:txBody>
                  <a:tcPr marL="76200" marR="76200" marT="76200" marB="76200"/>
                </a:tc>
              </a:tr>
            </a:tbl>
          </a:graphicData>
        </a:graphic>
      </p:graphicFrame>
      <p:sp>
        <p:nvSpPr>
          <p:cNvPr id="2" name="Title 1"/>
          <p:cNvSpPr>
            <a:spLocks noGrp="1"/>
          </p:cNvSpPr>
          <p:nvPr>
            <p:ph type="title"/>
          </p:nvPr>
        </p:nvSpPr>
        <p:spPr/>
        <p:txBody>
          <a:bodyPr/>
          <a:lstStyle/>
          <a:p>
            <a:r>
              <a:rPr lang="en-US" b="1" dirty="0" smtClean="0">
                <a:solidFill>
                  <a:srgbClr val="FF0000"/>
                </a:solidFill>
              </a:rPr>
              <a:t>jQuery Effects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295401"/>
          <a:ext cx="8229600" cy="5162026"/>
        </p:xfrm>
        <a:graphic>
          <a:graphicData uri="http://schemas.openxmlformats.org/drawingml/2006/table">
            <a:tbl>
              <a:tblPr firstRow="1" bandRow="1">
                <a:tableStyleId>{5C22544A-7EE6-4342-B048-85BDC9FD1C3A}</a:tableStyleId>
              </a:tblPr>
              <a:tblGrid>
                <a:gridCol w="1447800"/>
                <a:gridCol w="2514600"/>
                <a:gridCol w="4267200"/>
              </a:tblGrid>
              <a:tr h="579975">
                <a:tc>
                  <a:txBody>
                    <a:bodyPr/>
                    <a:lstStyle/>
                    <a:p>
                      <a:pPr algn="l" fontAlgn="t"/>
                      <a:r>
                        <a:rPr lang="en-US" sz="2000" dirty="0">
                          <a:solidFill>
                            <a:srgbClr val="000000"/>
                          </a:solidFill>
                          <a:latin typeface="times new roman"/>
                        </a:rPr>
                        <a:t>No.</a:t>
                      </a:r>
                    </a:p>
                  </a:txBody>
                  <a:tcPr marL="114300" marR="114300" marT="114300" marB="114300"/>
                </a:tc>
                <a:tc>
                  <a:txBody>
                    <a:bodyPr/>
                    <a:lstStyle/>
                    <a:p>
                      <a:pPr algn="l" fontAlgn="t"/>
                      <a:r>
                        <a:rPr lang="en-US" sz="2000">
                          <a:solidFill>
                            <a:srgbClr val="000000"/>
                          </a:solidFill>
                          <a:latin typeface="times new roman"/>
                        </a:rPr>
                        <a:t>Method</a:t>
                      </a:r>
                    </a:p>
                  </a:txBody>
                  <a:tcPr marL="114300" marR="114300" marT="114300" marB="114300"/>
                </a:tc>
                <a:tc>
                  <a:txBody>
                    <a:bodyPr/>
                    <a:lstStyle/>
                    <a:p>
                      <a:pPr algn="l" fontAlgn="t"/>
                      <a:r>
                        <a:rPr lang="en-US" sz="2000" dirty="0">
                          <a:solidFill>
                            <a:srgbClr val="000000"/>
                          </a:solidFill>
                          <a:latin typeface="times new roman"/>
                        </a:rPr>
                        <a:t>Description</a:t>
                      </a:r>
                    </a:p>
                  </a:txBody>
                  <a:tcPr marL="114300" marR="114300" marT="114300" marB="114300"/>
                </a:tc>
              </a:tr>
              <a:tr h="1124800">
                <a:tc>
                  <a:txBody>
                    <a:bodyPr/>
                    <a:lstStyle/>
                    <a:p>
                      <a:pPr algn="just" fontAlgn="t"/>
                      <a:r>
                        <a:rPr lang="en-US" sz="2000" dirty="0">
                          <a:solidFill>
                            <a:srgbClr val="333333"/>
                          </a:solidFill>
                          <a:latin typeface="inter-regular"/>
                        </a:rPr>
                        <a:t>9)</a:t>
                      </a:r>
                    </a:p>
                  </a:txBody>
                  <a:tcPr marL="76200" marR="76200" marT="76200" marB="76200"/>
                </a:tc>
                <a:tc>
                  <a:txBody>
                    <a:bodyPr/>
                    <a:lstStyle/>
                    <a:p>
                      <a:pPr algn="just" fontAlgn="t"/>
                      <a:r>
                        <a:rPr lang="en-US" sz="2000" dirty="0">
                          <a:solidFill>
                            <a:srgbClr val="333333"/>
                          </a:solidFill>
                          <a:latin typeface="inter-regular"/>
                        </a:rPr>
                        <a:t>finish()</a:t>
                      </a:r>
                    </a:p>
                  </a:txBody>
                  <a:tcPr marL="76200" marR="76200" marT="76200" marB="76200"/>
                </a:tc>
                <a:tc>
                  <a:txBody>
                    <a:bodyPr/>
                    <a:lstStyle/>
                    <a:p>
                      <a:pPr algn="just" fontAlgn="t"/>
                      <a:r>
                        <a:rPr lang="en-US" sz="2000" dirty="0">
                          <a:solidFill>
                            <a:srgbClr val="333333"/>
                          </a:solidFill>
                          <a:latin typeface="inter-regular"/>
                        </a:rPr>
                        <a:t>It stops, removes and complete all queued animation for the selected elements.</a:t>
                      </a:r>
                    </a:p>
                  </a:txBody>
                  <a:tcPr marL="76200" marR="76200" marT="76200" marB="76200"/>
                </a:tc>
              </a:tr>
              <a:tr h="733686">
                <a:tc>
                  <a:txBody>
                    <a:bodyPr/>
                    <a:lstStyle/>
                    <a:p>
                      <a:pPr algn="just" fontAlgn="t"/>
                      <a:r>
                        <a:rPr lang="en-US" sz="2000">
                          <a:solidFill>
                            <a:srgbClr val="333333"/>
                          </a:solidFill>
                          <a:latin typeface="inter-regular"/>
                        </a:rPr>
                        <a:t>10)</a:t>
                      </a:r>
                    </a:p>
                  </a:txBody>
                  <a:tcPr marL="76200" marR="76200" marT="76200" marB="76200"/>
                </a:tc>
                <a:tc>
                  <a:txBody>
                    <a:bodyPr/>
                    <a:lstStyle/>
                    <a:p>
                      <a:pPr algn="just" fontAlgn="t"/>
                      <a:r>
                        <a:rPr lang="en-US" sz="2000">
                          <a:solidFill>
                            <a:srgbClr val="333333"/>
                          </a:solidFill>
                          <a:latin typeface="inter-regular"/>
                        </a:rPr>
                        <a:t>hide()</a:t>
                      </a:r>
                    </a:p>
                  </a:txBody>
                  <a:tcPr marL="76200" marR="76200" marT="76200" marB="76200"/>
                </a:tc>
                <a:tc>
                  <a:txBody>
                    <a:bodyPr/>
                    <a:lstStyle/>
                    <a:p>
                      <a:pPr algn="just" fontAlgn="t"/>
                      <a:r>
                        <a:rPr lang="en-US" sz="2000">
                          <a:solidFill>
                            <a:srgbClr val="333333"/>
                          </a:solidFill>
                          <a:latin typeface="inter-regular"/>
                        </a:rPr>
                        <a:t>hides the matched or selected elements.</a:t>
                      </a:r>
                    </a:p>
                  </a:txBody>
                  <a:tcPr marL="76200" marR="76200" marT="76200" marB="76200"/>
                </a:tc>
              </a:tr>
              <a:tr h="1124800">
                <a:tc>
                  <a:txBody>
                    <a:bodyPr/>
                    <a:lstStyle/>
                    <a:p>
                      <a:pPr algn="just" fontAlgn="t"/>
                      <a:r>
                        <a:rPr lang="en-US" sz="2000">
                          <a:solidFill>
                            <a:srgbClr val="333333"/>
                          </a:solidFill>
                          <a:latin typeface="inter-regular"/>
                        </a:rPr>
                        <a:t>11)</a:t>
                      </a:r>
                    </a:p>
                  </a:txBody>
                  <a:tcPr marL="76200" marR="76200" marT="76200" marB="76200"/>
                </a:tc>
                <a:tc>
                  <a:txBody>
                    <a:bodyPr/>
                    <a:lstStyle/>
                    <a:p>
                      <a:pPr algn="just" fontAlgn="t"/>
                      <a:r>
                        <a:rPr lang="en-US" sz="2000">
                          <a:solidFill>
                            <a:srgbClr val="333333"/>
                          </a:solidFill>
                          <a:latin typeface="inter-regular"/>
                        </a:rPr>
                        <a:t>queue()</a:t>
                      </a:r>
                    </a:p>
                  </a:txBody>
                  <a:tcPr marL="76200" marR="76200" marT="76200" marB="76200"/>
                </a:tc>
                <a:tc>
                  <a:txBody>
                    <a:bodyPr/>
                    <a:lstStyle/>
                    <a:p>
                      <a:pPr algn="just" fontAlgn="t"/>
                      <a:r>
                        <a:rPr lang="en-US" sz="2000">
                          <a:solidFill>
                            <a:srgbClr val="333333"/>
                          </a:solidFill>
                          <a:latin typeface="inter-regular"/>
                        </a:rPr>
                        <a:t>shows or manipulates the queue of methods i.e. to be executed on the selected elements.</a:t>
                      </a:r>
                    </a:p>
                  </a:txBody>
                  <a:tcPr marL="76200" marR="76200" marT="76200" marB="76200"/>
                </a:tc>
              </a:tr>
              <a:tr h="808451">
                <a:tc>
                  <a:txBody>
                    <a:bodyPr/>
                    <a:lstStyle/>
                    <a:p>
                      <a:pPr algn="just" fontAlgn="t"/>
                      <a:r>
                        <a:rPr lang="en-US" sz="2000">
                          <a:solidFill>
                            <a:srgbClr val="333333"/>
                          </a:solidFill>
                          <a:latin typeface="inter-regular"/>
                        </a:rPr>
                        <a:t>12)</a:t>
                      </a:r>
                    </a:p>
                  </a:txBody>
                  <a:tcPr marL="76200" marR="76200" marT="76200" marB="76200"/>
                </a:tc>
                <a:tc>
                  <a:txBody>
                    <a:bodyPr/>
                    <a:lstStyle/>
                    <a:p>
                      <a:pPr algn="just" fontAlgn="t"/>
                      <a:r>
                        <a:rPr lang="en-US" sz="2000">
                          <a:solidFill>
                            <a:srgbClr val="333333"/>
                          </a:solidFill>
                          <a:latin typeface="inter-regular"/>
                        </a:rPr>
                        <a:t>show()</a:t>
                      </a:r>
                    </a:p>
                  </a:txBody>
                  <a:tcPr marL="76200" marR="76200" marT="76200" marB="76200"/>
                </a:tc>
                <a:tc>
                  <a:txBody>
                    <a:bodyPr/>
                    <a:lstStyle/>
                    <a:p>
                      <a:pPr algn="just" fontAlgn="t"/>
                      <a:r>
                        <a:rPr lang="en-US" sz="2000" dirty="0">
                          <a:solidFill>
                            <a:srgbClr val="333333"/>
                          </a:solidFill>
                          <a:latin typeface="inter-regular"/>
                        </a:rPr>
                        <a:t>displays or shows the selected elements.</a:t>
                      </a:r>
                    </a:p>
                  </a:txBody>
                  <a:tcPr marL="76200" marR="76200" marT="76200" marB="76200"/>
                </a:tc>
              </a:tr>
              <a:tr h="733686">
                <a:tc>
                  <a:txBody>
                    <a:bodyPr/>
                    <a:lstStyle/>
                    <a:p>
                      <a:pPr algn="just" fontAlgn="t"/>
                      <a:r>
                        <a:rPr lang="en-US" sz="2000" dirty="0">
                          <a:solidFill>
                            <a:srgbClr val="333333"/>
                          </a:solidFill>
                          <a:latin typeface="inter-regular"/>
                        </a:rPr>
                        <a:t>13)</a:t>
                      </a:r>
                    </a:p>
                  </a:txBody>
                  <a:tcPr marL="76200" marR="76200" marT="76200" marB="76200"/>
                </a:tc>
                <a:tc>
                  <a:txBody>
                    <a:bodyPr/>
                    <a:lstStyle/>
                    <a:p>
                      <a:pPr algn="just" fontAlgn="t"/>
                      <a:r>
                        <a:rPr lang="en-US" sz="2000">
                          <a:solidFill>
                            <a:srgbClr val="333333"/>
                          </a:solidFill>
                          <a:latin typeface="inter-regular"/>
                        </a:rPr>
                        <a:t>slidedown()</a:t>
                      </a:r>
                    </a:p>
                  </a:txBody>
                  <a:tcPr marL="76200" marR="76200" marT="76200" marB="76200"/>
                </a:tc>
                <a:tc>
                  <a:txBody>
                    <a:bodyPr/>
                    <a:lstStyle/>
                    <a:p>
                      <a:pPr algn="just" fontAlgn="t"/>
                      <a:r>
                        <a:rPr lang="en-US" sz="2000" dirty="0">
                          <a:solidFill>
                            <a:srgbClr val="333333"/>
                          </a:solidFill>
                          <a:latin typeface="inter-regular"/>
                        </a:rPr>
                        <a:t>shows the matched elements with slide.</a:t>
                      </a:r>
                    </a:p>
                  </a:txBody>
                  <a:tcPr marL="76200" marR="76200" marT="76200" marB="76200"/>
                </a:tc>
              </a:tr>
            </a:tbl>
          </a:graphicData>
        </a:graphic>
      </p:graphicFrame>
      <p:sp>
        <p:nvSpPr>
          <p:cNvPr id="2" name="Title 1"/>
          <p:cNvSpPr>
            <a:spLocks noGrp="1"/>
          </p:cNvSpPr>
          <p:nvPr>
            <p:ph type="title"/>
          </p:nvPr>
        </p:nvSpPr>
        <p:spPr/>
        <p:txBody>
          <a:bodyPr/>
          <a:lstStyle/>
          <a:p>
            <a:r>
              <a:rPr lang="en-US" b="1" dirty="0" smtClean="0">
                <a:solidFill>
                  <a:srgbClr val="FF0000"/>
                </a:solidFill>
              </a:rPr>
              <a:t>jQuery Effects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334000"/>
          </a:xfrm>
        </p:spPr>
        <p:txBody>
          <a:bodyPr>
            <a:normAutofit/>
          </a:bodyPr>
          <a:lstStyle/>
          <a:p>
            <a:r>
              <a:rPr lang="en-US" dirty="0"/>
              <a:t>jQuery is a fast, small, cross-platform and feature-rich JavaScript library. It is designed to simplify the client-side scripting of HTML. It makes things like HTML document traversal and manipulation, animation, event handling, and AJAX very simple with an easy-to-use API that works on a lot of different type of browsers.</a:t>
            </a:r>
          </a:p>
          <a:p>
            <a:r>
              <a:rPr lang="en-US" dirty="0"/>
              <a:t>The main purpose of jQuery is to provide an easy way to use JavaScript on your website to make it more interactive and attractive. It is also used to add animation.</a:t>
            </a:r>
          </a:p>
          <a:p>
            <a:endParaRPr lang="en-US" dirty="0"/>
          </a:p>
        </p:txBody>
      </p:sp>
      <p:sp>
        <p:nvSpPr>
          <p:cNvPr id="2" name="Title 1"/>
          <p:cNvSpPr>
            <a:spLocks noGrp="1"/>
          </p:cNvSpPr>
          <p:nvPr>
            <p:ph type="title"/>
          </p:nvPr>
        </p:nvSpPr>
        <p:spPr/>
        <p:txBody>
          <a:bodyPr>
            <a:normAutofit fontScale="90000"/>
          </a:bodyPr>
          <a:lstStyle/>
          <a:p>
            <a:r>
              <a:rPr lang="en-US" b="1" dirty="0">
                <a:solidFill>
                  <a:srgbClr val="FF0000"/>
                </a:solidFill>
              </a:rPr>
              <a:t>jQuery</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600200"/>
          <a:ext cx="8458200" cy="4964398"/>
        </p:xfrm>
        <a:graphic>
          <a:graphicData uri="http://schemas.openxmlformats.org/drawingml/2006/table">
            <a:tbl>
              <a:tblPr firstRow="1" bandRow="1">
                <a:tableStyleId>{5C22544A-7EE6-4342-B048-85BDC9FD1C3A}</a:tableStyleId>
              </a:tblPr>
              <a:tblGrid>
                <a:gridCol w="1295400"/>
                <a:gridCol w="2438400"/>
                <a:gridCol w="4724400"/>
              </a:tblGrid>
              <a:tr h="445802">
                <a:tc>
                  <a:txBody>
                    <a:bodyPr/>
                    <a:lstStyle/>
                    <a:p>
                      <a:pPr algn="l" fontAlgn="t"/>
                      <a:r>
                        <a:rPr lang="en-US" sz="2000" dirty="0">
                          <a:solidFill>
                            <a:srgbClr val="000000"/>
                          </a:solidFill>
                          <a:latin typeface="times new roman"/>
                        </a:rPr>
                        <a:t>No.</a:t>
                      </a:r>
                    </a:p>
                  </a:txBody>
                  <a:tcPr marL="114300" marR="114300" marT="114300" marB="114300"/>
                </a:tc>
                <a:tc>
                  <a:txBody>
                    <a:bodyPr/>
                    <a:lstStyle/>
                    <a:p>
                      <a:pPr algn="l" fontAlgn="t"/>
                      <a:r>
                        <a:rPr lang="en-US" sz="2000">
                          <a:solidFill>
                            <a:srgbClr val="000000"/>
                          </a:solidFill>
                          <a:latin typeface="times new roman"/>
                        </a:rPr>
                        <a:t>Method</a:t>
                      </a:r>
                    </a:p>
                  </a:txBody>
                  <a:tcPr marL="114300" marR="114300" marT="114300" marB="114300"/>
                </a:tc>
                <a:tc>
                  <a:txBody>
                    <a:bodyPr/>
                    <a:lstStyle/>
                    <a:p>
                      <a:pPr algn="l" fontAlgn="t"/>
                      <a:r>
                        <a:rPr lang="en-US" sz="2000" dirty="0">
                          <a:solidFill>
                            <a:srgbClr val="000000"/>
                          </a:solidFill>
                          <a:latin typeface="times new roman"/>
                        </a:rPr>
                        <a:t>Description</a:t>
                      </a:r>
                    </a:p>
                  </a:txBody>
                  <a:tcPr marL="114300" marR="114300" marT="114300" marB="114300"/>
                </a:tc>
              </a:tr>
              <a:tr h="1594079">
                <a:tc>
                  <a:txBody>
                    <a:bodyPr/>
                    <a:lstStyle/>
                    <a:p>
                      <a:pPr algn="just" fontAlgn="t"/>
                      <a:r>
                        <a:rPr lang="en-US" sz="2000" dirty="0">
                          <a:solidFill>
                            <a:srgbClr val="333333"/>
                          </a:solidFill>
                          <a:latin typeface="inter-regular"/>
                        </a:rPr>
                        <a:t>14)</a:t>
                      </a:r>
                    </a:p>
                  </a:txBody>
                  <a:tcPr marL="76200" marR="76200" marT="76200" marB="76200"/>
                </a:tc>
                <a:tc>
                  <a:txBody>
                    <a:bodyPr/>
                    <a:lstStyle/>
                    <a:p>
                      <a:pPr algn="just" fontAlgn="t"/>
                      <a:r>
                        <a:rPr lang="en-US" sz="2000">
                          <a:solidFill>
                            <a:srgbClr val="333333"/>
                          </a:solidFill>
                          <a:latin typeface="inter-regular"/>
                        </a:rPr>
                        <a:t>slidetoggle()</a:t>
                      </a:r>
                    </a:p>
                  </a:txBody>
                  <a:tcPr marL="76200" marR="76200" marT="76200" marB="76200"/>
                </a:tc>
                <a:tc>
                  <a:txBody>
                    <a:bodyPr/>
                    <a:lstStyle/>
                    <a:p>
                      <a:pPr algn="just" fontAlgn="t"/>
                      <a:r>
                        <a:rPr lang="en-US" sz="2000">
                          <a:solidFill>
                            <a:srgbClr val="333333"/>
                          </a:solidFill>
                          <a:latin typeface="inter-regular"/>
                        </a:rPr>
                        <a:t>shows or hides the matched elements with slide. In other words, it is used to toggle between the slideUp() and slideDown() methods.</a:t>
                      </a:r>
                    </a:p>
                  </a:txBody>
                  <a:tcPr marL="76200" marR="76200" marT="76200" marB="76200"/>
                </a:tc>
              </a:tr>
              <a:tr h="621420">
                <a:tc>
                  <a:txBody>
                    <a:bodyPr/>
                    <a:lstStyle/>
                    <a:p>
                      <a:pPr algn="just" fontAlgn="t"/>
                      <a:r>
                        <a:rPr lang="en-US" sz="2000">
                          <a:solidFill>
                            <a:srgbClr val="333333"/>
                          </a:solidFill>
                          <a:latin typeface="inter-regular"/>
                        </a:rPr>
                        <a:t>15)</a:t>
                      </a:r>
                    </a:p>
                  </a:txBody>
                  <a:tcPr marL="76200" marR="76200" marT="76200" marB="76200"/>
                </a:tc>
                <a:tc>
                  <a:txBody>
                    <a:bodyPr/>
                    <a:lstStyle/>
                    <a:p>
                      <a:pPr algn="just" fontAlgn="t"/>
                      <a:r>
                        <a:rPr lang="en-US" sz="2000">
                          <a:solidFill>
                            <a:srgbClr val="333333"/>
                          </a:solidFill>
                          <a:latin typeface="inter-regular"/>
                        </a:rPr>
                        <a:t>slideup()</a:t>
                      </a:r>
                    </a:p>
                  </a:txBody>
                  <a:tcPr marL="76200" marR="76200" marT="76200" marB="76200"/>
                </a:tc>
                <a:tc>
                  <a:txBody>
                    <a:bodyPr/>
                    <a:lstStyle/>
                    <a:p>
                      <a:pPr algn="just" fontAlgn="t"/>
                      <a:r>
                        <a:rPr lang="en-US" sz="2000">
                          <a:solidFill>
                            <a:srgbClr val="333333"/>
                          </a:solidFill>
                          <a:latin typeface="inter-regular"/>
                        </a:rPr>
                        <a:t>hides the matched elements with slide.</a:t>
                      </a:r>
                    </a:p>
                  </a:txBody>
                  <a:tcPr marL="76200" marR="76200" marT="76200" marB="76200"/>
                </a:tc>
              </a:tr>
              <a:tr h="864585">
                <a:tc>
                  <a:txBody>
                    <a:bodyPr/>
                    <a:lstStyle/>
                    <a:p>
                      <a:pPr algn="just" fontAlgn="t"/>
                      <a:r>
                        <a:rPr lang="en-US" sz="2000">
                          <a:solidFill>
                            <a:srgbClr val="333333"/>
                          </a:solidFill>
                          <a:latin typeface="inter-regular"/>
                        </a:rPr>
                        <a:t>16)</a:t>
                      </a:r>
                    </a:p>
                  </a:txBody>
                  <a:tcPr marL="76200" marR="76200" marT="76200" marB="76200"/>
                </a:tc>
                <a:tc>
                  <a:txBody>
                    <a:bodyPr/>
                    <a:lstStyle/>
                    <a:p>
                      <a:pPr algn="just" fontAlgn="t"/>
                      <a:r>
                        <a:rPr lang="en-US" sz="2000" dirty="0">
                          <a:solidFill>
                            <a:srgbClr val="333333"/>
                          </a:solidFill>
                          <a:latin typeface="inter-regular"/>
                        </a:rPr>
                        <a:t>stop()</a:t>
                      </a:r>
                    </a:p>
                  </a:txBody>
                  <a:tcPr marL="76200" marR="76200" marT="76200" marB="76200"/>
                </a:tc>
                <a:tc>
                  <a:txBody>
                    <a:bodyPr/>
                    <a:lstStyle/>
                    <a:p>
                      <a:pPr algn="just" fontAlgn="t"/>
                      <a:r>
                        <a:rPr lang="en-US" sz="2000">
                          <a:solidFill>
                            <a:srgbClr val="333333"/>
                          </a:solidFill>
                          <a:latin typeface="inter-regular"/>
                        </a:rPr>
                        <a:t>stops the animation which is running on the matched elements.</a:t>
                      </a:r>
                    </a:p>
                  </a:txBody>
                  <a:tcPr marL="76200" marR="76200" marT="76200" marB="76200"/>
                </a:tc>
              </a:tr>
              <a:tr h="1350914">
                <a:tc>
                  <a:txBody>
                    <a:bodyPr/>
                    <a:lstStyle/>
                    <a:p>
                      <a:pPr algn="just" fontAlgn="t"/>
                      <a:r>
                        <a:rPr lang="en-US" sz="2000">
                          <a:solidFill>
                            <a:srgbClr val="333333"/>
                          </a:solidFill>
                          <a:latin typeface="inter-regular"/>
                        </a:rPr>
                        <a:t>17)</a:t>
                      </a:r>
                    </a:p>
                  </a:txBody>
                  <a:tcPr marL="76200" marR="76200" marT="76200" marB="76200"/>
                </a:tc>
                <a:tc>
                  <a:txBody>
                    <a:bodyPr/>
                    <a:lstStyle/>
                    <a:p>
                      <a:pPr algn="just" fontAlgn="t"/>
                      <a:r>
                        <a:rPr lang="en-US" sz="2000">
                          <a:solidFill>
                            <a:srgbClr val="333333"/>
                          </a:solidFill>
                          <a:latin typeface="inter-regular"/>
                        </a:rPr>
                        <a:t>toggle()</a:t>
                      </a:r>
                    </a:p>
                  </a:txBody>
                  <a:tcPr marL="76200" marR="76200" marT="76200" marB="76200"/>
                </a:tc>
                <a:tc>
                  <a:txBody>
                    <a:bodyPr/>
                    <a:lstStyle/>
                    <a:p>
                      <a:pPr algn="just" fontAlgn="t"/>
                      <a:r>
                        <a:rPr lang="en-US" sz="2000" dirty="0">
                          <a:solidFill>
                            <a:srgbClr val="333333"/>
                          </a:solidFill>
                          <a:latin typeface="inter-regular"/>
                        </a:rPr>
                        <a:t>shows or hides the matched elements. In other words, it toggles between the hide() and show() methods.</a:t>
                      </a:r>
                    </a:p>
                  </a:txBody>
                  <a:tcPr marL="76200" marR="76200" marT="76200" marB="76200"/>
                </a:tc>
              </a:tr>
            </a:tbl>
          </a:graphicData>
        </a:graphic>
      </p:graphicFrame>
      <p:sp>
        <p:nvSpPr>
          <p:cNvPr id="2" name="Title 1"/>
          <p:cNvSpPr>
            <a:spLocks noGrp="1"/>
          </p:cNvSpPr>
          <p:nvPr>
            <p:ph type="title"/>
          </p:nvPr>
        </p:nvSpPr>
        <p:spPr/>
        <p:txBody>
          <a:bodyPr/>
          <a:lstStyle/>
          <a:p>
            <a:r>
              <a:rPr lang="en-US" b="1" dirty="0" smtClean="0">
                <a:solidFill>
                  <a:srgbClr val="FF0000"/>
                </a:solidFill>
              </a:rPr>
              <a:t>jQuery Effects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lstStyle/>
          <a:p>
            <a:r>
              <a:rPr lang="en-US" dirty="0"/>
              <a:t>The jQuery hide() method is used to hide the selected elements.</a:t>
            </a:r>
          </a:p>
          <a:p>
            <a:r>
              <a:rPr lang="en-US" b="1" dirty="0"/>
              <a:t>Syntax</a:t>
            </a:r>
            <a:r>
              <a:rPr lang="en-US" dirty="0"/>
              <a:t>:</a:t>
            </a:r>
          </a:p>
          <a:p>
            <a:r>
              <a:rPr lang="en-US" dirty="0"/>
              <a:t>$(selector).hide();  </a:t>
            </a:r>
          </a:p>
          <a:p>
            <a:r>
              <a:rPr lang="en-US" dirty="0"/>
              <a:t>$(selector).hide(speed, callback);  </a:t>
            </a:r>
          </a:p>
          <a:p>
            <a:r>
              <a:rPr lang="en-US" dirty="0"/>
              <a:t>$(selector).hide(speed, easing, callback);  </a:t>
            </a:r>
          </a:p>
          <a:p>
            <a:endParaRPr lang="en-US" dirty="0"/>
          </a:p>
        </p:txBody>
      </p:sp>
      <p:sp>
        <p:nvSpPr>
          <p:cNvPr id="2" name="Title 1"/>
          <p:cNvSpPr>
            <a:spLocks noGrp="1"/>
          </p:cNvSpPr>
          <p:nvPr>
            <p:ph type="title"/>
          </p:nvPr>
        </p:nvSpPr>
        <p:spPr/>
        <p:txBody>
          <a:bodyPr>
            <a:normAutofit fontScale="90000"/>
          </a:bodyPr>
          <a:lstStyle/>
          <a:p>
            <a:r>
              <a:rPr lang="en-US" b="1" dirty="0">
                <a:solidFill>
                  <a:srgbClr val="FF0000"/>
                </a:solidFill>
              </a:rPr>
              <a:t>jQuery hide()</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speed</a:t>
            </a:r>
            <a:r>
              <a:rPr lang="en-US" dirty="0"/>
              <a:t>: It is an optional parameter. It specifies the speed of the delay. Its possible vales are slow, fast and milliseconds.</a:t>
            </a:r>
          </a:p>
          <a:p>
            <a:r>
              <a:rPr lang="en-US" b="1" dirty="0"/>
              <a:t>easing</a:t>
            </a:r>
            <a:r>
              <a:rPr lang="en-US" dirty="0"/>
              <a:t>: It specifies the easing function to be used for transition.</a:t>
            </a:r>
          </a:p>
          <a:p>
            <a:r>
              <a:rPr lang="en-US" b="1" dirty="0"/>
              <a:t>callback</a:t>
            </a:r>
            <a:r>
              <a:rPr lang="en-US" dirty="0"/>
              <a:t>: It is also an optional parameter. It specifies the function to be called after completion of hide() effect.</a:t>
            </a:r>
          </a:p>
          <a:p>
            <a:r>
              <a:rPr lang="en-US" dirty="0"/>
              <a:t>Let's take an example to see the jQuery hide effect.</a:t>
            </a:r>
          </a:p>
          <a:p>
            <a:endParaRPr lang="en-US" dirty="0"/>
          </a:p>
        </p:txBody>
      </p:sp>
      <p:sp>
        <p:nvSpPr>
          <p:cNvPr id="2" name="Title 1"/>
          <p:cNvSpPr>
            <a:spLocks noGrp="1"/>
          </p:cNvSpPr>
          <p:nvPr>
            <p:ph type="title"/>
          </p:nvPr>
        </p:nvSpPr>
        <p:spPr/>
        <p:txBody>
          <a:bodyPr/>
          <a:lstStyle/>
          <a:p>
            <a:r>
              <a:rPr lang="en-US" b="1" dirty="0" smtClean="0">
                <a:solidFill>
                  <a:srgbClr val="FF0000"/>
                </a:solidFill>
              </a:rPr>
              <a:t>jQuery hide()</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a:t>&lt;!DOCTYPE html</a:t>
            </a:r>
            <a:r>
              <a:rPr lang="en-US" b="1" dirty="0"/>
              <a:t>&gt;</a:t>
            </a:r>
            <a:r>
              <a:rPr lang="en-US" dirty="0"/>
              <a:t>  </a:t>
            </a:r>
          </a:p>
          <a:p>
            <a:r>
              <a:rPr lang="en-US" b="1" dirty="0"/>
              <a:t>&lt;html&gt;</a:t>
            </a:r>
            <a:r>
              <a:rPr lang="en-US" dirty="0"/>
              <a:t>  </a:t>
            </a:r>
          </a:p>
          <a:p>
            <a:r>
              <a:rPr lang="en-US" b="1" dirty="0"/>
              <a:t>&lt;head&gt;</a:t>
            </a:r>
            <a:r>
              <a:rPr lang="en-US" dirty="0"/>
              <a:t>  </a:t>
            </a:r>
          </a:p>
          <a:p>
            <a:r>
              <a:rPr lang="en-US" b="1" dirty="0"/>
              <a:t>&lt;script</a:t>
            </a:r>
            <a:r>
              <a:rPr lang="en-US" dirty="0"/>
              <a:t> src="http://ajax.googleapis.com/ajax/libs/jquery/1.11.2/jquery.min.js"</a:t>
            </a:r>
            <a:r>
              <a:rPr lang="en-US" b="1" dirty="0"/>
              <a:t>&gt;&lt;/script&gt;</a:t>
            </a:r>
            <a:r>
              <a:rPr lang="en-US" dirty="0"/>
              <a:t>  </a:t>
            </a:r>
          </a:p>
          <a:p>
            <a:r>
              <a:rPr lang="en-US" b="1" dirty="0"/>
              <a:t>&lt;script&gt;</a:t>
            </a:r>
            <a:r>
              <a:rPr lang="en-US" dirty="0"/>
              <a:t>  </a:t>
            </a:r>
          </a:p>
          <a:p>
            <a:r>
              <a:rPr lang="en-US" dirty="0"/>
              <a:t>$(document).ready(function(){  </a:t>
            </a:r>
          </a:p>
          <a:p>
            <a:r>
              <a:rPr lang="en-US" dirty="0"/>
              <a:t>    $("#hide").click(function(){  </a:t>
            </a:r>
          </a:p>
          <a:p>
            <a:r>
              <a:rPr lang="en-US" dirty="0"/>
              <a:t>        $("p").hide();  </a:t>
            </a:r>
          </a:p>
          <a:p>
            <a:r>
              <a:rPr lang="en-US" dirty="0"/>
              <a:t>    });  </a:t>
            </a:r>
          </a:p>
          <a:p>
            <a:r>
              <a:rPr lang="en-US" dirty="0"/>
              <a:t>});  </a:t>
            </a:r>
          </a:p>
          <a:p>
            <a:r>
              <a:rPr lang="en-US" b="1" dirty="0"/>
              <a:t>&lt;/script&gt;</a:t>
            </a:r>
            <a:r>
              <a:rPr lang="en-US" dirty="0"/>
              <a:t>  </a:t>
            </a:r>
          </a:p>
          <a:p>
            <a:r>
              <a:rPr lang="en-US" b="1" dirty="0"/>
              <a:t>&lt;/head&gt;</a:t>
            </a:r>
            <a:r>
              <a:rPr lang="en-US" dirty="0"/>
              <a:t>  </a:t>
            </a:r>
          </a:p>
          <a:p>
            <a:endParaRPr lang="en-US" dirty="0"/>
          </a:p>
        </p:txBody>
      </p:sp>
      <p:sp>
        <p:nvSpPr>
          <p:cNvPr id="2" name="Title 1"/>
          <p:cNvSpPr>
            <a:spLocks noGrp="1"/>
          </p:cNvSpPr>
          <p:nvPr>
            <p:ph type="title"/>
          </p:nvPr>
        </p:nvSpPr>
        <p:spPr/>
        <p:txBody>
          <a:bodyPr/>
          <a:lstStyle/>
          <a:p>
            <a:r>
              <a:rPr lang="en-US" b="1" dirty="0" smtClean="0">
                <a:solidFill>
                  <a:srgbClr val="FF0000"/>
                </a:solidFill>
              </a:rPr>
              <a:t>Example</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b="1" dirty="0"/>
              <a:t>&lt;body&gt;</a:t>
            </a:r>
            <a:r>
              <a:rPr lang="en-US" dirty="0"/>
              <a:t>  </a:t>
            </a:r>
          </a:p>
          <a:p>
            <a:r>
              <a:rPr lang="en-US" b="1" dirty="0"/>
              <a:t>&lt;p&gt;</a:t>
            </a:r>
            <a:r>
              <a:rPr lang="en-US" dirty="0"/>
              <a:t>  </a:t>
            </a:r>
          </a:p>
          <a:p>
            <a:r>
              <a:rPr lang="en-US" b="1" dirty="0"/>
              <a:t>&lt;b&gt;</a:t>
            </a:r>
            <a:r>
              <a:rPr lang="en-US" dirty="0"/>
              <a:t>This is a little poem: </a:t>
            </a:r>
            <a:r>
              <a:rPr lang="en-US" b="1" dirty="0"/>
              <a:t>&lt;/b&gt;&lt;br/&gt;</a:t>
            </a:r>
            <a:r>
              <a:rPr lang="en-US" dirty="0"/>
              <a:t>  </a:t>
            </a:r>
          </a:p>
          <a:p>
            <a:r>
              <a:rPr lang="en-US" dirty="0"/>
              <a:t>Twinkle, twinkle, little star</a:t>
            </a:r>
            <a:r>
              <a:rPr lang="en-US" b="1" dirty="0"/>
              <a:t>&lt;br/&gt;</a:t>
            </a:r>
            <a:r>
              <a:rPr lang="en-US" dirty="0"/>
              <a:t>  </a:t>
            </a:r>
          </a:p>
          <a:p>
            <a:r>
              <a:rPr lang="en-US" dirty="0"/>
              <a:t>How I wonder what you are</a:t>
            </a:r>
            <a:r>
              <a:rPr lang="en-US" b="1" dirty="0"/>
              <a:t>&lt;br/&gt;</a:t>
            </a:r>
            <a:r>
              <a:rPr lang="en-US" dirty="0"/>
              <a:t>  </a:t>
            </a:r>
          </a:p>
          <a:p>
            <a:r>
              <a:rPr lang="en-US" dirty="0"/>
              <a:t>Up above the world so high</a:t>
            </a:r>
            <a:r>
              <a:rPr lang="en-US" b="1" dirty="0"/>
              <a:t>&lt;br/&gt;</a:t>
            </a:r>
            <a:r>
              <a:rPr lang="en-US" dirty="0"/>
              <a:t>  </a:t>
            </a:r>
          </a:p>
          <a:p>
            <a:r>
              <a:rPr lang="en-US" dirty="0"/>
              <a:t>Like a diamond in the sky</a:t>
            </a:r>
            <a:r>
              <a:rPr lang="en-US" b="1" dirty="0"/>
              <a:t>&lt;br/&gt;</a:t>
            </a:r>
            <a:r>
              <a:rPr lang="en-US" dirty="0"/>
              <a:t>  </a:t>
            </a:r>
          </a:p>
          <a:p>
            <a:r>
              <a:rPr lang="en-US" dirty="0"/>
              <a:t>Twinkle, twinkle little star</a:t>
            </a:r>
            <a:r>
              <a:rPr lang="en-US" b="1" dirty="0"/>
              <a:t>&lt;br/&gt;</a:t>
            </a:r>
            <a:r>
              <a:rPr lang="en-US" dirty="0"/>
              <a:t>  </a:t>
            </a:r>
          </a:p>
          <a:p>
            <a:r>
              <a:rPr lang="en-US" dirty="0"/>
              <a:t>How I wonder what you are  </a:t>
            </a:r>
          </a:p>
          <a:p>
            <a:r>
              <a:rPr lang="en-US" b="1" dirty="0"/>
              <a:t>&lt;/p&gt;</a:t>
            </a:r>
            <a:r>
              <a:rPr lang="en-US" dirty="0"/>
              <a:t>  </a:t>
            </a:r>
          </a:p>
          <a:p>
            <a:r>
              <a:rPr lang="en-US" b="1" dirty="0"/>
              <a:t>&lt;button</a:t>
            </a:r>
            <a:r>
              <a:rPr lang="en-US" dirty="0"/>
              <a:t> id="hide"</a:t>
            </a:r>
            <a:r>
              <a:rPr lang="en-US" b="1" dirty="0"/>
              <a:t>&gt;</a:t>
            </a:r>
            <a:r>
              <a:rPr lang="en-US" dirty="0"/>
              <a:t>Hide</a:t>
            </a:r>
            <a:r>
              <a:rPr lang="en-US" b="1" dirty="0"/>
              <a:t>&lt;/button&gt;</a:t>
            </a:r>
            <a:r>
              <a:rPr lang="en-US" dirty="0"/>
              <a:t>  </a:t>
            </a:r>
          </a:p>
          <a:p>
            <a:r>
              <a:rPr lang="en-US" b="1" dirty="0"/>
              <a:t>&lt;/body&gt;</a:t>
            </a:r>
            <a:r>
              <a:rPr lang="en-US" dirty="0"/>
              <a:t>  </a:t>
            </a:r>
          </a:p>
          <a:p>
            <a:r>
              <a:rPr lang="en-US" b="1" dirty="0"/>
              <a:t>&lt;/html&gt;</a:t>
            </a:r>
            <a:r>
              <a:rPr lang="en-US" dirty="0"/>
              <a:t>  </a:t>
            </a:r>
          </a:p>
          <a:p>
            <a:endParaRPr lang="en-US" dirty="0"/>
          </a:p>
        </p:txBody>
      </p:sp>
      <p:sp>
        <p:nvSpPr>
          <p:cNvPr id="2" name="Title 1"/>
          <p:cNvSpPr>
            <a:spLocks noGrp="1"/>
          </p:cNvSpPr>
          <p:nvPr>
            <p:ph type="title"/>
          </p:nvPr>
        </p:nvSpPr>
        <p:spPr/>
        <p:txBody>
          <a:bodyPr/>
          <a:lstStyle/>
          <a:p>
            <a:r>
              <a:rPr lang="en-US" b="1" dirty="0" smtClean="0">
                <a:solidFill>
                  <a:srgbClr val="FF0000"/>
                </a:solidFill>
              </a:rPr>
              <a:t>Example</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This </a:t>
            </a:r>
            <a:r>
              <a:rPr lang="en-US" b="1" dirty="0"/>
              <a:t>is a little poem:</a:t>
            </a:r>
            <a:r>
              <a:rPr lang="en-US" dirty="0"/>
              <a:t/>
            </a:r>
            <a:br>
              <a:rPr lang="en-US" dirty="0"/>
            </a:br>
            <a:r>
              <a:rPr lang="en-US" dirty="0"/>
              <a:t>Twinkle, twinkle, little star</a:t>
            </a:r>
            <a:br>
              <a:rPr lang="en-US" dirty="0"/>
            </a:br>
            <a:r>
              <a:rPr lang="en-US" dirty="0"/>
              <a:t>How I wonder what you are</a:t>
            </a:r>
            <a:br>
              <a:rPr lang="en-US" dirty="0"/>
            </a:br>
            <a:r>
              <a:rPr lang="en-US" dirty="0"/>
              <a:t>Up above the world so high</a:t>
            </a:r>
            <a:br>
              <a:rPr lang="en-US" dirty="0"/>
            </a:br>
            <a:r>
              <a:rPr lang="en-US" dirty="0"/>
              <a:t>Like a diamond in the sky</a:t>
            </a:r>
            <a:br>
              <a:rPr lang="en-US" dirty="0"/>
            </a:br>
            <a:r>
              <a:rPr lang="en-US" dirty="0"/>
              <a:t>Twinkle, twinkle little star</a:t>
            </a:r>
            <a:br>
              <a:rPr lang="en-US" dirty="0"/>
            </a:br>
            <a:r>
              <a:rPr lang="en-US" dirty="0"/>
              <a:t>How I wonder what you are</a:t>
            </a:r>
          </a:p>
          <a:p>
            <a:endParaRPr lang="en-US" dirty="0"/>
          </a:p>
        </p:txBody>
      </p:sp>
      <p:sp>
        <p:nvSpPr>
          <p:cNvPr id="2" name="Title 1"/>
          <p:cNvSpPr>
            <a:spLocks noGrp="1"/>
          </p:cNvSpPr>
          <p:nvPr>
            <p:ph type="title"/>
          </p:nvPr>
        </p:nvSpPr>
        <p:spPr/>
        <p:txBody>
          <a:bodyPr>
            <a:normAutofit fontScale="90000"/>
          </a:bodyPr>
          <a:lstStyle/>
          <a:p>
            <a:r>
              <a:rPr lang="en-US" b="1" dirty="0" smtClean="0">
                <a:solidFill>
                  <a:srgbClr val="FF0000"/>
                </a:solidFill>
              </a:rPr>
              <a:t>Output:</a:t>
            </a:r>
            <a:r>
              <a:rPr lang="en-US" b="1" dirty="0" smtClean="0"/>
              <a:t/>
            </a:r>
            <a:br>
              <a:rPr lang="en-US" b="1"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p:spPr>
        <p:txBody>
          <a:bodyPr>
            <a:normAutofit/>
          </a:bodyPr>
          <a:lstStyle/>
          <a:p>
            <a:r>
              <a:rPr lang="en-US" dirty="0"/>
              <a:t>jQuery is a small, light-weight and fast JavaScript library. It is cross-platform and supports different types of browsers. </a:t>
            </a:r>
            <a:endParaRPr lang="en-US" dirty="0" smtClean="0"/>
          </a:p>
          <a:p>
            <a:r>
              <a:rPr lang="en-US" dirty="0" smtClean="0"/>
              <a:t>It </a:t>
            </a:r>
            <a:r>
              <a:rPr lang="en-US" dirty="0"/>
              <a:t>is also referred as ?write less do more? because it takes a lot of common tasks that requires many lines of JavaScript code to accomplish, and binds them into methods that can be called with a single line of code whenever needed. </a:t>
            </a:r>
            <a:endParaRPr lang="en-US" dirty="0" smtClean="0"/>
          </a:p>
          <a:p>
            <a:r>
              <a:rPr lang="en-US" dirty="0" smtClean="0"/>
              <a:t>It </a:t>
            </a:r>
            <a:r>
              <a:rPr lang="en-US" dirty="0"/>
              <a:t>is also very useful to simplify a lot of the complicated things from JavaScript, like AJAX calls and DOM manipulation.</a:t>
            </a:r>
          </a:p>
        </p:txBody>
      </p:sp>
      <p:sp>
        <p:nvSpPr>
          <p:cNvPr id="2" name="Title 1"/>
          <p:cNvSpPr>
            <a:spLocks noGrp="1"/>
          </p:cNvSpPr>
          <p:nvPr>
            <p:ph type="title"/>
          </p:nvPr>
        </p:nvSpPr>
        <p:spPr/>
        <p:txBody>
          <a:bodyPr>
            <a:normAutofit fontScale="90000"/>
          </a:bodyPr>
          <a:lstStyle/>
          <a:p>
            <a:r>
              <a:rPr lang="en-US" b="1" dirty="0">
                <a:solidFill>
                  <a:srgbClr val="FF0000"/>
                </a:solidFill>
              </a:rPr>
              <a:t>What is jQuery</a:t>
            </a:r>
            <a:r>
              <a:rPr lang="en-US" dirty="0">
                <a:solidFill>
                  <a:srgbClr val="FF0000"/>
                </a:solidFill>
              </a:rPr>
              <a:t/>
            </a:r>
            <a:br>
              <a:rPr lang="en-US" dirty="0">
                <a:solidFill>
                  <a:srgbClr val="FF0000"/>
                </a:solidFill>
              </a:rPr>
            </a:br>
            <a:endParaRPr lang="en-US"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jQuery is a small, fast and lightweight JavaScript library.</a:t>
            </a:r>
          </a:p>
          <a:p>
            <a:r>
              <a:rPr lang="en-US" dirty="0"/>
              <a:t>jQuery is platform-independent.</a:t>
            </a:r>
          </a:p>
          <a:p>
            <a:r>
              <a:rPr lang="en-US" dirty="0"/>
              <a:t>jQuery means "write less do more".</a:t>
            </a:r>
          </a:p>
          <a:p>
            <a:r>
              <a:rPr lang="en-US" dirty="0"/>
              <a:t>jQuery simplifies AJAX call and DOM manipulation.</a:t>
            </a:r>
          </a:p>
          <a:p>
            <a:endParaRPr lang="en-US" dirty="0"/>
          </a:p>
        </p:txBody>
      </p:sp>
      <p:sp>
        <p:nvSpPr>
          <p:cNvPr id="2" name="Title 1"/>
          <p:cNvSpPr>
            <a:spLocks noGrp="1"/>
          </p:cNvSpPr>
          <p:nvPr>
            <p:ph type="title"/>
          </p:nvPr>
        </p:nvSpPr>
        <p:spPr/>
        <p:txBody>
          <a:bodyPr/>
          <a:lstStyle/>
          <a:p>
            <a:r>
              <a:rPr lang="en-US" b="1" dirty="0" smtClean="0">
                <a:solidFill>
                  <a:srgbClr val="FF0000"/>
                </a:solidFill>
              </a:rPr>
              <a:t>What is jQuery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86400"/>
          </a:xfrm>
        </p:spPr>
        <p:txBody>
          <a:bodyPr>
            <a:normAutofit/>
          </a:bodyPr>
          <a:lstStyle/>
          <a:p>
            <a:r>
              <a:rPr lang="en-US" dirty="0"/>
              <a:t>HTML manipulation</a:t>
            </a:r>
          </a:p>
          <a:p>
            <a:r>
              <a:rPr lang="en-US" dirty="0"/>
              <a:t>DOM manipulation</a:t>
            </a:r>
          </a:p>
          <a:p>
            <a:r>
              <a:rPr lang="en-US" dirty="0"/>
              <a:t>DOM element selection</a:t>
            </a:r>
          </a:p>
          <a:p>
            <a:r>
              <a:rPr lang="en-US" dirty="0"/>
              <a:t>CSS manipulation</a:t>
            </a:r>
          </a:p>
          <a:p>
            <a:r>
              <a:rPr lang="en-US" dirty="0"/>
              <a:t>Effects and Animations</a:t>
            </a:r>
          </a:p>
          <a:p>
            <a:r>
              <a:rPr lang="en-US" dirty="0"/>
              <a:t>Utilities</a:t>
            </a:r>
          </a:p>
          <a:p>
            <a:r>
              <a:rPr lang="en-US" dirty="0"/>
              <a:t>AJAX</a:t>
            </a:r>
          </a:p>
          <a:p>
            <a:r>
              <a:rPr lang="en-US" dirty="0"/>
              <a:t>HTML event methods</a:t>
            </a:r>
          </a:p>
          <a:p>
            <a:r>
              <a:rPr lang="en-US" dirty="0"/>
              <a:t>JSON Parsing</a:t>
            </a:r>
          </a:p>
          <a:p>
            <a:r>
              <a:rPr lang="en-US" dirty="0"/>
              <a:t>Extensibility through plug-ins</a:t>
            </a:r>
          </a:p>
          <a:p>
            <a:endParaRPr lang="en-US" dirty="0"/>
          </a:p>
        </p:txBody>
      </p:sp>
      <p:sp>
        <p:nvSpPr>
          <p:cNvPr id="2" name="Title 1"/>
          <p:cNvSpPr>
            <a:spLocks noGrp="1"/>
          </p:cNvSpPr>
          <p:nvPr>
            <p:ph type="title"/>
          </p:nvPr>
        </p:nvSpPr>
        <p:spPr/>
        <p:txBody>
          <a:bodyPr>
            <a:normAutofit fontScale="90000"/>
          </a:bodyPr>
          <a:lstStyle/>
          <a:p>
            <a:r>
              <a:rPr lang="en-US" b="1" dirty="0">
                <a:solidFill>
                  <a:srgbClr val="FF0000"/>
                </a:solidFill>
              </a:rPr>
              <a:t>jQuery Features</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257800"/>
          </a:xfrm>
        </p:spPr>
        <p:txBody>
          <a:bodyPr>
            <a:normAutofit fontScale="92500" lnSpcReduction="10000"/>
          </a:bodyPr>
          <a:lstStyle/>
          <a:p>
            <a:r>
              <a:rPr lang="en-US" dirty="0"/>
              <a:t>Sometimes, a question can arise that what is the need of jQuery or what difference it makes on bringing jQuery instead of AJAX/ JavaScript? If jQuery is the replacement of AJAX and JavaScript? For all these questions, you can state the following answers.</a:t>
            </a:r>
          </a:p>
          <a:p>
            <a:r>
              <a:rPr lang="en-US" dirty="0"/>
              <a:t>It is very fast and extensible.</a:t>
            </a:r>
          </a:p>
          <a:p>
            <a:r>
              <a:rPr lang="en-US" dirty="0"/>
              <a:t>It facilitates the users to write UI related function codes in minimum possible lines.</a:t>
            </a:r>
          </a:p>
          <a:p>
            <a:r>
              <a:rPr lang="en-US" dirty="0"/>
              <a:t>It improves the performance of an application.</a:t>
            </a:r>
          </a:p>
          <a:p>
            <a:r>
              <a:rPr lang="en-US" dirty="0"/>
              <a:t>Browser's compatible web applications can be developed.</a:t>
            </a:r>
          </a:p>
          <a:p>
            <a:r>
              <a:rPr lang="en-US" dirty="0"/>
              <a:t>It uses mostly new features of new browsers.</a:t>
            </a:r>
          </a:p>
          <a:p>
            <a:endParaRPr lang="en-US" dirty="0"/>
          </a:p>
        </p:txBody>
      </p:sp>
      <p:sp>
        <p:nvSpPr>
          <p:cNvPr id="2" name="Title 1"/>
          <p:cNvSpPr>
            <a:spLocks noGrp="1"/>
          </p:cNvSpPr>
          <p:nvPr>
            <p:ph type="title"/>
          </p:nvPr>
        </p:nvSpPr>
        <p:spPr/>
        <p:txBody>
          <a:bodyPr>
            <a:normAutofit fontScale="90000"/>
          </a:bodyPr>
          <a:lstStyle/>
          <a:p>
            <a:r>
              <a:rPr lang="en-US" b="1" dirty="0">
                <a:solidFill>
                  <a:srgbClr val="FF0000"/>
                </a:solidFill>
              </a:rPr>
              <a:t>Why jQuery is required</a:t>
            </a:r>
            <a:r>
              <a:rPr lang="en-US" dirty="0"/>
              <a:t/>
            </a:r>
            <a:br>
              <a:rPr lang="en-US" dirty="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76</TotalTime>
  <Words>2911</Words>
  <Application>Microsoft Office PowerPoint</Application>
  <PresentationFormat>On-screen Show (4:3)</PresentationFormat>
  <Paragraphs>581</Paragraphs>
  <Slides>55</Slides>
  <Notes>1</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Concourse</vt:lpstr>
      <vt:lpstr>Slide 1</vt:lpstr>
      <vt:lpstr>What is jQuery</vt:lpstr>
      <vt:lpstr>jQuery Example </vt:lpstr>
      <vt:lpstr>jQuery Example</vt:lpstr>
      <vt:lpstr>jQuery </vt:lpstr>
      <vt:lpstr>What is jQuery </vt:lpstr>
      <vt:lpstr>What is jQuery</vt:lpstr>
      <vt:lpstr>jQuery Features </vt:lpstr>
      <vt:lpstr>Why jQuery is required </vt:lpstr>
      <vt:lpstr>Why jQuery is required</vt:lpstr>
      <vt:lpstr> What should you know before starting to learn jQuery? </vt:lpstr>
      <vt:lpstr>jQuery History </vt:lpstr>
      <vt:lpstr>jQuery Release History </vt:lpstr>
      <vt:lpstr>jQuery Release History</vt:lpstr>
      <vt:lpstr>jQuery Example </vt:lpstr>
      <vt:lpstr>jQuery Example</vt:lpstr>
      <vt:lpstr>jQuery Example</vt:lpstr>
      <vt:lpstr>$(document).ready() and $() </vt:lpstr>
      <vt:lpstr> The above code is equivalent to this code. </vt:lpstr>
      <vt:lpstr>Let's see the full example of jQuery using shorthand notation $().</vt:lpstr>
      <vt:lpstr>Let's see the full example of jQuery using shorthand notation $().</vt:lpstr>
      <vt:lpstr>It changes the background-color of all &lt;p&gt; tag or paragraph to cyan.</vt:lpstr>
      <vt:lpstr>jQuery Selectors </vt:lpstr>
      <vt:lpstr>The $() factory function </vt:lpstr>
      <vt:lpstr>Let's take a simple example to see the use of Tag selector. </vt:lpstr>
      <vt:lpstr>Let's take a simple example to see the use of Tag selector. </vt:lpstr>
      <vt:lpstr>jQuery Selectors </vt:lpstr>
      <vt:lpstr>jQuery Selectors </vt:lpstr>
      <vt:lpstr>The $() factory function </vt:lpstr>
      <vt:lpstr> Tag selector.</vt:lpstr>
      <vt:lpstr> Tag selector</vt:lpstr>
      <vt:lpstr>Tag selector</vt:lpstr>
      <vt:lpstr>How to use Selectors </vt:lpstr>
      <vt:lpstr>How to use Selectors</vt:lpstr>
      <vt:lpstr>Different jQuery Selectors </vt:lpstr>
      <vt:lpstr>Different jQuery Selectors</vt:lpstr>
      <vt:lpstr>Different jQuery Selectors</vt:lpstr>
      <vt:lpstr>Different jQuery Selectors</vt:lpstr>
      <vt:lpstr>Different jQuery Selectors</vt:lpstr>
      <vt:lpstr>Slide 40</vt:lpstr>
      <vt:lpstr>Slide 41</vt:lpstr>
      <vt:lpstr>Slide 42</vt:lpstr>
      <vt:lpstr>Slide 43</vt:lpstr>
      <vt:lpstr>Slide 44</vt:lpstr>
      <vt:lpstr>Slide 45</vt:lpstr>
      <vt:lpstr>jQuery Effects </vt:lpstr>
      <vt:lpstr>jQuery Effects</vt:lpstr>
      <vt:lpstr>jQuery Effects</vt:lpstr>
      <vt:lpstr>jQuery Effects</vt:lpstr>
      <vt:lpstr>jQuery Effects</vt:lpstr>
      <vt:lpstr>jQuery hide() </vt:lpstr>
      <vt:lpstr>jQuery hide()</vt:lpstr>
      <vt:lpstr>Example</vt:lpstr>
      <vt:lpstr>Example</vt:lpstr>
      <vt:lpstr>Output: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4</cp:revision>
  <dcterms:created xsi:type="dcterms:W3CDTF">2022-01-09T15:43:08Z</dcterms:created>
  <dcterms:modified xsi:type="dcterms:W3CDTF">2022-01-09T16:59:24Z</dcterms:modified>
</cp:coreProperties>
</file>