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5" r:id="rId15"/>
    <p:sldId id="269"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hyperlink" Target="https://matplotlib.org/" TargetMode="External"/><Relationship Id="rId5" Type="http://schemas.openxmlformats.org/officeDocument/2006/relationships/hyperlink" Target="https://numpy.org/" TargetMode="External"/><Relationship Id="rId4" Type="http://schemas.openxmlformats.org/officeDocument/2006/relationships/hyperlink" Target="https://keras.io/" TargetMode="External"/><Relationship Id="rId3" Type="http://schemas.openxmlformats.org/officeDocument/2006/relationships/hyperlink" Target="https://www.tensorflow.org/" TargetMode="External"/><Relationship Id="rId2" Type="http://schemas.openxmlformats.org/officeDocument/2006/relationships/hyperlink" Target="https://www.kaggle.com/datasets/soumikrakshit/anime-faces" TargetMode="External"/><Relationship Id="rId1" Type="http://schemas.openxmlformats.org/officeDocument/2006/relationships/hyperlink" Target="https://github.com/DHANESWAR003/ANIME_CHARACTER_GENERATION_USING_DCGAN" TargetMode="Externa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5867400" y="2821622"/>
            <a:ext cx="4800600" cy="3413755"/>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0B0F0"/>
                </a:solidFill>
                <a:latin typeface="Trebuchet MS" panose="020B0603020202020204"/>
                <a:cs typeface="Trebuchet MS" panose="020B0603020202020204"/>
              </a:rPr>
              <a:t>NAME: </a:t>
            </a:r>
            <a:r>
              <a:rPr lang="en-IN" sz="2400" dirty="0">
                <a:latin typeface="Trebuchet MS" panose="020B0603020202020204"/>
                <a:cs typeface="Trebuchet MS" panose="020B0603020202020204"/>
              </a:rPr>
              <a:t>DHANESWAR R</a:t>
            </a:r>
            <a:endParaRPr lang="en-IN" sz="2400" dirty="0">
              <a:latin typeface="Trebuchet MS" panose="020B0603020202020204"/>
              <a:cs typeface="Trebuchet MS" panose="020B0603020202020204"/>
            </a:endParaRPr>
          </a:p>
          <a:p>
            <a:pPr marL="12700">
              <a:lnSpc>
                <a:spcPct val="100000"/>
              </a:lnSpc>
              <a:spcBef>
                <a:spcPts val="100"/>
              </a:spcBef>
            </a:pPr>
            <a:endParaRPr lang="en-IN" sz="2400" dirty="0">
              <a:latin typeface="Trebuchet MS" panose="020B0603020202020204"/>
              <a:cs typeface="Trebuchet MS" panose="020B0603020202020204"/>
            </a:endParaRPr>
          </a:p>
          <a:p>
            <a:pPr marL="12700">
              <a:lnSpc>
                <a:spcPct val="100000"/>
              </a:lnSpc>
              <a:spcBef>
                <a:spcPts val="100"/>
              </a:spcBef>
            </a:pPr>
            <a:r>
              <a:rPr lang="en-IN" sz="2400" dirty="0">
                <a:solidFill>
                  <a:srgbClr val="00B0F0"/>
                </a:solidFill>
                <a:latin typeface="Trebuchet MS" panose="020B0603020202020204"/>
                <a:cs typeface="Trebuchet MS" panose="020B0603020202020204"/>
              </a:rPr>
              <a:t>REGISTER NO:</a:t>
            </a:r>
            <a:r>
              <a:rPr lang="en-IN" sz="2400" dirty="0">
                <a:latin typeface="Trebuchet MS" panose="020B0603020202020204"/>
                <a:cs typeface="Trebuchet MS" panose="020B0603020202020204"/>
              </a:rPr>
              <a:t>721221243013</a:t>
            </a:r>
            <a:endParaRPr lang="en-IN" sz="2400" dirty="0">
              <a:latin typeface="Trebuchet MS" panose="020B0603020202020204"/>
              <a:cs typeface="Trebuchet MS" panose="020B0603020202020204"/>
            </a:endParaRPr>
          </a:p>
          <a:p>
            <a:pPr marL="12700">
              <a:lnSpc>
                <a:spcPct val="100000"/>
              </a:lnSpc>
              <a:spcBef>
                <a:spcPts val="100"/>
              </a:spcBef>
            </a:pPr>
            <a:endParaRPr lang="en-IN" sz="2400" dirty="0">
              <a:latin typeface="Trebuchet MS" panose="020B0603020202020204"/>
              <a:cs typeface="Trebuchet MS" panose="020B0603020202020204"/>
            </a:endParaRPr>
          </a:p>
          <a:p>
            <a:pPr marL="12700">
              <a:lnSpc>
                <a:spcPct val="100000"/>
              </a:lnSpc>
              <a:spcBef>
                <a:spcPts val="100"/>
              </a:spcBef>
            </a:pPr>
            <a:r>
              <a:rPr lang="en-IN" sz="2400" dirty="0">
                <a:solidFill>
                  <a:srgbClr val="00B0F0"/>
                </a:solidFill>
                <a:latin typeface="Trebuchet MS" panose="020B0603020202020204"/>
                <a:cs typeface="Trebuchet MS" panose="020B0603020202020204"/>
              </a:rPr>
              <a:t>FINAL PROJECT: </a:t>
            </a:r>
            <a:r>
              <a:rPr lang="en-IN" sz="2400" dirty="0">
                <a:latin typeface="Trebuchet MS" panose="020B0603020202020204"/>
                <a:cs typeface="Trebuchet MS" panose="020B0603020202020204"/>
              </a:rPr>
              <a:t>ANIME CHARACTER GENERATION</a:t>
            </a:r>
            <a:endParaRPr lang="en-IN" sz="2400" dirty="0">
              <a:latin typeface="Trebuchet MS" panose="020B0603020202020204"/>
              <a:cs typeface="Trebuchet MS" panose="020B0603020202020204"/>
            </a:endParaRPr>
          </a:p>
          <a:p>
            <a:pPr marL="12700">
              <a:lnSpc>
                <a:spcPct val="100000"/>
              </a:lnSpc>
              <a:spcBef>
                <a:spcPts val="100"/>
              </a:spcBef>
            </a:pPr>
            <a:endParaRPr lang="en-IN" sz="2400" dirty="0">
              <a:latin typeface="Trebuchet MS" panose="020B0603020202020204"/>
              <a:cs typeface="Trebuchet MS" panose="020B0603020202020204"/>
            </a:endParaRPr>
          </a:p>
          <a:p>
            <a:pPr marL="12700">
              <a:spcBef>
                <a:spcPts val="100"/>
              </a:spcBef>
            </a:pPr>
            <a:r>
              <a:rPr lang="en-IN" sz="2400" dirty="0">
                <a:solidFill>
                  <a:srgbClr val="00B0F0"/>
                </a:solidFill>
                <a:latin typeface="Trebuchet MS" panose="020B0603020202020204"/>
                <a:cs typeface="Trebuchet MS" panose="020B0603020202020204"/>
              </a:rPr>
              <a:t>COLLEGE:</a:t>
            </a:r>
            <a:r>
              <a:rPr lang="en-IN" sz="2400" dirty="0">
                <a:latin typeface="Trebuchet MS" panose="020B0603020202020204"/>
                <a:cs typeface="Trebuchet MS" panose="020B0603020202020204"/>
              </a:rPr>
              <a:t>KARPAGAM INSTITUE OF TECHNOLOGY</a:t>
            </a:r>
            <a:endParaRPr lang="en-IN"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IN" spc="-10" dirty="0"/>
              <a:t>MODELLING</a:t>
            </a:r>
            <a:endParaRPr lang="en-IN" dirty="0"/>
          </a:p>
        </p:txBody>
      </p:sp>
      <p:sp>
        <p:nvSpPr>
          <p:cNvPr id="4" name="Shape 2"/>
          <p:cNvSpPr>
            <a:spLocks noGrp="1"/>
          </p:cNvSpPr>
          <p:nvPr>
            <p:ph type="body" idx="1"/>
          </p:nvPr>
        </p:nvSpPr>
        <p:spPr>
          <a:xfrm>
            <a:off x="558165" y="1123950"/>
            <a:ext cx="11024235" cy="5210175"/>
          </a:xfrm>
          <a:prstGeom prst="roundRect">
            <a:avLst>
              <a:gd name="adj" fmla="val 9598"/>
            </a:avLst>
          </a:prstGeom>
          <a:solidFill>
            <a:srgbClr val="F3F3FF"/>
          </a:solidFill>
          <a:ln w="15240">
            <a:solidFill>
              <a:srgbClr val="00002E"/>
            </a:solidFill>
            <a:prstDash val="solid"/>
          </a:ln>
        </p:spPr>
        <p:txBody>
          <a:bodyPr/>
          <a:lstStyle/>
          <a:p>
            <a:r>
              <a:rPr lang="en-US" sz="1600" b="1" dirty="0"/>
              <a:t>2) Building the GAN Architecture:</a:t>
            </a:r>
            <a:endParaRPr lang="en-US" sz="1600" dirty="0"/>
          </a:p>
          <a:p>
            <a:r>
              <a:rPr lang="en-US" sz="1600" dirty="0"/>
              <a:t>Design the architecture of the GAN, which consists of two neural networks: the generator and the discriminator.</a:t>
            </a:r>
            <a:endParaRPr lang="en-US" sz="1600" dirty="0"/>
          </a:p>
          <a:p>
            <a:r>
              <a:rPr lang="en-US" sz="1600" dirty="0"/>
              <a:t>The generator network takes random noise as input and generates synthetic anime character images.</a:t>
            </a:r>
            <a:endParaRPr lang="en-US" sz="1600" dirty="0"/>
          </a:p>
          <a:p>
            <a:r>
              <a:rPr lang="en-US" sz="1600" dirty="0"/>
              <a:t>The discriminator network is trained to distinguish between real anime character images from the dataset and fake images generated by the generator.</a:t>
            </a:r>
            <a:endParaRPr lang="en-US" sz="1600" dirty="0"/>
          </a:p>
          <a:p>
            <a:r>
              <a:rPr lang="en-US" sz="1600" dirty="0"/>
              <a:t>Both networks are trained simultaneously in an adversarial manner, where the generator aims to produce realistic images to fool the discriminator, while the discriminator aims to differentiate between real and fake images accurately.</a:t>
            </a:r>
            <a:endParaRPr lang="en-US" sz="1600" dirty="0"/>
          </a:p>
          <a:p>
            <a:endParaRPr lang="en-US" sz="1600" dirty="0"/>
          </a:p>
          <a:p>
            <a:r>
              <a:rPr lang="en-US" sz="1600" b="1" dirty="0"/>
              <a:t>3)Training the GAN</a:t>
            </a:r>
            <a:endParaRPr lang="en-US" sz="1600" b="1" dirty="0"/>
          </a:p>
          <a:p>
            <a:r>
              <a:rPr lang="en-US" sz="1600" dirty="0"/>
              <a:t>Train the GAN on the preprocessed dataset of anime character images.</a:t>
            </a:r>
            <a:endParaRPr lang="en-US" sz="1600" dirty="0"/>
          </a:p>
          <a:p>
            <a:r>
              <a:rPr lang="en-US" sz="1600" dirty="0"/>
              <a:t>During training, the generator generates fake images, and the discriminator provides feedback on the realism of both real and fake images.</a:t>
            </a:r>
            <a:endParaRPr lang="en-US" sz="1600" dirty="0"/>
          </a:p>
          <a:p>
            <a:r>
              <a:rPr lang="en-US" sz="1600" dirty="0"/>
              <a:t>The generator's parameters are adjusted to minimize the discriminator's ability to distinguish between real and fake images, while the discriminator's parameters are adjusted to improve its ability to distinguish between the two.</a:t>
            </a:r>
            <a:endParaRPr lang="en-US" sz="1600" dirty="0"/>
          </a:p>
          <a:p>
            <a:endParaRPr lang="en-US" sz="1600" dirty="0"/>
          </a:p>
          <a:p>
            <a:r>
              <a:rPr lang="en-US" sz="1600" b="1" dirty="0"/>
              <a:t>4)Hyperparameter Tuning and Optimization:</a:t>
            </a:r>
            <a:endParaRPr lang="en-US" sz="1600" dirty="0"/>
          </a:p>
          <a:p>
            <a:r>
              <a:rPr lang="en-US" sz="1600" dirty="0"/>
              <a:t>Experiment with different hyperparameters such as learning rates, batch sizes, and network architectures to optimize the performance of the GAN.</a:t>
            </a:r>
            <a:endParaRPr lang="en-US" sz="1600" dirty="0"/>
          </a:p>
          <a:p>
            <a:r>
              <a:rPr lang="en-US" sz="1600" dirty="0"/>
              <a:t>Monitor the training process to ensure convergence and prevent issues such as mode collapse or overfitting.</a:t>
            </a:r>
            <a:endParaRPr lang="en-US" sz="1600" dirty="0"/>
          </a:p>
          <a:p>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IN" spc="-10"/>
              <a:t>MODELLING</a:t>
            </a:r>
            <a:endParaRPr lang="en-IN" dirty="0"/>
          </a:p>
        </p:txBody>
      </p:sp>
      <p:sp>
        <p:nvSpPr>
          <p:cNvPr id="3" name="Text Placeholder 2"/>
          <p:cNvSpPr>
            <a:spLocks noGrp="1"/>
          </p:cNvSpPr>
          <p:nvPr>
            <p:ph type="body" idx="1"/>
          </p:nvPr>
        </p:nvSpPr>
        <p:spPr/>
        <p:txBody>
          <a:bodyPr/>
          <a:lstStyle/>
          <a:p>
            <a:endParaRPr lang="en-IN" dirty="0"/>
          </a:p>
        </p:txBody>
      </p:sp>
      <p:sp>
        <p:nvSpPr>
          <p:cNvPr id="4" name="Shape 2"/>
          <p:cNvSpPr txBox="1"/>
          <p:nvPr/>
        </p:nvSpPr>
        <p:spPr>
          <a:xfrm>
            <a:off x="457201" y="1124108"/>
            <a:ext cx="11125200" cy="4689158"/>
          </a:xfrm>
          <a:prstGeom prst="roundRect">
            <a:avLst>
              <a:gd name="adj" fmla="val 9598"/>
            </a:avLst>
          </a:prstGeom>
          <a:solidFill>
            <a:srgbClr val="F3F3FF"/>
          </a:solidFill>
          <a:ln w="15240">
            <a:solidFill>
              <a:srgbClr val="00002E"/>
            </a:solidFill>
            <a:prstDash val="solid"/>
          </a:ln>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600" b="1" dirty="0"/>
              <a:t>5) Evaluation and Validation:</a:t>
            </a:r>
            <a:endParaRPr lang="en-US" sz="1600" b="1" dirty="0"/>
          </a:p>
          <a:p>
            <a:r>
              <a:rPr lang="en-US" sz="1600" dirty="0"/>
              <a:t>Evaluate the performance of the trained GAN by generating sample anime character images and assessing their visual quality, diversity, and realism.</a:t>
            </a:r>
            <a:endParaRPr lang="en-US" sz="1600" dirty="0"/>
          </a:p>
          <a:p>
            <a:r>
              <a:rPr lang="en-US" sz="1600" dirty="0"/>
              <a:t>Validate the generated images with human evaluators or through quantitative metrics to ensure that they capture the desired characteristics of anime characters.</a:t>
            </a:r>
            <a:endParaRPr lang="en-US" sz="1600" dirty="0"/>
          </a:p>
          <a:p>
            <a:endParaRPr lang="en-US" sz="1600" dirty="0"/>
          </a:p>
          <a:p>
            <a:r>
              <a:rPr lang="en-US" sz="1600" b="1" dirty="0"/>
              <a:t>6) Fine-Tuning and Customization:</a:t>
            </a:r>
            <a:endParaRPr lang="en-US" sz="1600" b="1" dirty="0"/>
          </a:p>
          <a:p>
            <a:r>
              <a:rPr lang="en-US" sz="1600" dirty="0"/>
              <a:t>Fine-tune the trained GAN or implement additional techniques to control specific attributes of the generated characters, such as gender, age, ethnicity, or clothing style.</a:t>
            </a:r>
            <a:endParaRPr lang="en-US" sz="1600" dirty="0"/>
          </a:p>
          <a:p>
            <a:r>
              <a:rPr lang="en-US" sz="1600" dirty="0"/>
              <a:t>Provide options for users to customize and interact with the generated characters, if applicable.</a:t>
            </a:r>
            <a:endParaRPr lang="en-US" sz="1600" dirty="0"/>
          </a:p>
          <a:p>
            <a:endParaRPr lang="en-US" sz="1600" dirty="0"/>
          </a:p>
          <a:p>
            <a:r>
              <a:rPr lang="en-US" sz="1600" b="1" dirty="0"/>
              <a:t>7) Deployment and Integration:</a:t>
            </a:r>
            <a:endParaRPr lang="en-US" sz="1600" dirty="0"/>
          </a:p>
          <a:p>
            <a:r>
              <a:rPr lang="en-US" sz="1600" dirty="0"/>
              <a:t>Deploy the trained GAN model for generating anime characters in production environments or integrate it into applications, platforms, or workflows where character generation is required.</a:t>
            </a:r>
            <a:endParaRPr lang="en-US" sz="1600" dirty="0"/>
          </a:p>
          <a:p>
            <a:r>
              <a:rPr lang="en-US" sz="1600" dirty="0"/>
              <a:t>Continuously monitor and update the model as needed to improve performance or accommodate changes in requirements or preferences.</a:t>
            </a:r>
            <a:endParaRPr lang="en-US" sz="1600" dirty="0"/>
          </a:p>
          <a:p>
            <a:r>
              <a:rPr lang="en-US" sz="1600" dirty="0"/>
              <a:t>Throughout the modeling process, it's essential to iterate, experiment, and refine the approach to achieve the desired results in generating diverse, high-quality anime characters using GANs.</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IN" spc="-60" dirty="0"/>
              <a:t>RESULTS</a:t>
            </a:r>
            <a:endParaRPr lang="en-IN" dirty="0"/>
          </a:p>
        </p:txBody>
      </p:sp>
      <p:pic>
        <p:nvPicPr>
          <p:cNvPr id="9" name="Picture 8"/>
          <p:cNvPicPr>
            <a:picLocks noChangeAspect="1"/>
          </p:cNvPicPr>
          <p:nvPr/>
        </p:nvPicPr>
        <p:blipFill rotWithShape="1">
          <a:blip r:embed="rId1">
            <a:extLst>
              <a:ext uri="{28A0092B-C50C-407E-A947-70E740481C1C}">
                <a14:useLocalDpi xmlns:a14="http://schemas.microsoft.com/office/drawing/2010/main" val="0"/>
              </a:ext>
            </a:extLst>
          </a:blip>
          <a:srcRect l="8004" t="6944" r="4497" b="1389"/>
          <a:stretch>
            <a:fillRect/>
          </a:stretch>
        </p:blipFill>
        <p:spPr>
          <a:xfrm>
            <a:off x="304800" y="1693935"/>
            <a:ext cx="5520660" cy="3470129"/>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6217" t="2587" r="7976" b="3027"/>
          <a:stretch>
            <a:fillRect/>
          </a:stretch>
        </p:blipFill>
        <p:spPr>
          <a:xfrm>
            <a:off x="5943600" y="1693934"/>
            <a:ext cx="5257800" cy="34701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dirty="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11111" t="11111" r="7778" b="10880"/>
          <a:stretch>
            <a:fillRect/>
          </a:stretch>
        </p:blipFill>
        <p:spPr>
          <a:xfrm>
            <a:off x="707840" y="1333500"/>
            <a:ext cx="4357646" cy="4191000"/>
          </a:xfrm>
          <a:prstGeom prst="rect">
            <a:avLst/>
          </a:prstGeom>
        </p:spPr>
      </p:pic>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11906" t="10708" r="6738" b="9920"/>
          <a:stretch>
            <a:fillRect/>
          </a:stretch>
        </p:blipFill>
        <p:spPr>
          <a:xfrm>
            <a:off x="5410200" y="1371600"/>
            <a:ext cx="4256723" cy="4152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IN" spc="-60" dirty="0"/>
              <a:t>RESULTS</a:t>
            </a:r>
            <a:endParaRPr lang="en-IN" dirty="0"/>
          </a:p>
        </p:txBody>
      </p:sp>
      <p:sp>
        <p:nvSpPr>
          <p:cNvPr id="5" name="TextBox 4"/>
          <p:cNvSpPr txBox="1"/>
          <p:nvPr/>
        </p:nvSpPr>
        <p:spPr>
          <a:xfrm>
            <a:off x="685800" y="1295400"/>
            <a:ext cx="9636760" cy="5746750"/>
          </a:xfrm>
          <a:prstGeom prst="rect">
            <a:avLst/>
          </a:prstGeom>
          <a:noFill/>
        </p:spPr>
        <p:txBody>
          <a:bodyPr wrap="square" rtlCol="0">
            <a:spAutoFit/>
          </a:bodyPr>
          <a:lstStyle/>
          <a:p>
            <a:r>
              <a:rPr lang="en-US" sz="1750" b="1" dirty="0"/>
              <a:t>CONCLUSION:</a:t>
            </a:r>
            <a:r>
              <a:rPr lang="en-US" sz="1750" b="1" dirty="0">
                <a:highlight>
                  <a:srgbClr val="FFFFFF"/>
                </a:highlight>
                <a:latin typeface="Söhne"/>
              </a:rPr>
              <a:t>	</a:t>
            </a:r>
            <a:br>
              <a:rPr lang="en-US" sz="1750" dirty="0"/>
            </a:br>
            <a:r>
              <a:rPr lang="en-US" sz="1750" b="0" i="0" dirty="0">
                <a:solidFill>
                  <a:srgbClr val="0D0D0D"/>
                </a:solidFill>
                <a:effectLst/>
                <a:highlight>
                  <a:srgbClr val="FFFFFF"/>
                </a:highlight>
                <a:latin typeface="Söhne"/>
              </a:rPr>
              <a:t>In conclusion, employing Generative Adversarial Networks (GANs) for anime character generation presents a technically robust solution. By leveraging deep learning techniques, we've achieved diverse character designs while maintaining visual coherence and realism. This approach not only streamlines the design process but also encourages exploration and innovation within the anime community. Ultimately, GAN-based character generation stands as a testament to the power of AI in enhancing artistic creativity and pushing the boundaries of digital media.</a:t>
            </a:r>
            <a:endParaRPr lang="en-US" sz="1750" b="0" i="0" dirty="0">
              <a:solidFill>
                <a:srgbClr val="0D0D0D"/>
              </a:solidFill>
              <a:effectLst/>
              <a:highlight>
                <a:srgbClr val="FFFFFF"/>
              </a:highlight>
              <a:latin typeface="Söhne"/>
            </a:endParaRPr>
          </a:p>
          <a:p>
            <a:endParaRPr lang="en-US" sz="1750" dirty="0"/>
          </a:p>
          <a:p>
            <a:r>
              <a:rPr lang="en-US" sz="1750" b="1" dirty="0"/>
              <a:t>REPOSITORY LINK:</a:t>
            </a:r>
            <a:endParaRPr lang="en-US" sz="1750" dirty="0"/>
          </a:p>
          <a:p>
            <a:r>
              <a:rPr lang="en-IN" sz="1750" dirty="0">
                <a:hlinkClick r:id="rId1"/>
              </a:rPr>
              <a:t>https://github.com/DHANESWAR2003/ANIME_CHARACTER_GENERATION_USING_DCGAN</a:t>
            </a:r>
            <a:endParaRPr lang="en-IN" sz="1750" dirty="0"/>
          </a:p>
          <a:p>
            <a:r>
              <a:rPr lang="en-IN" sz="1750" b="1" dirty="0"/>
              <a:t>DATASET LINK:</a:t>
            </a:r>
            <a:endParaRPr lang="en-IN" sz="1750" b="1" dirty="0"/>
          </a:p>
          <a:p>
            <a:r>
              <a:rPr lang="en-IN" sz="1750" b="1" dirty="0">
                <a:hlinkClick r:id="rId2"/>
              </a:rPr>
              <a:t>https://www.kaggle.com/datasets/soumikrakshit/anime-faces</a:t>
            </a:r>
            <a:endParaRPr lang="en-IN" sz="1750" b="1" dirty="0"/>
          </a:p>
          <a:p>
            <a:endParaRPr lang="en-IN" sz="1750" dirty="0"/>
          </a:p>
          <a:p>
            <a:r>
              <a:rPr lang="en-IN" sz="1750" b="1" dirty="0"/>
              <a:t>REFERENCES:</a:t>
            </a:r>
            <a:endParaRPr lang="en-IN" sz="1750" b="1" dirty="0"/>
          </a:p>
          <a:p>
            <a:pPr algn="l">
              <a:buFont typeface="Wingdings" panose="05000000000000000000" pitchFamily="2" charset="2"/>
              <a:buChar char="§"/>
            </a:pPr>
            <a:r>
              <a:rPr lang="en-IN" sz="1750" dirty="0">
                <a:solidFill>
                  <a:srgbClr val="0D0D0D"/>
                </a:solidFill>
                <a:latin typeface="Arial" panose="020B0604020202020204" pitchFamily="34" charset="0"/>
                <a:cs typeface="Arial" panose="020B0604020202020204" pitchFamily="34" charset="0"/>
                <a:hlinkClick r:id="rId3"/>
              </a:rPr>
              <a:t>https://www.tensorflow.org/</a:t>
            </a:r>
            <a:endParaRPr lang="en-IN" sz="175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750" b="0" i="0" dirty="0">
                <a:solidFill>
                  <a:srgbClr val="0D0D0D"/>
                </a:solidFill>
                <a:effectLst/>
                <a:latin typeface="Arial" panose="020B0604020202020204" pitchFamily="34" charset="0"/>
                <a:cs typeface="Arial" panose="020B0604020202020204" pitchFamily="34" charset="0"/>
              </a:rPr>
              <a:t> </a:t>
            </a:r>
            <a:r>
              <a:rPr lang="en-IN" sz="1750" b="0" i="0" u="none" strike="noStrike" dirty="0">
                <a:solidFill>
                  <a:srgbClr val="0D0D0D"/>
                </a:solidFill>
                <a:effectLst/>
                <a:latin typeface="Arial" panose="020B0604020202020204" pitchFamily="34" charset="0"/>
                <a:cs typeface="Arial" panose="020B0604020202020204" pitchFamily="34" charset="0"/>
                <a:hlinkClick r:id="rId4"/>
              </a:rPr>
              <a:t>https://keras.io/</a:t>
            </a:r>
            <a:endParaRPr lang="en-IN" sz="175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750" b="0" i="0" u="none" strike="noStrike" dirty="0">
                <a:solidFill>
                  <a:srgbClr val="0D0D0D"/>
                </a:solidFill>
                <a:effectLst/>
                <a:latin typeface="Arial" panose="020B0604020202020204" pitchFamily="34" charset="0"/>
                <a:cs typeface="Arial" panose="020B0604020202020204" pitchFamily="34" charset="0"/>
                <a:hlinkClick r:id="rId5"/>
              </a:rPr>
              <a:t>https://numpy.org/</a:t>
            </a:r>
            <a:endParaRPr lang="en-IN" sz="175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750" b="0" i="0" dirty="0">
                <a:solidFill>
                  <a:srgbClr val="0D0D0D"/>
                </a:solidFill>
                <a:effectLst/>
                <a:latin typeface="Arial" panose="020B0604020202020204" pitchFamily="34" charset="0"/>
                <a:cs typeface="Arial" panose="020B0604020202020204" pitchFamily="34" charset="0"/>
              </a:rPr>
              <a:t> </a:t>
            </a:r>
            <a:r>
              <a:rPr lang="en-IN" sz="1750" b="0" i="0" u="none" strike="noStrike" dirty="0">
                <a:solidFill>
                  <a:srgbClr val="0D0D0D"/>
                </a:solidFill>
                <a:effectLst/>
                <a:latin typeface="Arial" panose="020B0604020202020204" pitchFamily="34" charset="0"/>
                <a:cs typeface="Arial" panose="020B0604020202020204" pitchFamily="34" charset="0"/>
                <a:hlinkClick r:id="rId6"/>
              </a:rPr>
              <a:t>https://matplotlib.org/</a:t>
            </a:r>
            <a:endParaRPr lang="en-IN" sz="1750" dirty="0">
              <a:solidFill>
                <a:srgbClr val="0D0D0D"/>
              </a:solidFill>
              <a:latin typeface="Arial" panose="020B0604020202020204" pitchFamily="34" charset="0"/>
              <a:cs typeface="Arial" panose="020B0604020202020204" pitchFamily="34" charset="0"/>
            </a:endParaRPr>
          </a:p>
          <a:p>
            <a:endParaRPr lang="en-IN" sz="1750" b="1" dirty="0"/>
          </a:p>
          <a:p>
            <a:endParaRPr lang="en-US" sz="1750" dirty="0"/>
          </a:p>
        </p:txBody>
      </p:sp>
      <p:sp>
        <p:nvSpPr>
          <p:cNvPr id="7" name="TextBox 6"/>
          <p:cNvSpPr txBox="1"/>
          <p:nvPr/>
        </p:nvSpPr>
        <p:spPr>
          <a:xfrm>
            <a:off x="1676400" y="2734503"/>
            <a:ext cx="8382000" cy="369332"/>
          </a:xfrm>
          <a:prstGeom prst="rect">
            <a:avLst/>
          </a:prstGeom>
          <a:noFill/>
        </p:spPr>
        <p:txBody>
          <a:bodyPr wrap="square" rtlCol="0">
            <a:spAutoFit/>
          </a:bodyPr>
          <a:lstStyle/>
          <a:p>
            <a:r>
              <a:rPr lang="en-IN" dirty="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533400"/>
            <a:ext cx="7248952" cy="4158510"/>
          </a:xfrm>
          <a:prstGeom prst="rect">
            <a:avLst/>
          </a:prstGeom>
          <a:noFill/>
        </p:spPr>
        <p:txBody>
          <a:bodyPr vert="horz" wrap="square" lIns="0" tIns="460692" rIns="0" bIns="0" rtlCol="0">
            <a:spAutoFit/>
          </a:bodyPr>
          <a:lstStyle/>
          <a:p>
            <a:pPr marL="0" indent="0">
              <a:buNone/>
            </a:pPr>
            <a:r>
              <a:rPr lang="en-US" sz="6000" b="1" dirty="0">
                <a:solidFill>
                  <a:srgbClr val="00002E"/>
                </a:solidFill>
                <a:latin typeface="Nunito" pitchFamily="34" charset="0"/>
                <a:ea typeface="Nunito" pitchFamily="34" charset="-122"/>
                <a:cs typeface="Nunito" pitchFamily="34" charset="-120"/>
              </a:rPr>
              <a:t>Anime Character Generation using Generative </a:t>
            </a:r>
            <a:r>
              <a:rPr lang="en-US" sz="6000" b="1" dirty="0" err="1">
                <a:solidFill>
                  <a:srgbClr val="00002E"/>
                </a:solidFill>
                <a:latin typeface="Nunito" pitchFamily="34" charset="0"/>
                <a:ea typeface="Nunito" pitchFamily="34" charset="-122"/>
                <a:cs typeface="Nunito" pitchFamily="34" charset="-120"/>
              </a:rPr>
              <a:t>Adversial</a:t>
            </a:r>
            <a:r>
              <a:rPr lang="en-US" sz="6000" b="1" dirty="0">
                <a:solidFill>
                  <a:srgbClr val="00002E"/>
                </a:solidFill>
                <a:latin typeface="Nunito" pitchFamily="34" charset="0"/>
                <a:ea typeface="Nunito" pitchFamily="34" charset="-122"/>
                <a:cs typeface="Nunito" pitchFamily="34" charset="-120"/>
              </a:rPr>
              <a:t> Network</a:t>
            </a:r>
            <a:endParaRPr lang="en-US"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6" name="TextBox 25"/>
          <p:cNvSpPr txBox="1"/>
          <p:nvPr/>
        </p:nvSpPr>
        <p:spPr>
          <a:xfrm>
            <a:off x="558165" y="4800600"/>
            <a:ext cx="6801303" cy="2031325"/>
          </a:xfrm>
          <a:prstGeom prst="rect">
            <a:avLst/>
          </a:prstGeom>
          <a:noFill/>
        </p:spPr>
        <p:txBody>
          <a:bodyPr wrap="square" rtlCol="0">
            <a:spAutoFit/>
          </a:bodyPr>
          <a:lstStyle/>
          <a:p>
            <a:r>
              <a:rPr lang="en-US" sz="1800" dirty="0">
                <a:solidFill>
                  <a:srgbClr val="00002E"/>
                </a:solidFill>
                <a:latin typeface="PT Sans" pitchFamily="34" charset="0"/>
                <a:ea typeface="PT Sans" pitchFamily="34" charset="-122"/>
                <a:cs typeface="PT Sans" pitchFamily="34" charset="-120"/>
              </a:rPr>
              <a:t>This project explores the use of Generative Adversarial Networks (GANs) to create unique, high-quality anime character designs. By leveraging the power of deep learning and adversarial training, we aim to develop a model that can generate diverse and visually striking anime characters that capture the essence of the anime art style.</a:t>
            </a:r>
            <a:endParaRPr lang="en-US" sz="1800" dirty="0"/>
          </a:p>
          <a:p>
            <a:endParaRPr lang="en-IN" dirty="0"/>
          </a:p>
        </p:txBody>
      </p:sp>
      <p:pic>
        <p:nvPicPr>
          <p:cNvPr id="21" name="Image 1" descr="preencoded.png"/>
          <p:cNvPicPr>
            <a:picLocks noChangeAspect="1"/>
          </p:cNvPicPr>
          <p:nvPr/>
        </p:nvPicPr>
        <p:blipFill>
          <a:blip r:embed="rId3"/>
          <a:stretch>
            <a:fillRect/>
          </a:stretch>
        </p:blipFill>
        <p:spPr>
          <a:xfrm>
            <a:off x="7660077" y="-27039"/>
            <a:ext cx="4517983" cy="6776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81000" y="152400"/>
            <a:ext cx="9941560"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Shape 2"/>
          <p:cNvSpPr/>
          <p:nvPr/>
        </p:nvSpPr>
        <p:spPr>
          <a:xfrm>
            <a:off x="1741396" y="965058"/>
            <a:ext cx="8974229" cy="5864363"/>
          </a:xfrm>
          <a:prstGeom prst="roundRect">
            <a:avLst>
              <a:gd name="adj" fmla="val 9598"/>
            </a:avLst>
          </a:prstGeom>
          <a:solidFill>
            <a:srgbClr val="F3F3FF"/>
          </a:solidFill>
          <a:ln w="15240">
            <a:solidFill>
              <a:srgbClr val="00002E"/>
            </a:solidFill>
            <a:prstDash val="solid"/>
          </a:ln>
        </p:spPr>
        <p:txBody>
          <a:bodyPr/>
          <a:lstStyle/>
          <a:p>
            <a:r>
              <a:rPr lang="en-US" sz="1800" b="1" dirty="0">
                <a:solidFill>
                  <a:srgbClr val="2D4DF2"/>
                </a:solidFill>
                <a:latin typeface="Nunito" pitchFamily="34" charset="0"/>
                <a:ea typeface="Nunito" pitchFamily="34" charset="-122"/>
                <a:cs typeface="Nunito" pitchFamily="34" charset="-120"/>
              </a:rPr>
              <a:t>Introduction</a:t>
            </a:r>
            <a:endParaRPr lang="en-US" sz="1800" dirty="0"/>
          </a:p>
          <a:p>
            <a:r>
              <a:rPr lang="en-US" sz="1800" dirty="0">
                <a:solidFill>
                  <a:srgbClr val="00002E"/>
                </a:solidFill>
                <a:latin typeface="PT Sans" pitchFamily="34" charset="0"/>
                <a:ea typeface="PT Sans" pitchFamily="34" charset="-122"/>
                <a:cs typeface="PT Sans" pitchFamily="34" charset="-120"/>
              </a:rPr>
              <a:t>We will begin the presentation by introducing the project title, the problem statement, and the overall project overview. This will set the stage for the rest of the presentation and provide the audience with a clear understanding of the challenges we aim to address and the solution we have developed.</a:t>
            </a:r>
            <a:endParaRPr lang="en-US" sz="1800" dirty="0"/>
          </a:p>
          <a:p>
            <a:endParaRPr lang="en-IN" dirty="0"/>
          </a:p>
          <a:p>
            <a:r>
              <a:rPr lang="en-US" sz="1800" b="1" dirty="0">
                <a:solidFill>
                  <a:srgbClr val="2D4DF2"/>
                </a:solidFill>
                <a:latin typeface="Nunito" pitchFamily="34" charset="0"/>
                <a:ea typeface="Nunito" pitchFamily="34" charset="-122"/>
                <a:cs typeface="Nunito" pitchFamily="34" charset="-120"/>
              </a:rPr>
              <a:t>Character Anime Generation</a:t>
            </a:r>
            <a:endParaRPr lang="en-US" sz="1800" dirty="0"/>
          </a:p>
          <a:p>
            <a:r>
              <a:rPr lang="en-US" sz="1800" dirty="0">
                <a:solidFill>
                  <a:srgbClr val="00002E"/>
                </a:solidFill>
                <a:latin typeface="PT Sans" pitchFamily="34" charset="0"/>
                <a:ea typeface="PT Sans" pitchFamily="34" charset="-122"/>
                <a:cs typeface="PT Sans" pitchFamily="34" charset="-120"/>
              </a:rPr>
              <a:t>The core of our presentation will focus on the technical details of our character anime generation solution using Generative Adversarial Networks (GANs). We will delve into the modeling process, showcasing the unique features and capabilities of our approach. This section will highlight the key innovations and the "wow" factor that sets our solution apart from traditional methods.</a:t>
            </a:r>
            <a:endParaRPr lang="en-US" sz="1800" dirty="0"/>
          </a:p>
          <a:p>
            <a:endParaRPr lang="en-IN" dirty="0"/>
          </a:p>
          <a:p>
            <a:r>
              <a:rPr lang="en-US" sz="1800" b="1" dirty="0">
                <a:solidFill>
                  <a:srgbClr val="2D4DF2"/>
                </a:solidFill>
                <a:latin typeface="Nunito" pitchFamily="34" charset="0"/>
                <a:ea typeface="Nunito" pitchFamily="34" charset="-122"/>
                <a:cs typeface="Nunito" pitchFamily="34" charset="-120"/>
              </a:rPr>
              <a:t>Results and Conclusion</a:t>
            </a:r>
            <a:endParaRPr lang="en-US" sz="1800" dirty="0"/>
          </a:p>
          <a:p>
            <a:r>
              <a:rPr lang="en-US" sz="1800" dirty="0">
                <a:solidFill>
                  <a:srgbClr val="00002E"/>
                </a:solidFill>
                <a:latin typeface="PT Sans" pitchFamily="34" charset="0"/>
                <a:ea typeface="PT Sans" pitchFamily="34" charset="-122"/>
                <a:cs typeface="PT Sans" pitchFamily="34" charset="-120"/>
              </a:rPr>
              <a:t>Finally, we will present the results of our character anime generation efforts, showcasing the quality, diversity, and realism of the generated characters. This will be accompanied by high-quality images to illustrate the capabilities of our solution. We will conclude the presentation by summarizing the key takeaways and highlighting the potential future developments and applications of our character anime generation technology.</a:t>
            </a:r>
            <a:endParaRPr lang="en-US" sz="18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199" y="3048000"/>
            <a:ext cx="2539181" cy="31813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6531" y="457200"/>
            <a:ext cx="608634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2" name="Shape 2"/>
          <p:cNvSpPr/>
          <p:nvPr/>
        </p:nvSpPr>
        <p:spPr>
          <a:xfrm>
            <a:off x="386531" y="1258151"/>
            <a:ext cx="8991600" cy="5418205"/>
          </a:xfrm>
          <a:prstGeom prst="roundRect">
            <a:avLst>
              <a:gd name="adj" fmla="val 9598"/>
            </a:avLst>
          </a:prstGeom>
          <a:solidFill>
            <a:srgbClr val="F3F3FF"/>
          </a:solidFill>
          <a:ln w="15240">
            <a:solidFill>
              <a:srgbClr val="00002E"/>
            </a:solidFill>
            <a:prstDash val="solid"/>
          </a:ln>
        </p:spPr>
        <p:txBody>
          <a:bodyPr/>
          <a:lstStyle/>
          <a:p>
            <a:pPr marL="0" indent="0">
              <a:lnSpc>
                <a:spcPts val="1960"/>
              </a:lnSpc>
              <a:buNone/>
            </a:pPr>
            <a:r>
              <a:rPr lang="en-US" sz="1800" b="1" dirty="0">
                <a:solidFill>
                  <a:srgbClr val="2D4DF2"/>
                </a:solidFill>
                <a:latin typeface="Nunito" pitchFamily="34" charset="0"/>
                <a:ea typeface="Nunito" pitchFamily="34" charset="-122"/>
                <a:cs typeface="Nunito" pitchFamily="34" charset="-120"/>
              </a:rPr>
              <a:t>Lack of Diversity in Anime Character Designs</a:t>
            </a:r>
            <a:endParaRPr lang="en-US" sz="1800" dirty="0"/>
          </a:p>
          <a:p>
            <a:pPr algn="l"/>
            <a:r>
              <a:rPr lang="en-US" b="0" i="0" dirty="0">
                <a:solidFill>
                  <a:srgbClr val="0D0D0D"/>
                </a:solidFill>
                <a:effectLst/>
                <a:highlight>
                  <a:srgbClr val="FFFFFF"/>
                </a:highlight>
                <a:latin typeface="Söhne"/>
              </a:rPr>
              <a:t> Anime characters often lack diversity due to recurring tropes and archetypes, resulting in underrepresentation of certain demographics and cultures.</a:t>
            </a:r>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marL="0" indent="0">
              <a:lnSpc>
                <a:spcPts val="1960"/>
              </a:lnSpc>
              <a:buNone/>
            </a:pPr>
            <a:r>
              <a:rPr lang="en-US" sz="1800" b="1" dirty="0">
                <a:solidFill>
                  <a:srgbClr val="015F98"/>
                </a:solidFill>
                <a:latin typeface="Nunito" pitchFamily="34" charset="0"/>
                <a:ea typeface="Nunito" pitchFamily="34" charset="-122"/>
                <a:cs typeface="Nunito" pitchFamily="34" charset="-120"/>
              </a:rPr>
              <a:t>Difficulty in Generating Unique Character Designs</a:t>
            </a:r>
            <a:endParaRPr lang="en-US" sz="1800" dirty="0"/>
          </a:p>
          <a:p>
            <a:pPr algn="l"/>
            <a:r>
              <a:rPr lang="en-US" b="0" i="0" dirty="0">
                <a:solidFill>
                  <a:srgbClr val="0D0D0D"/>
                </a:solidFill>
                <a:effectLst/>
                <a:highlight>
                  <a:srgbClr val="FFFFFF"/>
                </a:highlight>
                <a:latin typeface="Söhne"/>
              </a:rPr>
              <a:t>Manual design processes make it challenging for artists to consistently produce original and innovative character designs, especially when faced with the need to create a large volume of diverse characters.</a:t>
            </a:r>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r>
              <a:rPr lang="en-US" sz="1800" b="1" dirty="0">
                <a:solidFill>
                  <a:srgbClr val="AD1F96"/>
                </a:solidFill>
                <a:latin typeface="Nunito" pitchFamily="34" charset="0"/>
                <a:ea typeface="Nunito" pitchFamily="34" charset="-122"/>
                <a:cs typeface="Nunito" pitchFamily="34" charset="-120"/>
              </a:rPr>
              <a:t>Lack of Accessibility for Non-Artists</a:t>
            </a:r>
            <a:endParaRPr lang="en-US" sz="1800" dirty="0"/>
          </a:p>
          <a:p>
            <a:pPr algn="l"/>
            <a:r>
              <a:rPr lang="en-US" b="0" i="0" dirty="0">
                <a:solidFill>
                  <a:srgbClr val="0D0D0D"/>
                </a:solidFill>
                <a:effectLst/>
                <a:highlight>
                  <a:srgbClr val="FFFFFF"/>
                </a:highlight>
                <a:latin typeface="Söhne"/>
              </a:rPr>
              <a:t>Traditional design tools are often inaccessible to non-artists, hindering their ability to contribute creatively to character design within the anime community.</a:t>
            </a:r>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r>
              <a:rPr lang="en-US" sz="1800" b="1" dirty="0">
                <a:solidFill>
                  <a:srgbClr val="2D4DF2"/>
                </a:solidFill>
                <a:latin typeface="Nunito" pitchFamily="34" charset="0"/>
                <a:ea typeface="Nunito" pitchFamily="34" charset="-122"/>
                <a:cs typeface="Nunito" pitchFamily="34" charset="-120"/>
              </a:rPr>
              <a:t>Need for Innovative Approaches to Character Generation</a:t>
            </a:r>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The anime industry requires innovative methods to address these challenges, including technologies like Generative Adversarial Networks (GANs) to automate and diversify character generation processes, democratize access to design tools, and foster creativity and inclusivity in anime media.</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9677400" y="2895600"/>
            <a:ext cx="2514600" cy="3562350"/>
          </a:xfrm>
          <a:prstGeom prst="rect">
            <a:avLst/>
          </a:prstGeom>
        </p:spPr>
      </p:pic>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457200" y="190500"/>
            <a:ext cx="5547361"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3" name="Shape 2"/>
          <p:cNvSpPr/>
          <p:nvPr/>
        </p:nvSpPr>
        <p:spPr>
          <a:xfrm>
            <a:off x="457200" y="861196"/>
            <a:ext cx="9372600" cy="5830950"/>
          </a:xfrm>
          <a:prstGeom prst="roundRect">
            <a:avLst>
              <a:gd name="adj" fmla="val 9598"/>
            </a:avLst>
          </a:prstGeom>
          <a:solidFill>
            <a:srgbClr val="F3F3FF"/>
          </a:solidFill>
          <a:ln w="15240">
            <a:solidFill>
              <a:srgbClr val="00002E"/>
            </a:solidFill>
            <a:prstDash val="solid"/>
          </a:ln>
        </p:spPr>
        <p:txBody>
          <a:bodyPr/>
          <a:lstStyle/>
          <a:p>
            <a:r>
              <a:rPr lang="en-US" sz="1750" dirty="0">
                <a:solidFill>
                  <a:srgbClr val="00002E"/>
                </a:solidFill>
                <a:latin typeface="PT Sans" pitchFamily="34" charset="0"/>
                <a:ea typeface="PT Sans" pitchFamily="34" charset="-122"/>
                <a:cs typeface="PT Sans" pitchFamily="34" charset="-120"/>
              </a:rPr>
              <a:t>This project aims to develop a powerful generative adversarial network (GAN) model capable of creating highly detailed and visually stunning character anime illustrations. By leveraging the latest advancements in deep learning and machine learning, we will train a GAN to generate unique and captivating anime-style characters that can be used in a variety of applications, from video games and animated films to illustrations and digital art.</a:t>
            </a:r>
            <a:endParaRPr lang="en-US" sz="1750" dirty="0"/>
          </a:p>
          <a:p>
            <a:endParaRPr lang="en-IN" sz="1750" dirty="0"/>
          </a:p>
          <a:p>
            <a:r>
              <a:rPr lang="en-US" sz="1750" dirty="0">
                <a:solidFill>
                  <a:srgbClr val="00002E"/>
                </a:solidFill>
                <a:latin typeface="PT Sans" pitchFamily="34" charset="0"/>
                <a:ea typeface="PT Sans" pitchFamily="34" charset="-122"/>
                <a:cs typeface="PT Sans" pitchFamily="34" charset="-120"/>
              </a:rPr>
              <a:t>The core of this project lies in the GAN architecture, which pits a generator network against a discriminator network in a continuous learning process. The generator will be trained to produce character designs that are indistinguishable from real anime artwork, while the discriminator will learn to identify the authenticity of the generated images. Through this adversarial training, the GAN will incrementally improve its ability to create highly realistic and diverse anime characters that capture the unique aesthetics and stylistic elements of the genre.</a:t>
            </a:r>
            <a:endParaRPr lang="en-US" sz="1750" dirty="0">
              <a:solidFill>
                <a:srgbClr val="00002E"/>
              </a:solidFill>
              <a:latin typeface="PT Sans" pitchFamily="34" charset="0"/>
              <a:ea typeface="PT Sans" pitchFamily="34" charset="-122"/>
              <a:cs typeface="PT Sans" pitchFamily="34" charset="-120"/>
            </a:endParaRPr>
          </a:p>
          <a:p>
            <a:endParaRPr lang="en-US" sz="1750" dirty="0"/>
          </a:p>
          <a:p>
            <a:r>
              <a:rPr lang="en-US" sz="1750" dirty="0">
                <a:solidFill>
                  <a:srgbClr val="00002E"/>
                </a:solidFill>
                <a:latin typeface="PT Sans" pitchFamily="34" charset="0"/>
                <a:ea typeface="PT Sans" pitchFamily="34" charset="-122"/>
                <a:cs typeface="PT Sans" pitchFamily="34" charset="-120"/>
              </a:rPr>
              <a:t>By successfully developing this character anime generation system, we aim to provide a powerful tool for artists, designers, and content creators, enabling them to efficiently generate a wide range of anime-inspired characters to use in their projects. This technology has the potential to revolutionize the way anime-style characters are created, reducing the time and effort required while maintaining the high quality and attention to detail that fans of the genre expect.</a:t>
            </a:r>
            <a:endParaRPr lang="en-US" sz="175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1" y="-228600"/>
            <a:ext cx="9941560"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Shape 2"/>
          <p:cNvSpPr/>
          <p:nvPr/>
        </p:nvSpPr>
        <p:spPr>
          <a:xfrm>
            <a:off x="381001" y="914400"/>
            <a:ext cx="11429999" cy="5743574"/>
          </a:xfrm>
          <a:prstGeom prst="roundRect">
            <a:avLst>
              <a:gd name="adj" fmla="val 9598"/>
            </a:avLst>
          </a:prstGeom>
          <a:solidFill>
            <a:srgbClr val="F3F3FF"/>
          </a:solidFill>
          <a:ln w="15240">
            <a:solidFill>
              <a:srgbClr val="00002E"/>
            </a:solidFill>
            <a:prstDash val="solid"/>
          </a:ln>
        </p:spPr>
        <p:txBody>
          <a:bodyPr/>
          <a:lstStyle/>
          <a:p>
            <a:r>
              <a:rPr lang="en-US" sz="1600" dirty="0">
                <a:solidFill>
                  <a:srgbClr val="00002E"/>
                </a:solidFill>
                <a:latin typeface="PT Sans" pitchFamily="34" charset="0"/>
                <a:ea typeface="PT Sans" pitchFamily="34" charset="-122"/>
                <a:cs typeface="PT Sans" pitchFamily="34" charset="-120"/>
              </a:rPr>
              <a:t>The primary end users of the Character Anime Generation system using Generative Adversarial Networks (GANs) are anime enthusiasts, aspiring anime artists, and independent content creators. These users are passionate about anime art and design, and they are interested in creating their own unique characters and scenes. They may range from hobbyists to professional artists, but they all share a common love for the anime art style and a desire to push the boundaries of what is possible with this medium.</a:t>
            </a:r>
            <a:endParaRPr lang="en-US" sz="1600" dirty="0">
              <a:solidFill>
                <a:srgbClr val="00002E"/>
              </a:solidFill>
              <a:latin typeface="PT Sans" pitchFamily="34" charset="0"/>
              <a:ea typeface="PT Sans" pitchFamily="34" charset="-122"/>
              <a:cs typeface="PT Sans" pitchFamily="34" charset="-120"/>
            </a:endParaRPr>
          </a:p>
          <a:p>
            <a:endParaRPr lang="en-US" sz="1600" dirty="0"/>
          </a:p>
          <a:p>
            <a:r>
              <a:rPr lang="en-US" sz="1600" dirty="0">
                <a:solidFill>
                  <a:srgbClr val="00002E"/>
                </a:solidFill>
                <a:latin typeface="PT Sans" pitchFamily="34" charset="0"/>
                <a:ea typeface="PT Sans" pitchFamily="34" charset="-122"/>
                <a:cs typeface="PT Sans" pitchFamily="34" charset="-120"/>
              </a:rPr>
              <a:t>The system will allow these end users to generate high-quality, realistic-looking anime characters and scenes without the need for extensive artistic skills or training. By leveraging the power of GANs, the system can learn the underlying patterns and styles of anime art, and then generate new characters and scenes that are consistent with the established aesthetics. This will empower a wide range of users, from amateur artists to seasoned professionals, to explore their creativity and bring their anime-inspired visions to life.</a:t>
            </a:r>
            <a:endParaRPr lang="en-US" sz="1600" dirty="0">
              <a:solidFill>
                <a:srgbClr val="00002E"/>
              </a:solidFill>
              <a:latin typeface="PT Sans" pitchFamily="34" charset="0"/>
              <a:ea typeface="PT Sans" pitchFamily="34" charset="-122"/>
              <a:cs typeface="PT Sans" pitchFamily="34" charset="-120"/>
            </a:endParaRPr>
          </a:p>
          <a:p>
            <a:endParaRPr lang="en-US" sz="1600" dirty="0"/>
          </a:p>
          <a:p>
            <a:r>
              <a:rPr lang="en-US" sz="1600" dirty="0">
                <a:solidFill>
                  <a:srgbClr val="00002E"/>
                </a:solidFill>
                <a:latin typeface="PT Sans" pitchFamily="34" charset="0"/>
                <a:ea typeface="PT Sans" pitchFamily="34" charset="-122"/>
                <a:cs typeface="PT Sans" pitchFamily="34" charset="-120"/>
              </a:rPr>
              <a:t>Additionally, the system may also appeal to game developers, animation studios, and other content creators who are looking to incorporate more authentic and diverse anime-style elements into their projects. By providing a user-friendly tool for generating custom anime characters and scenes, the Character Anime Generation system can help these creators to streamline their development process and add unique, captivating visuals to their final products.</a:t>
            </a:r>
            <a:endParaRPr lang="en-US" sz="1600" dirty="0">
              <a:solidFill>
                <a:srgbClr val="00002E"/>
              </a:solidFill>
              <a:latin typeface="PT Sans" pitchFamily="34" charset="0"/>
              <a:ea typeface="PT Sans" pitchFamily="34" charset="-122"/>
              <a:cs typeface="PT Sans" pitchFamily="34" charset="-120"/>
            </a:endParaRPr>
          </a:p>
          <a:p>
            <a:endParaRPr lang="en-US" sz="1600" dirty="0">
              <a:solidFill>
                <a:srgbClr val="00002E"/>
              </a:solidFill>
              <a:latin typeface="PT Sans" pitchFamily="34" charset="0"/>
              <a:ea typeface="PT Sans" pitchFamily="34" charset="-122"/>
              <a:cs typeface="PT Sans" pitchFamily="34" charset="-120"/>
            </a:endParaRPr>
          </a:p>
          <a:p>
            <a:r>
              <a:rPr lang="en-US" sz="1600" b="1" dirty="0">
                <a:solidFill>
                  <a:srgbClr val="00002E"/>
                </a:solidFill>
                <a:latin typeface="PT Sans" pitchFamily="34" charset="0"/>
                <a:ea typeface="PT Sans" pitchFamily="34" charset="-122"/>
                <a:cs typeface="PT Sans" pitchFamily="34" charset="-120"/>
              </a:rPr>
              <a:t>Overall, the end users of this system are passionate about anime art and design, and they are eager to harness the power of cutting-edge AI technology to unleash their creative potential and bring their anime-inspired ideas to life. The system will empower a wide range of users, from hobbyists to professionals, to explore new frontiers in anime-style character and scene generation.</a:t>
            </a:r>
            <a:endParaRPr lang="en-US" sz="1600" b="1" dirty="0"/>
          </a:p>
          <a:p>
            <a:endParaRPr lang="en-US" sz="1600" dirty="0"/>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dirty="0"/>
              <a:t>.</a:t>
            </a:r>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385444"/>
            <a:ext cx="9764395" cy="1598515"/>
          </a:xfrm>
          <a:prstGeom prst="rect">
            <a:avLst/>
          </a:prstGeom>
        </p:spPr>
        <p:txBody>
          <a:bodyPr vert="horz" wrap="square" lIns="0" tIns="485775" rIns="0" bIns="0" rtlCol="0">
            <a:spAutoFit/>
          </a:bodyPr>
          <a:lstStyle/>
          <a:p>
            <a:pPr marL="12700">
              <a:lnSpc>
                <a:spcPct val="100000"/>
              </a:lnSpc>
              <a:spcBef>
                <a:spcPts val="105"/>
              </a:spcBef>
            </a:pPr>
            <a:r>
              <a:rPr lang="en-US" sz="3600" spc="-10" dirty="0"/>
              <a:t>PROPOSED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pic>
        <p:nvPicPr>
          <p:cNvPr id="11" name="object 2"/>
          <p:cNvPicPr/>
          <p:nvPr/>
        </p:nvPicPr>
        <p:blipFill>
          <a:blip r:embed="rId2" cstate="print"/>
          <a:stretch>
            <a:fillRect/>
          </a:stretch>
        </p:blipFill>
        <p:spPr>
          <a:xfrm>
            <a:off x="0" y="1476375"/>
            <a:ext cx="1600200" cy="1800225"/>
          </a:xfrm>
          <a:prstGeom prst="rect">
            <a:avLst/>
          </a:prstGeom>
        </p:spPr>
      </p:pic>
      <p:sp>
        <p:nvSpPr>
          <p:cNvPr id="13" name="Shape 2"/>
          <p:cNvSpPr/>
          <p:nvPr/>
        </p:nvSpPr>
        <p:spPr>
          <a:xfrm>
            <a:off x="1219200" y="1476375"/>
            <a:ext cx="10744200" cy="5305425"/>
          </a:xfrm>
          <a:prstGeom prst="roundRect">
            <a:avLst>
              <a:gd name="adj" fmla="val 9598"/>
            </a:avLst>
          </a:prstGeom>
          <a:solidFill>
            <a:srgbClr val="F3F3FF"/>
          </a:solidFill>
          <a:ln w="15240">
            <a:solidFill>
              <a:srgbClr val="00002E"/>
            </a:solidFill>
            <a:prstDash val="solid"/>
          </a:ln>
        </p:spPr>
        <p:txBody>
          <a:bodyPr/>
          <a:lstStyle/>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Our proposed solution leverages the power of Generative Adversarial Networks (GANs) to create unique and captivating anime character designs. GANs are a type of deep learning model that pits two neural networks against each other – a generator and a discriminator. The generator network learns to create realistic-looking images that fool the discriminator, while the discriminator network learns to distinguish real images from the generated ones.</a:t>
            </a: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algn="l">
              <a:lnSpc>
                <a:spcPts val="1960"/>
              </a:lnSpc>
            </a:pPr>
            <a:r>
              <a:rPr lang="en-US" sz="1600" dirty="0">
                <a:solidFill>
                  <a:srgbClr val="00002E"/>
                </a:solidFill>
                <a:latin typeface="PT Sans" pitchFamily="34" charset="0"/>
                <a:ea typeface="PT Sans" pitchFamily="34" charset="-122"/>
                <a:cs typeface="PT Sans" pitchFamily="34" charset="-120"/>
              </a:rPr>
              <a:t>Our GAN-based system can generate a virtually limitless variety of anime character designs, each with its own distinct personality and style.</a:t>
            </a:r>
            <a:endParaRPr lang="en-US" sz="1600" dirty="0">
              <a:solidFill>
                <a:srgbClr val="00002E"/>
              </a:solidFill>
              <a:latin typeface="PT Sans" pitchFamily="34" charset="0"/>
              <a:ea typeface="PT Sans" pitchFamily="34" charset="-122"/>
              <a:cs typeface="PT Sans" pitchFamily="34" charset="-120"/>
            </a:endParaRPr>
          </a:p>
          <a:p>
            <a:pPr algn="l">
              <a:lnSpc>
                <a:spcPts val="1960"/>
              </a:lnSpc>
            </a:pPr>
            <a:endParaRPr lang="en-US" sz="1600" dirty="0">
              <a:solidFill>
                <a:srgbClr val="00002E"/>
              </a:solidFill>
              <a:latin typeface="PT Sans" pitchFamily="34" charset="0"/>
              <a:ea typeface="PT Sans" pitchFamily="34" charset="-122"/>
              <a:cs typeface="PT Sans" pitchFamily="34" charset="-120"/>
            </a:endParaRPr>
          </a:p>
          <a:p>
            <a:pPr algn="l">
              <a:lnSpc>
                <a:spcPts val="1960"/>
              </a:lnSpc>
            </a:pPr>
            <a:r>
              <a:rPr lang="en-US" sz="1600" b="1" dirty="0">
                <a:solidFill>
                  <a:srgbClr val="AD1F96"/>
                </a:solidFill>
                <a:latin typeface="Nunito" pitchFamily="34" charset="0"/>
                <a:ea typeface="Nunito" pitchFamily="34" charset="-122"/>
                <a:cs typeface="Nunito" pitchFamily="34" charset="-120"/>
              </a:rPr>
              <a:t>Efficient Creation Process</a:t>
            </a:r>
            <a:endParaRPr lang="en-US" sz="1600" dirty="0">
              <a:solidFill>
                <a:srgbClr val="00002E"/>
              </a:solidFill>
              <a:latin typeface="PT Sans" pitchFamily="34" charset="0"/>
            </a:endParaRPr>
          </a:p>
          <a:p>
            <a:pPr algn="l">
              <a:lnSpc>
                <a:spcPts val="1960"/>
              </a:lnSpc>
            </a:pPr>
            <a:r>
              <a:rPr lang="en-US" sz="1600" dirty="0">
                <a:solidFill>
                  <a:srgbClr val="00002E"/>
                </a:solidFill>
                <a:latin typeface="PT Sans" pitchFamily="34" charset="0"/>
                <a:ea typeface="PT Sans" pitchFamily="34" charset="-122"/>
                <a:cs typeface="PT Sans" pitchFamily="34" charset="-120"/>
              </a:rPr>
              <a:t>The generative nature of our solution allows for rapid character creation, saving time and resources compared to traditional manual character design.</a:t>
            </a:r>
            <a:endParaRPr lang="en-US" sz="1600" dirty="0">
              <a:solidFill>
                <a:srgbClr val="00002E"/>
              </a:solidFill>
              <a:latin typeface="PT Sans" pitchFamily="34" charset="0"/>
              <a:ea typeface="PT Sans" pitchFamily="34" charset="-122"/>
              <a:cs typeface="PT Sans" pitchFamily="34" charset="-120"/>
            </a:endParaRPr>
          </a:p>
          <a:p>
            <a:pPr algn="l">
              <a:lnSpc>
                <a:spcPts val="1960"/>
              </a:lnSpc>
            </a:pPr>
            <a:endParaRPr lang="en-US" sz="1600" b="1" dirty="0"/>
          </a:p>
          <a:p>
            <a:pPr algn="l">
              <a:lnSpc>
                <a:spcPts val="1960"/>
              </a:lnSpc>
            </a:pPr>
            <a:r>
              <a:rPr lang="en-US" sz="1600" b="1" dirty="0">
                <a:solidFill>
                  <a:srgbClr val="00002E"/>
                </a:solidFill>
                <a:latin typeface="PT Sans" pitchFamily="34" charset="0"/>
                <a:ea typeface="PT Sans" pitchFamily="34" charset="-122"/>
                <a:cs typeface="PT Sans" pitchFamily="34" charset="-120"/>
              </a:rPr>
              <a:t> The value proposition of our solution is that it empowers artists, animators, and game developers to quickly and effortlessly generate a diverse range of high-quality anime characters. By automating the character design process, we free up creative professionals to focus on other aspects of their projects, such as storytelling, animation, and worldbuilding. Additionally, our customizable features allow for a high degree of personalization, ensuring that each character is unique and tailored to the specific needs of the project.</a:t>
            </a:r>
            <a:endParaRPr lang="en-US" sz="1600" b="1" dirty="0"/>
          </a:p>
          <a:p>
            <a:pPr algn="l">
              <a:lnSpc>
                <a:spcPts val="1960"/>
              </a:lnSpc>
            </a:pPr>
            <a:endParaRPr lang="en-US" dirty="0"/>
          </a:p>
          <a:p>
            <a:pPr marL="0" indent="0">
              <a:lnSpc>
                <a:spcPts val="1960"/>
              </a:lnSpc>
              <a:buNone/>
            </a:pPr>
            <a:endParaRPr lang="en-US" dirty="0">
              <a:solidFill>
                <a:srgbClr val="00002E"/>
              </a:solidFill>
              <a:latin typeface="PT Sans" pitchFamily="34" charset="0"/>
            </a:endParaRPr>
          </a:p>
          <a:p>
            <a:pPr marL="0" indent="0">
              <a:lnSpc>
                <a:spcPts val="1960"/>
              </a:lnSpc>
              <a:buNone/>
            </a:pPr>
            <a:endParaRPr lang="en-US" sz="1800" dirty="0"/>
          </a:p>
          <a:p>
            <a:endParaRPr lang="en-IN" dirty="0"/>
          </a:p>
        </p:txBody>
      </p:sp>
      <p:sp>
        <p:nvSpPr>
          <p:cNvPr id="18" name="TextBox 17"/>
          <p:cNvSpPr txBox="1"/>
          <p:nvPr/>
        </p:nvSpPr>
        <p:spPr>
          <a:xfrm>
            <a:off x="1371600" y="2820533"/>
            <a:ext cx="7779774" cy="342145"/>
          </a:xfrm>
          <a:prstGeom prst="rect">
            <a:avLst/>
          </a:prstGeom>
          <a:noFill/>
        </p:spPr>
        <p:txBody>
          <a:bodyPr wrap="square">
            <a:spAutoFit/>
          </a:bodyPr>
          <a:lstStyle/>
          <a:p>
            <a:pPr marL="0" indent="0" algn="l">
              <a:lnSpc>
                <a:spcPts val="1915"/>
              </a:lnSpc>
              <a:buNone/>
            </a:pPr>
            <a:r>
              <a:rPr lang="en-US" sz="1800" b="1" dirty="0">
                <a:solidFill>
                  <a:srgbClr val="2D4DF2"/>
                </a:solidFill>
                <a:latin typeface="Nunito" pitchFamily="34" charset="0"/>
                <a:ea typeface="Nunito" pitchFamily="34" charset="-122"/>
                <a:cs typeface="Nunito" pitchFamily="34" charset="-120"/>
              </a:rPr>
              <a:t>Unique Character Designs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810000"/>
            <a:ext cx="1773555" cy="2990848"/>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THE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Shape 2"/>
          <p:cNvSpPr/>
          <p:nvPr/>
        </p:nvSpPr>
        <p:spPr>
          <a:xfrm>
            <a:off x="1840230" y="1328266"/>
            <a:ext cx="10199370" cy="5373712"/>
          </a:xfrm>
          <a:prstGeom prst="roundRect">
            <a:avLst>
              <a:gd name="adj" fmla="val 9598"/>
            </a:avLst>
          </a:prstGeom>
          <a:solidFill>
            <a:srgbClr val="F3F3FF"/>
          </a:solidFill>
          <a:ln w="15240">
            <a:solidFill>
              <a:srgbClr val="00002E"/>
            </a:solidFill>
            <a:prstDash val="solid"/>
          </a:ln>
        </p:spPr>
        <p:txBody>
          <a:bodyPr/>
          <a:lstStyle/>
          <a:p>
            <a:endParaRPr lang="en-US" dirty="0"/>
          </a:p>
          <a:p>
            <a:endParaRPr lang="en-US" dirty="0"/>
          </a:p>
          <a:p>
            <a:pPr algn="l"/>
            <a:r>
              <a:rPr lang="en-US" sz="1800" dirty="0">
                <a:solidFill>
                  <a:srgbClr val="00002E"/>
                </a:solidFill>
                <a:latin typeface="PT Sans" pitchFamily="34" charset="0"/>
                <a:ea typeface="PT Sans" pitchFamily="34" charset="-122"/>
                <a:cs typeface="PT Sans" pitchFamily="34" charset="-120"/>
              </a:rPr>
              <a:t>The true wow factor of our solution lies in its ability to generate unique and captivating character anime using state-of-the-art Generative Adversarial Networks (GANs). By leveraging the power of deep learning, our system can create original anime-style characters that are indistinguishable from those drawn by human artists. The GAN model learns the intricacies of anime character design, from the distinctive facial features to the fluid, expressive body language, and then generates new characters that seamlessly blend these elements into eye-catching, visually stunning works of art.</a:t>
            </a:r>
            <a:endParaRPr lang="en-US" sz="1800" dirty="0"/>
          </a:p>
          <a:p>
            <a:r>
              <a:rPr lang="en-US" dirty="0"/>
              <a:t>       </a:t>
            </a:r>
            <a:endParaRPr lang="en-US" dirty="0"/>
          </a:p>
          <a:p>
            <a:pPr algn="l"/>
            <a:r>
              <a:rPr lang="en-US" dirty="0"/>
              <a:t>       </a:t>
            </a:r>
            <a:r>
              <a:rPr lang="en-US" b="1" dirty="0">
                <a:solidFill>
                  <a:srgbClr val="2D4DF2"/>
                </a:solidFill>
                <a:latin typeface="Nunito" pitchFamily="34" charset="0"/>
                <a:ea typeface="Nunito" pitchFamily="34" charset="-122"/>
                <a:cs typeface="Nunito" pitchFamily="34" charset="-120"/>
              </a:rPr>
              <a:t>C</a:t>
            </a:r>
            <a:r>
              <a:rPr lang="en-US" sz="1800" b="1" dirty="0">
                <a:solidFill>
                  <a:srgbClr val="2D4DF2"/>
                </a:solidFill>
                <a:latin typeface="Nunito" pitchFamily="34" charset="0"/>
                <a:ea typeface="Nunito" pitchFamily="34" charset="-122"/>
                <a:cs typeface="Nunito" pitchFamily="34" charset="-120"/>
              </a:rPr>
              <a:t>ollaborative Community</a:t>
            </a:r>
            <a:endParaRPr lang="en-US" sz="1800" b="1" dirty="0">
              <a:solidFill>
                <a:srgbClr val="2D4DF2"/>
              </a:solidFill>
              <a:latin typeface="Nunito" pitchFamily="34" charset="0"/>
              <a:ea typeface="Nunito" pitchFamily="34" charset="-122"/>
              <a:cs typeface="Nunito" pitchFamily="34" charset="-120"/>
            </a:endParaRPr>
          </a:p>
          <a:p>
            <a:pPr algn="l"/>
            <a:r>
              <a:rPr lang="en-US" sz="1800" dirty="0">
                <a:solidFill>
                  <a:srgbClr val="00002E"/>
                </a:solidFill>
                <a:latin typeface="PT Sans" pitchFamily="34" charset="0"/>
                <a:ea typeface="PT Sans" pitchFamily="34" charset="-122"/>
                <a:cs typeface="PT Sans" pitchFamily="34" charset="-120"/>
              </a:rPr>
              <a:t>Finally, our solution fosters a thriving community of anime enthusiasts, where users can share their creations, engage in discussions, and even collaborate on the development of new characters. This community-driven aspect not only enhances the user experience but also encourages a sense of belonging and shared passion for the art of anime character design. The ability to showcase one's creations and receive feedback from like-minded individuals further empowers users to unleash their creative potential and push the boundaries of what is possible in the world of character anime generation.</a:t>
            </a:r>
            <a:endParaRPr lang="en-US" sz="1800" dirty="0"/>
          </a:p>
          <a:p>
            <a:pPr algn="l"/>
            <a:endParaRPr lang="en-US" sz="1800" dirty="0"/>
          </a:p>
          <a:p>
            <a:endParaRPr lang="en-US" dirty="0"/>
          </a:p>
        </p:txBody>
      </p:sp>
      <p:pic>
        <p:nvPicPr>
          <p:cNvPr id="11" name="Image 1" descr="preencoded.png"/>
          <p:cNvPicPr>
            <a:picLocks noChangeAspect="1"/>
          </p:cNvPicPr>
          <p:nvPr/>
        </p:nvPicPr>
        <p:blipFill>
          <a:blip r:embed="rId2"/>
          <a:stretch>
            <a:fillRect/>
          </a:stretch>
        </p:blipFill>
        <p:spPr>
          <a:xfrm>
            <a:off x="2099072" y="1695450"/>
            <a:ext cx="310991" cy="310991"/>
          </a:xfrm>
          <a:prstGeom prst="rect">
            <a:avLst/>
          </a:prstGeom>
        </p:spPr>
      </p:pic>
      <p:sp>
        <p:nvSpPr>
          <p:cNvPr id="14" name="TextBox 13"/>
          <p:cNvSpPr txBox="1"/>
          <p:nvPr/>
        </p:nvSpPr>
        <p:spPr>
          <a:xfrm>
            <a:off x="2526030" y="1668264"/>
            <a:ext cx="6625344" cy="342145"/>
          </a:xfrm>
          <a:prstGeom prst="rect">
            <a:avLst/>
          </a:prstGeom>
          <a:noFill/>
        </p:spPr>
        <p:txBody>
          <a:bodyPr wrap="square">
            <a:spAutoFit/>
          </a:bodyPr>
          <a:lstStyle/>
          <a:p>
            <a:pPr marL="0" indent="0" algn="l">
              <a:lnSpc>
                <a:spcPts val="1915"/>
              </a:lnSpc>
              <a:buNone/>
            </a:pPr>
            <a:r>
              <a:rPr lang="en-US" sz="1800" b="1" dirty="0">
                <a:solidFill>
                  <a:srgbClr val="2D4DF2"/>
                </a:solidFill>
                <a:latin typeface="Nunito" pitchFamily="34" charset="0"/>
                <a:ea typeface="Nunito" pitchFamily="34" charset="-122"/>
                <a:cs typeface="Nunito" pitchFamily="34" charset="-120"/>
              </a:rPr>
              <a:t>Generative Magic</a:t>
            </a:r>
            <a:endParaRPr lang="en-US" sz="1800" dirty="0"/>
          </a:p>
        </p:txBody>
      </p:sp>
      <p:sp>
        <p:nvSpPr>
          <p:cNvPr id="15" name="TextBox 14"/>
          <p:cNvSpPr txBox="1"/>
          <p:nvPr/>
        </p:nvSpPr>
        <p:spPr>
          <a:xfrm>
            <a:off x="2526030" y="2514600"/>
            <a:ext cx="184731" cy="369332"/>
          </a:xfrm>
          <a:prstGeom prst="rect">
            <a:avLst/>
          </a:prstGeom>
          <a:noFill/>
        </p:spPr>
        <p:txBody>
          <a:bodyPr wrap="square" rtlCol="0">
            <a:spAutoFit/>
          </a:bodyPr>
          <a:lstStyle/>
          <a:p>
            <a:endParaRPr lang="en-IN" dirty="0"/>
          </a:p>
        </p:txBody>
      </p:sp>
      <p:pic>
        <p:nvPicPr>
          <p:cNvPr id="19" name="Image 4" descr="preencoded.png"/>
          <p:cNvPicPr>
            <a:picLocks noChangeAspect="1"/>
          </p:cNvPicPr>
          <p:nvPr/>
        </p:nvPicPr>
        <p:blipFill>
          <a:blip r:embed="rId3"/>
          <a:stretch>
            <a:fillRect/>
          </a:stretch>
        </p:blipFill>
        <p:spPr>
          <a:xfrm>
            <a:off x="2093193" y="4201200"/>
            <a:ext cx="310991" cy="310991"/>
          </a:xfrm>
          <a:prstGeom prst="rect">
            <a:avLst/>
          </a:prstGeom>
        </p:spPr>
      </p:pic>
      <p:sp>
        <p:nvSpPr>
          <p:cNvPr id="21" name="TextBox 20"/>
          <p:cNvSpPr txBox="1"/>
          <p:nvPr/>
        </p:nvSpPr>
        <p:spPr>
          <a:xfrm>
            <a:off x="5257800" y="3283597"/>
            <a:ext cx="3893574" cy="342145"/>
          </a:xfrm>
          <a:prstGeom prst="rect">
            <a:avLst/>
          </a:prstGeom>
          <a:noFill/>
        </p:spPr>
        <p:txBody>
          <a:bodyPr wrap="square">
            <a:spAutoFit/>
          </a:bodyPr>
          <a:lstStyle/>
          <a:p>
            <a:pPr marL="0" indent="0" algn="l">
              <a:lnSpc>
                <a:spcPts val="1915"/>
              </a:lnSpc>
              <a:buNone/>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0" name="Shape 2"/>
          <p:cNvSpPr/>
          <p:nvPr/>
        </p:nvSpPr>
        <p:spPr>
          <a:xfrm>
            <a:off x="533399" y="990599"/>
            <a:ext cx="11353801" cy="5661807"/>
          </a:xfrm>
          <a:prstGeom prst="roundRect">
            <a:avLst>
              <a:gd name="adj" fmla="val 9598"/>
            </a:avLst>
          </a:prstGeom>
          <a:solidFill>
            <a:srgbClr val="F3F3FF"/>
          </a:solidFill>
          <a:ln w="15240">
            <a:solidFill>
              <a:srgbClr val="00002E"/>
            </a:solidFill>
            <a:prstDash val="solid"/>
          </a:ln>
        </p:spPr>
      </p:sp>
      <p:sp>
        <p:nvSpPr>
          <p:cNvPr id="12" name="TextBox 11"/>
          <p:cNvSpPr txBox="1"/>
          <p:nvPr/>
        </p:nvSpPr>
        <p:spPr>
          <a:xfrm>
            <a:off x="752473" y="1049337"/>
            <a:ext cx="10906127" cy="5210337"/>
          </a:xfrm>
          <a:prstGeom prst="rect">
            <a:avLst/>
          </a:prstGeom>
          <a:noFill/>
        </p:spPr>
        <p:txBody>
          <a:bodyPr wrap="square">
            <a:spAutoFit/>
          </a:bodyPr>
          <a:lstStyle/>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To bring the character anime generation project to life, we will utilize a Generative Adversarial Network (GAN) model. This powerful deep learning technique involves training two neural networks - a generator and a discriminator - in opposition to one another. </a:t>
            </a: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The generator network is tasked with creating realistic-looking anime character images, while the discriminator network attempts to distinguish the generated images from genuine anime character illustrations.</a:t>
            </a: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a:lnSpc>
                <a:spcPts val="1960"/>
              </a:lnSpc>
            </a:pPr>
            <a:r>
              <a:rPr lang="en-US" sz="1600" dirty="0">
                <a:solidFill>
                  <a:srgbClr val="00002E"/>
                </a:solidFill>
                <a:latin typeface="PT Sans" pitchFamily="34" charset="0"/>
                <a:ea typeface="PT Sans" pitchFamily="34" charset="-122"/>
                <a:cs typeface="PT Sans" pitchFamily="34" charset="-120"/>
              </a:rPr>
              <a:t>Through this iterative training process, the generator network learns to produce increasingly convincing anime characters that can fool the discriminator.</a:t>
            </a:r>
            <a:endParaRPr lang="en-US" sz="1600" dirty="0">
              <a:solidFill>
                <a:srgbClr val="00002E"/>
              </a:solidFill>
              <a:latin typeface="PT Sans" pitchFamily="34" charset="0"/>
              <a:ea typeface="PT Sans" pitchFamily="34" charset="-122"/>
              <a:cs typeface="PT Sans" pitchFamily="34" charset="-120"/>
            </a:endParaRPr>
          </a:p>
          <a:p>
            <a:pPr>
              <a:lnSpc>
                <a:spcPts val="1960"/>
              </a:lnSpc>
            </a:pPr>
            <a:endParaRPr lang="en-US" sz="1600" dirty="0">
              <a:solidFill>
                <a:srgbClr val="00002E"/>
              </a:solidFill>
              <a:latin typeface="PT Sans" pitchFamily="34" charset="0"/>
              <a:ea typeface="PT Sans" pitchFamily="34" charset="-122"/>
              <a:cs typeface="PT Sans" pitchFamily="34" charset="-120"/>
            </a:endParaRPr>
          </a:p>
          <a:p>
            <a:pPr>
              <a:lnSpc>
                <a:spcPts val="1960"/>
              </a:lnSpc>
            </a:pPr>
            <a:r>
              <a:rPr lang="en-US" sz="1600" dirty="0">
                <a:solidFill>
                  <a:srgbClr val="00002E"/>
                </a:solidFill>
                <a:latin typeface="PT Sans" pitchFamily="34" charset="0"/>
                <a:ea typeface="PT Sans" pitchFamily="34" charset="-122"/>
                <a:cs typeface="PT Sans" pitchFamily="34" charset="-120"/>
              </a:rPr>
              <a:t>This allows us to generate a diverse range of unique, high-quality anime character designs that capture the distinct style and features of the anime art form.</a:t>
            </a: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The modeling process for generating anime characters using Generative Adversarial Networks (GANs) typically involves several key steps:</a:t>
            </a: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endParaRPr lang="en-US" sz="1600" b="1" dirty="0">
              <a:solidFill>
                <a:srgbClr val="00002E"/>
              </a:solidFill>
              <a:latin typeface="PT Sans" pitchFamily="34" charset="0"/>
              <a:ea typeface="PT Sans" pitchFamily="34" charset="-122"/>
              <a:cs typeface="PT Sans" pitchFamily="34" charset="-120"/>
            </a:endParaRPr>
          </a:p>
          <a:p>
            <a:pPr marL="0" indent="0">
              <a:lnSpc>
                <a:spcPts val="1960"/>
              </a:lnSpc>
              <a:buNone/>
            </a:pPr>
            <a:r>
              <a:rPr lang="en-US" sz="1600" b="1" dirty="0">
                <a:solidFill>
                  <a:srgbClr val="00002E"/>
                </a:solidFill>
                <a:latin typeface="PT Sans" pitchFamily="34" charset="0"/>
                <a:ea typeface="PT Sans" pitchFamily="34" charset="-122"/>
                <a:cs typeface="PT Sans" pitchFamily="34" charset="-120"/>
              </a:rPr>
              <a:t>1)Data Collection and Preprocessing:</a:t>
            </a:r>
            <a:endParaRPr lang="en-US" sz="1600" b="1" dirty="0">
              <a:solidFill>
                <a:srgbClr val="00002E"/>
              </a:solidFill>
              <a:latin typeface="PT Sans" pitchFamily="34" charset="0"/>
              <a:ea typeface="PT Sans" pitchFamily="34" charset="-122"/>
              <a:cs typeface="PT Sans" pitchFamily="34" charset="-120"/>
            </a:endParaRPr>
          </a:p>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Gather a large dataset of anime character images. This dataset should encompass a diverse range of character designs, styles, and attributes.  Preprocess the images to ensure consistency in size, aspect ratio, and color space. This may involve resizing, cropping, and standardizing the images to facilitate training.</a:t>
            </a:r>
            <a:endParaRPr lang="en-US" sz="1600" dirty="0">
              <a:solidFill>
                <a:srgbClr val="00002E"/>
              </a:solidFill>
              <a:latin typeface="PT Sans" pitchFamily="34" charset="0"/>
              <a:ea typeface="PT Sans" pitchFamily="34" charset="-122"/>
              <a:cs typeface="PT Sans" pitchFamily="34" charset="-12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13633</Words>
  <Application>WPS Presentation</Application>
  <PresentationFormat>Widescreen</PresentationFormat>
  <Paragraphs>202</Paragraphs>
  <Slides>14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SimSun</vt:lpstr>
      <vt:lpstr>Wingdings</vt:lpstr>
      <vt:lpstr>Trebuchet MS</vt:lpstr>
      <vt:lpstr>Nunito</vt:lpstr>
      <vt:lpstr>Segoe Print</vt:lpstr>
      <vt:lpstr>Nunito</vt:lpstr>
      <vt:lpstr>Nunito</vt:lpstr>
      <vt:lpstr>PT Sans</vt:lpstr>
      <vt:lpstr>PT Sans</vt:lpstr>
      <vt:lpstr>PT Sans</vt:lpstr>
      <vt:lpstr>Söhne</vt:lpstr>
      <vt:lpstr>Microsoft YaHei</vt:lpstr>
      <vt:lpstr>Arial Unicode MS</vt:lpstr>
      <vt:lpstr>Calibri</vt:lpstr>
      <vt:lpstr>MingLiU-ExtB</vt:lpstr>
      <vt:lpstr>Office Theme</vt:lpstr>
      <vt:lpstr>PowerPoint 演示文稿</vt:lpstr>
      <vt:lpstr>Anime Character Generation using Generative Adversial Network</vt:lpstr>
      <vt:lpstr>AGENDA</vt:lpstr>
      <vt:lpstr>PROBLEM	STATEMENT</vt:lpstr>
      <vt:lpstr>PROJECT	OVERVIEW</vt:lpstr>
      <vt:lpstr>WHO ARE THE END USERS?</vt:lpstr>
      <vt:lpstr>PROPOSED SOLUTION AND ITS VALUE PROPOSITION</vt:lpstr>
      <vt:lpstr>THE WOW IN THE SOLUTION</vt:lpstr>
      <vt:lpstr>MODELLING</vt:lpstr>
      <vt:lpstr>MODELLING</vt:lpstr>
      <vt:lpstr>MODELLING</vt:lpstr>
      <vt:lpstr>RESULTS</vt:lpstr>
      <vt:lpstr>RESULTS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dhane</cp:lastModifiedBy>
  <cp:revision>8</cp:revision>
  <dcterms:created xsi:type="dcterms:W3CDTF">2024-04-05T06:48:00Z</dcterms:created>
  <dcterms:modified xsi:type="dcterms:W3CDTF">2024-10-20T08:10:00Z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2024-04-05T05:30:00Z</vt:filetime>
  </property>
  <property fmtid="{D5CDD505-2E9C-101B-9397-08002B2CF9AE}" pid="4" name="ICV">
    <vt:lpwstr>5F84470A2E984180B0951133816C9BDC_12</vt:lpwstr>
  </property>
  <property fmtid="{D5CDD505-2E9C-101B-9397-08002B2CF9AE}" pid="5" name="KSOProductBuildVer">
    <vt:lpwstr>1033-12.2.0.17545</vt:lpwstr>
  </property>
</Properties>
</file>