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ermanent Marker"/>
      <p:regular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2Daf0abb4xp4mRcpJ6CUkX+4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font" Target="fonts/PermanentMarker-regular.fntdata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21959bff0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21959bff0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1959bff0d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121959bff0d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3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5" name="Google Shape;165;p3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3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3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3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3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3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3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3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3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3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3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3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7" name="Google Shape;177;p31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81" name="Google Shape;181;p3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3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3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3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3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3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3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3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3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3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3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3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3" name="Google Shape;193;p32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4" name="Google Shape;194;p32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5" name="Google Shape;195;p32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6" name="Google Shape;196;p32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7" name="Google Shape;197;p32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9" name="Google Shape;199;p32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0" name="Google Shape;200;p32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1" name="Google Shape;201;p32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2" name="Google Shape;202;p32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07" name="Google Shape;207;p3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3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3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3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3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3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3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3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3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3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3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9" name="Google Shape;219;p34"/>
          <p:cNvSpPr txBox="1"/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0" name="Google Shape;220;p34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1" name="Google Shape;221;p34"/>
          <p:cNvSpPr txBox="1"/>
          <p:nvPr>
            <p:ph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24" name="Google Shape;224;p3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3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3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3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3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3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3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35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9" name="Google Shape;239;p3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3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3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3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0" name="Google Shape;260;p3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3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3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3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3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3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7" name="Google Shape;277;p37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8" name="Google Shape;278;p37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37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87" name="Google Shape;287;p3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3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3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3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3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3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3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3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3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9" name="Google Shape;299;p38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</a:t>
            </a:r>
            <a:r>
              <a:rPr b="0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0" i="0" sz="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4" name="Google Shape;304;p3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6" name="Google Shape;316;p39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18" name="Google Shape;318;p39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2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2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2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2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2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2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24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2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2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2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2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2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2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2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2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2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2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2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2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" name="Google Shape;54;p25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58" name="Google Shape;58;p3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3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3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3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3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3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3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3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3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3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3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3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72" name="Google Shape;72;p2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2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2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2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" name="Google Shape;84;p23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8" name="Google Shape;88;p2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2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2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2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2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2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2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2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2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2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1" name="Google Shape;111;p2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2" name="Google Shape;132;p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50" name="Google Shape;150;p2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29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b="0" i="0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/>
          <p:nvPr>
            <p:ph type="ctrTitle"/>
          </p:nvPr>
        </p:nvSpPr>
        <p:spPr>
          <a:xfrm>
            <a:off x="311700" y="1768201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Anggota Kelompok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</a:rPr>
              <a:t>1. Muhamad Shuro Fadhillah - 19090072</a:t>
            </a:r>
            <a:endParaRPr sz="1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</a:rPr>
              <a:t>2. Ramadhani Fauzi Azhar - 19090118</a:t>
            </a:r>
            <a:endParaRPr sz="3700"/>
          </a:p>
        </p:txBody>
      </p:sp>
      <p:grpSp>
        <p:nvGrpSpPr>
          <p:cNvPr id="325" name="Google Shape;325;p1"/>
          <p:cNvGrpSpPr/>
          <p:nvPr/>
        </p:nvGrpSpPr>
        <p:grpSpPr>
          <a:xfrm>
            <a:off x="-75881" y="2283499"/>
            <a:ext cx="772313" cy="497909"/>
            <a:chOff x="-75881" y="2283499"/>
            <a:chExt cx="772313" cy="497909"/>
          </a:xfrm>
        </p:grpSpPr>
        <p:sp>
          <p:nvSpPr>
            <p:cNvPr id="326" name="Google Shape;326;p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9" name="Google Shape;329;p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2" name="Google Shape;332;p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7" name="Google Shape;337;p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"/>
          <p:cNvGrpSpPr/>
          <p:nvPr/>
        </p:nvGrpSpPr>
        <p:grpSpPr>
          <a:xfrm>
            <a:off x="1960499" y="1511252"/>
            <a:ext cx="690309" cy="1154729"/>
            <a:chOff x="1960499" y="1511252"/>
            <a:chExt cx="690309" cy="1154729"/>
          </a:xfrm>
        </p:grpSpPr>
        <p:sp>
          <p:nvSpPr>
            <p:cNvPr id="344" name="Google Shape;344;p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2" name="Google Shape;352;p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"/>
          <p:cNvGrpSpPr/>
          <p:nvPr/>
        </p:nvGrpSpPr>
        <p:grpSpPr>
          <a:xfrm>
            <a:off x="2857571" y="1302505"/>
            <a:ext cx="152954" cy="60029"/>
            <a:chOff x="2857571" y="1302505"/>
            <a:chExt cx="152954" cy="60029"/>
          </a:xfrm>
        </p:grpSpPr>
        <p:sp>
          <p:nvSpPr>
            <p:cNvPr id="355" name="Google Shape;355;p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"/>
          <p:cNvGrpSpPr/>
          <p:nvPr/>
        </p:nvGrpSpPr>
        <p:grpSpPr>
          <a:xfrm>
            <a:off x="3168309" y="474596"/>
            <a:ext cx="1088181" cy="608605"/>
            <a:chOff x="3168309" y="474596"/>
            <a:chExt cx="1088181" cy="608605"/>
          </a:xfrm>
        </p:grpSpPr>
        <p:grpSp>
          <p:nvGrpSpPr>
            <p:cNvPr id="358" name="Google Shape;358;p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9" name="Google Shape;359;p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2" name="Google Shape;362;p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4" name="Google Shape;364;p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5" name="Google Shape;365;p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6" name="Google Shape;366;p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" name="Google Shape;368;p1"/>
            <p:cNvGrpSpPr/>
            <p:nvPr/>
          </p:nvGrpSpPr>
          <p:grpSpPr>
            <a:xfrm>
              <a:off x="5063947" y="1041305"/>
              <a:ext cx="89912" cy="145674"/>
              <a:chOff x="5063947" y="1041305"/>
              <a:chExt cx="89912" cy="145674"/>
            </a:xfrm>
          </p:grpSpPr>
          <p:sp>
            <p:nvSpPr>
              <p:cNvPr id="369" name="Google Shape;369;p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1" name="Google Shape;371;p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2" name="Google Shape;372;p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"/>
          <p:cNvGrpSpPr/>
          <p:nvPr/>
        </p:nvGrpSpPr>
        <p:grpSpPr>
          <a:xfrm>
            <a:off x="5910718" y="-131360"/>
            <a:ext cx="105829" cy="85015"/>
            <a:chOff x="5910718" y="-131360"/>
            <a:chExt cx="105829" cy="85015"/>
          </a:xfrm>
        </p:grpSpPr>
        <p:sp>
          <p:nvSpPr>
            <p:cNvPr id="377" name="Google Shape;377;p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"/>
          <p:cNvGrpSpPr/>
          <p:nvPr/>
        </p:nvGrpSpPr>
        <p:grpSpPr>
          <a:xfrm>
            <a:off x="3894690" y="-306155"/>
            <a:ext cx="432221" cy="578921"/>
            <a:chOff x="3894690" y="-306155"/>
            <a:chExt cx="432221" cy="578921"/>
          </a:xfrm>
        </p:grpSpPr>
        <p:sp>
          <p:nvSpPr>
            <p:cNvPr id="380" name="Google Shape;380;p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2" name="Google Shape;382;p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4" name="Google Shape;384;p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5" name="Google Shape;385;p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6" name="Google Shape;386;p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1"/>
            <p:cNvGrpSpPr/>
            <p:nvPr/>
          </p:nvGrpSpPr>
          <p:grpSpPr>
            <a:xfrm>
              <a:off x="2775700" y="-243577"/>
              <a:ext cx="100965" cy="123964"/>
              <a:chOff x="2775700" y="-243577"/>
              <a:chExt cx="100965" cy="123964"/>
            </a:xfrm>
          </p:grpSpPr>
          <p:sp>
            <p:nvSpPr>
              <p:cNvPr id="389" name="Google Shape;389;p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1" name="Google Shape;391;p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2" name="Google Shape;392;p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4" name="Google Shape;394;p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1"/>
          <p:cNvGrpSpPr/>
          <p:nvPr/>
        </p:nvGrpSpPr>
        <p:grpSpPr>
          <a:xfrm>
            <a:off x="1739309" y="566891"/>
            <a:ext cx="853059" cy="594507"/>
            <a:chOff x="1739309" y="566891"/>
            <a:chExt cx="853059" cy="594507"/>
          </a:xfrm>
        </p:grpSpPr>
        <p:grpSp>
          <p:nvGrpSpPr>
            <p:cNvPr id="397" name="Google Shape;397;p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8" name="Google Shape;398;p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1" name="Google Shape;401;p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3" name="Google Shape;403;p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4" name="Google Shape;404;p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6" name="Google Shape;406;p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8" name="Google Shape;408;p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9" name="Google Shape;409;p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"/>
          <p:cNvGrpSpPr/>
          <p:nvPr/>
        </p:nvGrpSpPr>
        <p:grpSpPr>
          <a:xfrm>
            <a:off x="-182869" y="835238"/>
            <a:ext cx="1277205" cy="1131334"/>
            <a:chOff x="-182869" y="835238"/>
            <a:chExt cx="1277205" cy="1131334"/>
          </a:xfrm>
        </p:grpSpPr>
        <p:sp>
          <p:nvSpPr>
            <p:cNvPr id="413" name="Google Shape;413;p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5" name="Google Shape;415;p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"/>
            <p:cNvGrpSpPr/>
            <p:nvPr/>
          </p:nvGrpSpPr>
          <p:grpSpPr>
            <a:xfrm>
              <a:off x="588484" y="1891352"/>
              <a:ext cx="127241" cy="75220"/>
              <a:chOff x="588484" y="1891352"/>
              <a:chExt cx="127241" cy="7522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1" name="Google Shape;421;p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2" name="Google Shape;422;p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1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26" name="Google Shape;426;p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29" name="Google Shape;429;p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2" name="Google Shape;432;p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5" name="Google Shape;435;p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0" name="Google Shape;440;p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4" name="Google Shape;444;p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9" name="Google Shape;459;p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0" name="Google Shape;460;p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8" name="Google Shape;468;p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0" name="Google Shape;470;p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1" name="Google Shape;471;p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5" name="Google Shape;475;p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6" name="Google Shape;476;p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5" name="Google Shape;485;p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8" name="Google Shape;488;p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"/>
          <p:cNvGrpSpPr/>
          <p:nvPr/>
        </p:nvGrpSpPr>
        <p:grpSpPr>
          <a:xfrm>
            <a:off x="5630954" y="5096427"/>
            <a:ext cx="147625" cy="102487"/>
            <a:chOff x="5630954" y="5096427"/>
            <a:chExt cx="147625" cy="102487"/>
          </a:xfrm>
        </p:grpSpPr>
        <p:sp>
          <p:nvSpPr>
            <p:cNvPr id="492" name="Google Shape;492;p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"/>
          <p:cNvGrpSpPr/>
          <p:nvPr/>
        </p:nvGrpSpPr>
        <p:grpSpPr>
          <a:xfrm>
            <a:off x="5587702" y="3976345"/>
            <a:ext cx="519353" cy="629618"/>
            <a:chOff x="5587702" y="3976345"/>
            <a:chExt cx="519353" cy="629618"/>
          </a:xfrm>
        </p:grpSpPr>
        <p:sp>
          <p:nvSpPr>
            <p:cNvPr id="495" name="Google Shape;495;p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99" name="Google Shape;499;p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2" name="Google Shape;502;p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3" name="Google Shape;503;p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3" name="Google Shape;513;p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5" name="Google Shape;515;p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6" name="Google Shape;516;p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"/>
            <p:cNvGrpSpPr/>
            <p:nvPr/>
          </p:nvGrpSpPr>
          <p:grpSpPr>
            <a:xfrm>
              <a:off x="6864708" y="521224"/>
              <a:ext cx="165993" cy="77337"/>
              <a:chOff x="6864708" y="521224"/>
              <a:chExt cx="165993" cy="77337"/>
            </a:xfrm>
          </p:grpSpPr>
          <p:sp>
            <p:nvSpPr>
              <p:cNvPr id="529" name="Google Shape;529;p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1"/>
            <p:cNvGrpSpPr/>
            <p:nvPr/>
          </p:nvGrpSpPr>
          <p:grpSpPr>
            <a:xfrm>
              <a:off x="6567637" y="1421737"/>
              <a:ext cx="96664" cy="114036"/>
              <a:chOff x="6567637" y="1421737"/>
              <a:chExt cx="96664" cy="114036"/>
            </a:xfrm>
          </p:grpSpPr>
          <p:sp>
            <p:nvSpPr>
              <p:cNvPr id="532" name="Google Shape;532;p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4" name="Google Shape;534;p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5" name="Google Shape;535;p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39" name="Google Shape;539;p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3" name="Google Shape;543;p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7" name="Google Shape;547;p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8" name="Google Shape;548;p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" name="Google Shape;550;p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3" name="Google Shape;553;p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1"/>
          <p:cNvGrpSpPr/>
          <p:nvPr/>
        </p:nvGrpSpPr>
        <p:grpSpPr>
          <a:xfrm>
            <a:off x="8454538" y="1064636"/>
            <a:ext cx="841874" cy="594507"/>
            <a:chOff x="8454538" y="1064636"/>
            <a:chExt cx="841874" cy="594507"/>
          </a:xfrm>
        </p:grpSpPr>
        <p:sp>
          <p:nvSpPr>
            <p:cNvPr id="558" name="Google Shape;558;p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3" name="Google Shape;563;p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4" name="Google Shape;564;p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1"/>
            <p:cNvGrpSpPr/>
            <p:nvPr/>
          </p:nvGrpSpPr>
          <p:grpSpPr>
            <a:xfrm>
              <a:off x="8502092" y="-202278"/>
              <a:ext cx="136937" cy="83460"/>
              <a:chOff x="8502092" y="-202278"/>
              <a:chExt cx="136937" cy="83460"/>
            </a:xfrm>
          </p:grpSpPr>
          <p:sp>
            <p:nvSpPr>
              <p:cNvPr id="571" name="Google Shape;571;p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4" name="Google Shape;574;p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7" name="Google Shape;577;p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8" name="Google Shape;578;p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1"/>
            <p:cNvGrpSpPr/>
            <p:nvPr/>
          </p:nvGrpSpPr>
          <p:grpSpPr>
            <a:xfrm>
              <a:off x="2299466" y="3346165"/>
              <a:ext cx="124296" cy="108279"/>
              <a:chOff x="2299466" y="3346165"/>
              <a:chExt cx="124296" cy="108279"/>
            </a:xfrm>
          </p:grpSpPr>
          <p:sp>
            <p:nvSpPr>
              <p:cNvPr id="582" name="Google Shape;582;p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"/>
          <p:cNvSpPr txBox="1"/>
          <p:nvPr>
            <p:ph type="ctrTitle"/>
          </p:nvPr>
        </p:nvSpPr>
        <p:spPr>
          <a:xfrm>
            <a:off x="1831925" y="479675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100"/>
              <a:t>Ide Proyek</a:t>
            </a:r>
            <a:endParaRPr sz="3100"/>
          </a:p>
        </p:txBody>
      </p:sp>
      <p:sp>
        <p:nvSpPr>
          <p:cNvPr id="589" name="Google Shape;589;p3"/>
          <p:cNvSpPr txBox="1"/>
          <p:nvPr/>
        </p:nvSpPr>
        <p:spPr>
          <a:xfrm>
            <a:off x="2250275" y="1448850"/>
            <a:ext cx="4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Assistant Virtual Berbasis Chatbot With Detection Gender</a:t>
            </a:r>
            <a:endParaRPr b="0" i="0" sz="1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0" name="Google Shape;5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63" y="2138050"/>
            <a:ext cx="3149481" cy="27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"/>
          <p:cNvSpPr/>
          <p:nvPr/>
        </p:nvSpPr>
        <p:spPr>
          <a:xfrm>
            <a:off x="1695463" y="840150"/>
            <a:ext cx="5753100" cy="1698300"/>
          </a:xfrm>
          <a:prstGeom prst="roundRect">
            <a:avLst>
              <a:gd fmla="val 13942" name="adj"/>
            </a:avLst>
          </a:prstGeom>
          <a:solidFill>
            <a:srgbClr val="FED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"/>
          <p:cNvSpPr txBox="1"/>
          <p:nvPr>
            <p:ph idx="1" type="subTitle"/>
          </p:nvPr>
        </p:nvSpPr>
        <p:spPr>
          <a:xfrm>
            <a:off x="1914763" y="963450"/>
            <a:ext cx="5314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solidFill>
                  <a:schemeClr val="dk2"/>
                </a:solidFill>
              </a:rPr>
              <a:t>Yaitu assistant virtual berbasis chatbot yang di dalamnya mengimplementasikan gender detection, yang nantinya jika orang yang memakai atau user itu terdeteksi laki laki maka bot akan memanggil/menggunakan panggilan “mas”, jika user terdeteksi perempuan maka bot akan memanggil/menggunakan kata “mba”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97" name="Google Shape;597;p4"/>
          <p:cNvSpPr/>
          <p:nvPr/>
        </p:nvSpPr>
        <p:spPr>
          <a:xfrm rot="5400000">
            <a:off x="3645476" y="-1247507"/>
            <a:ext cx="1853056" cy="5876268"/>
          </a:xfrm>
          <a:custGeom>
            <a:rect b="b" l="l" r="r" t="t"/>
            <a:pathLst>
              <a:path extrusionOk="0" h="92137" w="65863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713" y="2795849"/>
            <a:ext cx="3022625" cy="2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"/>
          <p:cNvSpPr/>
          <p:nvPr/>
        </p:nvSpPr>
        <p:spPr>
          <a:xfrm>
            <a:off x="1603200" y="1024075"/>
            <a:ext cx="5623330" cy="1755412"/>
          </a:xfrm>
          <a:custGeom>
            <a:rect b="b" l="l" r="r" t="t"/>
            <a:pathLst>
              <a:path extrusionOk="0" h="13160" w="52127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"/>
          <p:cNvSpPr/>
          <p:nvPr/>
        </p:nvSpPr>
        <p:spPr>
          <a:xfrm>
            <a:off x="2498398" y="2760711"/>
            <a:ext cx="12667" cy="6783"/>
          </a:xfrm>
          <a:custGeom>
            <a:rect b="b" l="l" r="r" t="t"/>
            <a:pathLst>
              <a:path extrusionOk="0" h="83" w="155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"/>
          <p:cNvSpPr txBox="1"/>
          <p:nvPr>
            <p:ph type="ctrTitle"/>
          </p:nvPr>
        </p:nvSpPr>
        <p:spPr>
          <a:xfrm>
            <a:off x="1603188" y="291175"/>
            <a:ext cx="5937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Model yang digunakan adalah ResNet</a:t>
            </a:r>
            <a:endParaRPr/>
          </a:p>
        </p:txBody>
      </p:sp>
      <p:sp>
        <p:nvSpPr>
          <p:cNvPr id="606" name="Google Shape;606;p6"/>
          <p:cNvSpPr txBox="1"/>
          <p:nvPr>
            <p:ph idx="1" type="subTitle"/>
          </p:nvPr>
        </p:nvSpPr>
        <p:spPr>
          <a:xfrm>
            <a:off x="2049063" y="1483300"/>
            <a:ext cx="47316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ResNet adalah jenis deep network berbasis pembelajaran residual.  Resnet-50 adalah salah satu varian ResNet yang memiliki 50 layer.</a:t>
            </a:r>
            <a:endParaRPr sz="1400"/>
          </a:p>
        </p:txBody>
      </p:sp>
      <p:pic>
        <p:nvPicPr>
          <p:cNvPr id="607" name="Google Shape;6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438" y="3389288"/>
            <a:ext cx="4314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/>
          <p:nvPr>
            <p:ph idx="4294967295" type="subTitle"/>
          </p:nvPr>
        </p:nvSpPr>
        <p:spPr>
          <a:xfrm>
            <a:off x="1014225" y="1572801"/>
            <a:ext cx="32184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Image Classification adalah mengelompokkan objek berdasarkan class tertentu. Sehingga dapat dengan mudah mengenali objek.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 projek ini CNN akan kami gunakan untuk mendeteksi gender pengguna yang mengakses virtual asisten harber.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3" name="Google Shape;613;p19"/>
          <p:cNvSpPr/>
          <p:nvPr/>
        </p:nvSpPr>
        <p:spPr>
          <a:xfrm>
            <a:off x="1138050" y="4422100"/>
            <a:ext cx="2970753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1138050" y="1455175"/>
            <a:ext cx="2970753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9"/>
          <p:cNvSpPr txBox="1"/>
          <p:nvPr>
            <p:ph idx="4294967295" type="ctrTitle"/>
          </p:nvPr>
        </p:nvSpPr>
        <p:spPr>
          <a:xfrm>
            <a:off x="1021100" y="406550"/>
            <a:ext cx="6945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Jenis Tugas Image Classification</a:t>
            </a:r>
            <a:endParaRPr b="0" i="0" sz="28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616" name="Google Shape;6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950" y="1451350"/>
            <a:ext cx="2970750" cy="2970750"/>
          </a:xfrm>
          <a:prstGeom prst="rect">
            <a:avLst/>
          </a:prstGeom>
          <a:noFill/>
          <a:ln cap="flat" cmpd="sng" w="19050">
            <a:solidFill>
              <a:srgbClr val="FED58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"/>
          <p:cNvSpPr txBox="1"/>
          <p:nvPr>
            <p:ph idx="1" type="subTitle"/>
          </p:nvPr>
        </p:nvSpPr>
        <p:spPr>
          <a:xfrm>
            <a:off x="939525" y="1597350"/>
            <a:ext cx="38133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Pada Projek ini kami menggunakan Computer Vision.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Computer Vision merupakan suatu ilmu yang memungkinkan sebuah komputer dapat “melihat” objek di sekitarnya.</a:t>
            </a: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  <p:sp>
        <p:nvSpPr>
          <p:cNvPr id="622" name="Google Shape;622;p2"/>
          <p:cNvSpPr txBox="1"/>
          <p:nvPr>
            <p:ph type="ctrTitle"/>
          </p:nvPr>
        </p:nvSpPr>
        <p:spPr>
          <a:xfrm>
            <a:off x="939525" y="620900"/>
            <a:ext cx="4749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Bidang Implementasi Deep Learning</a:t>
            </a:r>
            <a:endParaRPr sz="3200"/>
          </a:p>
        </p:txBody>
      </p:sp>
      <p:pic>
        <p:nvPicPr>
          <p:cNvPr id="623" name="Google Shape;6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225" y="1309700"/>
            <a:ext cx="3916050" cy="2931175"/>
          </a:xfrm>
          <a:prstGeom prst="rect">
            <a:avLst/>
          </a:prstGeom>
          <a:noFill/>
          <a:ln cap="flat" cmpd="sng" w="19050">
            <a:solidFill>
              <a:srgbClr val="FED58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1959bff0d_6_0"/>
          <p:cNvSpPr txBox="1"/>
          <p:nvPr>
            <p:ph idx="4294967295" type="subTitle"/>
          </p:nvPr>
        </p:nvSpPr>
        <p:spPr>
          <a:xfrm>
            <a:off x="583050" y="878625"/>
            <a:ext cx="79779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Datasetnya berasal dari kaggle yang terdiri dari 2 class male (laki-laki) dan female (perempuan), untuk dataset training berisi sekitar 23 ribu data masing masing ( male dan female ). Sedangkan untuk dataset validation berisi sekitar 5800 ribu data masing masing (male dan female).</a:t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Yang dapat dilihat pada link berikut : https://www.kaggle.com/datasets/cashutosh/gender-classification-dataset</a:t>
            </a:r>
            <a:endParaRPr b="0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9" name="Google Shape;629;g121959bff0d_6_0"/>
          <p:cNvSpPr txBox="1"/>
          <p:nvPr>
            <p:ph idx="4294967295" type="ctrTitle"/>
          </p:nvPr>
        </p:nvSpPr>
        <p:spPr>
          <a:xfrm>
            <a:off x="2008800" y="226125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Dataset </a:t>
            </a:r>
            <a:endParaRPr b="0" i="0" sz="28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630" name="Google Shape;630;g121959bff0d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50" y="2229625"/>
            <a:ext cx="3572476" cy="275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21959bff0d_6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2575" y="2203550"/>
            <a:ext cx="3505900" cy="2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1959bff0d_4_16"/>
          <p:cNvSpPr txBox="1"/>
          <p:nvPr>
            <p:ph idx="8" type="ctrTitle"/>
          </p:nvPr>
        </p:nvSpPr>
        <p:spPr>
          <a:xfrm>
            <a:off x="2008800" y="520775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Evaluation metric yang digunakan Accuracy</a:t>
            </a:r>
            <a:endParaRPr/>
          </a:p>
        </p:txBody>
      </p:sp>
      <p:grpSp>
        <p:nvGrpSpPr>
          <p:cNvPr id="637" name="Google Shape;637;g121959bff0d_4_16"/>
          <p:cNvGrpSpPr/>
          <p:nvPr/>
        </p:nvGrpSpPr>
        <p:grpSpPr>
          <a:xfrm>
            <a:off x="6871575" y="524688"/>
            <a:ext cx="552650" cy="725050"/>
            <a:chOff x="770600" y="1702650"/>
            <a:chExt cx="552650" cy="725050"/>
          </a:xfrm>
        </p:grpSpPr>
        <p:sp>
          <p:nvSpPr>
            <p:cNvPr id="638" name="Google Shape;638;g121959bff0d_4_16"/>
            <p:cNvSpPr/>
            <p:nvPr/>
          </p:nvSpPr>
          <p:spPr>
            <a:xfrm>
              <a:off x="770625" y="1702650"/>
              <a:ext cx="552625" cy="725025"/>
            </a:xfrm>
            <a:custGeom>
              <a:rect b="b" l="l" r="r" t="t"/>
              <a:pathLst>
                <a:path extrusionOk="0" h="29001" w="22105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121959bff0d_4_16"/>
            <p:cNvSpPr/>
            <p:nvPr/>
          </p:nvSpPr>
          <p:spPr>
            <a:xfrm>
              <a:off x="770600" y="1702700"/>
              <a:ext cx="552650" cy="725000"/>
            </a:xfrm>
            <a:custGeom>
              <a:rect b="b" l="l" r="r" t="t"/>
              <a:pathLst>
                <a:path extrusionOk="0" h="29000" w="22106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121959bff0d_4_16"/>
            <p:cNvSpPr/>
            <p:nvPr/>
          </p:nvSpPr>
          <p:spPr>
            <a:xfrm>
              <a:off x="891275" y="1804500"/>
              <a:ext cx="301825" cy="354375"/>
            </a:xfrm>
            <a:custGeom>
              <a:rect b="b" l="l" r="r" t="t"/>
              <a:pathLst>
                <a:path extrusionOk="0" h="14175" w="12073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121959bff0d_4_16"/>
            <p:cNvSpPr/>
            <p:nvPr/>
          </p:nvSpPr>
          <p:spPr>
            <a:xfrm>
              <a:off x="1022225" y="2111375"/>
              <a:ext cx="39050" cy="100950"/>
            </a:xfrm>
            <a:custGeom>
              <a:rect b="b" l="l" r="r" t="t"/>
              <a:pathLst>
                <a:path extrusionOk="0" h="4038" w="1562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121959bff0d_4_16"/>
            <p:cNvSpPr/>
            <p:nvPr/>
          </p:nvSpPr>
          <p:spPr>
            <a:xfrm>
              <a:off x="1076725" y="2110650"/>
              <a:ext cx="49475" cy="77275"/>
            </a:xfrm>
            <a:custGeom>
              <a:rect b="b" l="l" r="r" t="t"/>
              <a:pathLst>
                <a:path extrusionOk="0" h="3091" w="1979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121959bff0d_4_16"/>
            <p:cNvSpPr/>
            <p:nvPr/>
          </p:nvSpPr>
          <p:spPr>
            <a:xfrm>
              <a:off x="1115750" y="2082125"/>
              <a:ext cx="66875" cy="56575"/>
            </a:xfrm>
            <a:custGeom>
              <a:rect b="b" l="l" r="r" t="t"/>
              <a:pathLst>
                <a:path extrusionOk="0" h="2263" w="2675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g121959bff0d_4_16"/>
          <p:cNvSpPr txBox="1"/>
          <p:nvPr/>
        </p:nvSpPr>
        <p:spPr>
          <a:xfrm>
            <a:off x="604400" y="1679475"/>
            <a:ext cx="6819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Accuracy merupakan rasio prediksi Benar (positif dan negatif) dengan keseluruhan data.</a:t>
            </a:r>
            <a:endParaRPr b="0" i="0" sz="18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121959bff0d_4_16"/>
          <p:cNvSpPr txBox="1"/>
          <p:nvPr/>
        </p:nvSpPr>
        <p:spPr>
          <a:xfrm>
            <a:off x="604400" y="2504975"/>
            <a:ext cx="43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Accuracy = (TP + TN ) / (TP+FP+FN+TN)</a:t>
            </a:r>
            <a:endParaRPr b="0" i="0" sz="2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6" name="Google Shape;646;g121959bff0d_4_16"/>
          <p:cNvSpPr txBox="1"/>
          <p:nvPr/>
        </p:nvSpPr>
        <p:spPr>
          <a:xfrm>
            <a:off x="6099500" y="2504975"/>
            <a:ext cx="2238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TP = True Positif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TN = True Negatif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FP = False Positif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FN = False Negatif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0"/>
          <p:cNvSpPr/>
          <p:nvPr/>
        </p:nvSpPr>
        <p:spPr>
          <a:xfrm>
            <a:off x="1138050" y="3201075"/>
            <a:ext cx="2234199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0"/>
          <p:cNvSpPr/>
          <p:nvPr/>
        </p:nvSpPr>
        <p:spPr>
          <a:xfrm>
            <a:off x="1138050" y="1899425"/>
            <a:ext cx="2234199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20"/>
          <p:cNvGrpSpPr/>
          <p:nvPr/>
        </p:nvGrpSpPr>
        <p:grpSpPr>
          <a:xfrm rot="-725115">
            <a:off x="245988" y="2191727"/>
            <a:ext cx="2660044" cy="2631320"/>
            <a:chOff x="6292350" y="1776075"/>
            <a:chExt cx="2430925" cy="2404675"/>
          </a:xfrm>
        </p:grpSpPr>
        <p:sp>
          <p:nvSpPr>
            <p:cNvPr id="654" name="Google Shape;654;p20"/>
            <p:cNvSpPr/>
            <p:nvPr/>
          </p:nvSpPr>
          <p:spPr>
            <a:xfrm>
              <a:off x="8561175" y="2542400"/>
              <a:ext cx="5350" cy="1550"/>
            </a:xfrm>
            <a:custGeom>
              <a:rect b="b" l="l" r="r" t="t"/>
              <a:pathLst>
                <a:path extrusionOk="0" h="62" w="214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8450850" y="1776075"/>
              <a:ext cx="272425" cy="322175"/>
            </a:xfrm>
            <a:custGeom>
              <a:rect b="b" l="l" r="r" t="t"/>
              <a:pathLst>
                <a:path extrusionOk="0" h="12887" w="10897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8469000" y="1794800"/>
              <a:ext cx="226450" cy="282975"/>
            </a:xfrm>
            <a:custGeom>
              <a:rect b="b" l="l" r="r" t="t"/>
              <a:pathLst>
                <a:path extrusionOk="0" h="11319" w="9058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8268000" y="2156200"/>
              <a:ext cx="351575" cy="357475"/>
            </a:xfrm>
            <a:custGeom>
              <a:rect b="b" l="l" r="r" t="t"/>
              <a:pathLst>
                <a:path extrusionOk="0" h="14299" w="14063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8296075" y="2179525"/>
              <a:ext cx="304025" cy="316975"/>
            </a:xfrm>
            <a:custGeom>
              <a:rect b="b" l="l" r="r" t="t"/>
              <a:pathLst>
                <a:path extrusionOk="0" h="12679" w="12161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8448250" y="2249075"/>
              <a:ext cx="107725" cy="110775"/>
            </a:xfrm>
            <a:custGeom>
              <a:rect b="b" l="l" r="r" t="t"/>
              <a:pathLst>
                <a:path extrusionOk="0" h="4431" w="4309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8099100" y="1941550"/>
              <a:ext cx="366950" cy="360725"/>
            </a:xfrm>
            <a:custGeom>
              <a:rect b="b" l="l" r="r" t="t"/>
              <a:pathLst>
                <a:path extrusionOk="0" h="14429" w="14678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8115375" y="1958025"/>
              <a:ext cx="328750" cy="324175"/>
            </a:xfrm>
            <a:custGeom>
              <a:rect b="b" l="l" r="r" t="t"/>
              <a:pathLst>
                <a:path extrusionOk="0" h="12967" w="1315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8261100" y="2139425"/>
              <a:ext cx="112350" cy="101950"/>
            </a:xfrm>
            <a:custGeom>
              <a:rect b="b" l="l" r="r" t="t"/>
              <a:pathLst>
                <a:path extrusionOk="0" h="4078" w="4494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8165800" y="2008225"/>
              <a:ext cx="103250" cy="95225"/>
            </a:xfrm>
            <a:custGeom>
              <a:rect b="b" l="l" r="r" t="t"/>
              <a:pathLst>
                <a:path extrusionOk="0" h="3809" w="413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292350" y="1906300"/>
              <a:ext cx="1869625" cy="2274450"/>
            </a:xfrm>
            <a:custGeom>
              <a:rect b="b" l="l" r="r" t="t"/>
              <a:pathLst>
                <a:path extrusionOk="0" h="90978" w="74785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7508650" y="2698450"/>
              <a:ext cx="641050" cy="236025"/>
            </a:xfrm>
            <a:custGeom>
              <a:rect b="b" l="l" r="r" t="t"/>
              <a:pathLst>
                <a:path extrusionOk="0" h="9441" w="25642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8117125" y="2784050"/>
              <a:ext cx="2300" cy="9175"/>
            </a:xfrm>
            <a:custGeom>
              <a:rect b="b" l="l" r="r" t="t"/>
              <a:pathLst>
                <a:path extrusionOk="0" h="367" w="92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8107250" y="2731125"/>
              <a:ext cx="2675" cy="17075"/>
            </a:xfrm>
            <a:custGeom>
              <a:rect b="b" l="l" r="r" t="t"/>
              <a:pathLst>
                <a:path extrusionOk="0" h="683" w="107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8104175" y="2707375"/>
              <a:ext cx="2550" cy="19850"/>
            </a:xfrm>
            <a:custGeom>
              <a:rect b="b" l="l" r="r" t="t"/>
              <a:pathLst>
                <a:path extrusionOk="0" h="794" w="102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8085950" y="2732675"/>
              <a:ext cx="24100" cy="46925"/>
            </a:xfrm>
            <a:custGeom>
              <a:rect b="b" l="l" r="r" t="t"/>
              <a:pathLst>
                <a:path extrusionOk="0" h="1877" w="964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8103825" y="2704175"/>
              <a:ext cx="375" cy="2775"/>
            </a:xfrm>
            <a:custGeom>
              <a:rect b="b" l="l" r="r" t="t"/>
              <a:pathLst>
                <a:path extrusionOk="0" h="111" w="15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8098675" y="2644025"/>
              <a:ext cx="3100" cy="38975"/>
            </a:xfrm>
            <a:custGeom>
              <a:rect b="b" l="l" r="r" t="t"/>
              <a:pathLst>
                <a:path extrusionOk="0" h="1559" w="124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8045950" y="2816400"/>
              <a:ext cx="35900" cy="47025"/>
            </a:xfrm>
            <a:custGeom>
              <a:rect b="b" l="l" r="r" t="t"/>
              <a:pathLst>
                <a:path extrusionOk="0" h="1881" w="1436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7411250" y="1926575"/>
              <a:ext cx="644475" cy="638375"/>
            </a:xfrm>
            <a:custGeom>
              <a:rect b="b" l="l" r="r" t="t"/>
              <a:pathLst>
                <a:path extrusionOk="0" h="25535" w="25779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8012375" y="2646950"/>
              <a:ext cx="25150" cy="43725"/>
            </a:xfrm>
            <a:custGeom>
              <a:rect b="b" l="l" r="r" t="t"/>
              <a:pathLst>
                <a:path extrusionOk="0" h="1749" w="1006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7991075" y="2758200"/>
              <a:ext cx="21425" cy="43975"/>
            </a:xfrm>
            <a:custGeom>
              <a:rect b="b" l="l" r="r" t="t"/>
              <a:pathLst>
                <a:path extrusionOk="0" h="1759" w="857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7968275" y="2296925"/>
              <a:ext cx="32075" cy="45000"/>
            </a:xfrm>
            <a:custGeom>
              <a:rect b="b" l="l" r="r" t="t"/>
              <a:pathLst>
                <a:path extrusionOk="0" h="1800" w="1283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7913250" y="2366225"/>
              <a:ext cx="65575" cy="66925"/>
            </a:xfrm>
            <a:custGeom>
              <a:rect b="b" l="l" r="r" t="t"/>
              <a:pathLst>
                <a:path extrusionOk="0" h="2677" w="2623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7939725" y="2825650"/>
              <a:ext cx="28325" cy="55025"/>
            </a:xfrm>
            <a:custGeom>
              <a:rect b="b" l="l" r="r" t="t"/>
              <a:pathLst>
                <a:path extrusionOk="0" h="2201" w="1133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7898600" y="2448250"/>
              <a:ext cx="65350" cy="75850"/>
            </a:xfrm>
            <a:custGeom>
              <a:rect b="b" l="l" r="r" t="t"/>
              <a:pathLst>
                <a:path extrusionOk="0" h="3034" w="2614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7898475" y="2756675"/>
              <a:ext cx="24550" cy="50200"/>
            </a:xfrm>
            <a:custGeom>
              <a:rect b="b" l="l" r="r" t="t"/>
              <a:pathLst>
                <a:path extrusionOk="0" h="2008" w="982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7844075" y="2828275"/>
              <a:ext cx="24175" cy="60550"/>
            </a:xfrm>
            <a:custGeom>
              <a:rect b="b" l="l" r="r" t="t"/>
              <a:pathLst>
                <a:path extrusionOk="0" h="2422" w="967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7790075" y="2759800"/>
              <a:ext cx="30050" cy="49575"/>
            </a:xfrm>
            <a:custGeom>
              <a:rect b="b" l="l" r="r" t="t"/>
              <a:pathLst>
                <a:path extrusionOk="0" h="1983" w="1202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7773350" y="2343575"/>
              <a:ext cx="40825" cy="44850"/>
            </a:xfrm>
            <a:custGeom>
              <a:rect b="b" l="l" r="r" t="t"/>
              <a:pathLst>
                <a:path extrusionOk="0" h="1794" w="1633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7704250" y="2462725"/>
              <a:ext cx="77700" cy="71550"/>
            </a:xfrm>
            <a:custGeom>
              <a:rect b="b" l="l" r="r" t="t"/>
              <a:pathLst>
                <a:path extrusionOk="0" h="2862" w="3108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7298150" y="2781650"/>
              <a:ext cx="452775" cy="398875"/>
            </a:xfrm>
            <a:custGeom>
              <a:rect b="b" l="l" r="r" t="t"/>
              <a:pathLst>
                <a:path extrusionOk="0" h="15955" w="18111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7724075" y="2829275"/>
              <a:ext cx="26375" cy="47975"/>
            </a:xfrm>
            <a:custGeom>
              <a:rect b="b" l="l" r="r" t="t"/>
              <a:pathLst>
                <a:path extrusionOk="0" h="1919" w="1055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7698200" y="2747250"/>
              <a:ext cx="25575" cy="43625"/>
            </a:xfrm>
            <a:custGeom>
              <a:rect b="b" l="l" r="r" t="t"/>
              <a:pathLst>
                <a:path extrusionOk="0" h="1745" w="1023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7691075" y="3111300"/>
              <a:ext cx="27175" cy="41575"/>
            </a:xfrm>
            <a:custGeom>
              <a:rect b="b" l="l" r="r" t="t"/>
              <a:pathLst>
                <a:path extrusionOk="0" h="1663" w="1087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475425" y="3062950"/>
              <a:ext cx="1247075" cy="428875"/>
            </a:xfrm>
            <a:custGeom>
              <a:rect b="b" l="l" r="r" t="t"/>
              <a:pathLst>
                <a:path extrusionOk="0" h="17155" w="49883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7363475" y="3326650"/>
              <a:ext cx="331650" cy="755125"/>
            </a:xfrm>
            <a:custGeom>
              <a:rect b="b" l="l" r="r" t="t"/>
              <a:pathLst>
                <a:path extrusionOk="0" h="30205" w="13266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7653525" y="3023550"/>
              <a:ext cx="29450" cy="57300"/>
            </a:xfrm>
            <a:custGeom>
              <a:rect b="b" l="l" r="r" t="t"/>
              <a:pathLst>
                <a:path extrusionOk="0" h="2292" w="1178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614875" y="2771800"/>
              <a:ext cx="35550" cy="73025"/>
            </a:xfrm>
            <a:custGeom>
              <a:rect b="b" l="l" r="r" t="t"/>
              <a:pathLst>
                <a:path extrusionOk="0" h="2921" w="1422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7623150" y="2951000"/>
              <a:ext cx="26125" cy="48300"/>
            </a:xfrm>
            <a:custGeom>
              <a:rect b="b" l="l" r="r" t="t"/>
              <a:pathLst>
                <a:path extrusionOk="0" h="1932" w="1045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7605475" y="3105125"/>
              <a:ext cx="25800" cy="47525"/>
            </a:xfrm>
            <a:custGeom>
              <a:rect b="b" l="l" r="r" t="t"/>
              <a:pathLst>
                <a:path extrusionOk="0" h="1901" w="1032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7564900" y="3012400"/>
              <a:ext cx="31550" cy="60450"/>
            </a:xfrm>
            <a:custGeom>
              <a:rect b="b" l="l" r="r" t="t"/>
              <a:pathLst>
                <a:path extrusionOk="0" h="2418" w="1262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7517700" y="2920625"/>
              <a:ext cx="43575" cy="57400"/>
            </a:xfrm>
            <a:custGeom>
              <a:rect b="b" l="l" r="r" t="t"/>
              <a:pathLst>
                <a:path extrusionOk="0" h="2296" w="1743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7496700" y="3090875"/>
              <a:ext cx="26775" cy="39600"/>
            </a:xfrm>
            <a:custGeom>
              <a:rect b="b" l="l" r="r" t="t"/>
              <a:pathLst>
                <a:path extrusionOk="0" h="1584" w="1071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77475" y="2992650"/>
              <a:ext cx="36475" cy="58075"/>
            </a:xfrm>
            <a:custGeom>
              <a:rect b="b" l="l" r="r" t="t"/>
              <a:pathLst>
                <a:path extrusionOk="0" h="2323" w="1459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456425" y="2891950"/>
              <a:ext cx="48275" cy="44075"/>
            </a:xfrm>
            <a:custGeom>
              <a:rect b="b" l="l" r="r" t="t"/>
              <a:pathLst>
                <a:path extrusionOk="0" h="1763" w="1931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7405175" y="2966725"/>
              <a:ext cx="42775" cy="50000"/>
            </a:xfrm>
            <a:custGeom>
              <a:rect b="b" l="l" r="r" t="t"/>
              <a:pathLst>
                <a:path extrusionOk="0" h="2000" w="1711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7380875" y="3055225"/>
              <a:ext cx="35900" cy="35500"/>
            </a:xfrm>
            <a:custGeom>
              <a:rect b="b" l="l" r="r" t="t"/>
              <a:pathLst>
                <a:path extrusionOk="0" h="1420" w="1436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7334250" y="3015350"/>
              <a:ext cx="37250" cy="44550"/>
            </a:xfrm>
            <a:custGeom>
              <a:rect b="b" l="l" r="r" t="t"/>
              <a:pathLst>
                <a:path extrusionOk="0" h="1782" w="149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7860725" y="2673975"/>
              <a:ext cx="489125" cy="257650"/>
            </a:xfrm>
            <a:custGeom>
              <a:rect b="b" l="l" r="r" t="t"/>
              <a:pathLst>
                <a:path extrusionOk="0" h="10306" w="19565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8225300" y="2774900"/>
              <a:ext cx="35575" cy="53950"/>
            </a:xfrm>
            <a:custGeom>
              <a:rect b="b" l="l" r="r" t="t"/>
              <a:pathLst>
                <a:path extrusionOk="0" h="2158" w="1423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8168675" y="2741200"/>
              <a:ext cx="28775" cy="65825"/>
            </a:xfrm>
            <a:custGeom>
              <a:rect b="b" l="l" r="r" t="t"/>
              <a:pathLst>
                <a:path extrusionOk="0" h="2633" w="1151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8114775" y="2817700"/>
              <a:ext cx="28525" cy="47150"/>
            </a:xfrm>
            <a:custGeom>
              <a:rect b="b" l="l" r="r" t="t"/>
              <a:pathLst>
                <a:path extrusionOk="0" h="1886" w="1141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806750" y="2605675"/>
              <a:ext cx="429375" cy="142900"/>
            </a:xfrm>
            <a:custGeom>
              <a:rect b="b" l="l" r="r" t="t"/>
              <a:pathLst>
                <a:path extrusionOk="0" h="5716" w="17175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8153300" y="2639900"/>
              <a:ext cx="33075" cy="55275"/>
            </a:xfrm>
            <a:custGeom>
              <a:rect b="b" l="l" r="r" t="t"/>
              <a:pathLst>
                <a:path extrusionOk="0" h="2211" w="1323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054725" y="2783175"/>
              <a:ext cx="26975" cy="59425"/>
            </a:xfrm>
            <a:custGeom>
              <a:rect b="b" l="l" r="r" t="t"/>
              <a:pathLst>
                <a:path extrusionOk="0" h="2377" w="1079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7995575" y="2828250"/>
              <a:ext cx="29550" cy="52825"/>
            </a:xfrm>
            <a:custGeom>
              <a:rect b="b" l="l" r="r" t="t"/>
              <a:pathLst>
                <a:path extrusionOk="0" h="2113" w="1182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028925" y="2673450"/>
              <a:ext cx="20300" cy="44675"/>
            </a:xfrm>
            <a:custGeom>
              <a:rect b="b" l="l" r="r" t="t"/>
              <a:pathLst>
                <a:path extrusionOk="0" h="1787" w="812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7898600" y="2849025"/>
              <a:ext cx="24850" cy="52525"/>
            </a:xfrm>
            <a:custGeom>
              <a:rect b="b" l="l" r="r" t="t"/>
              <a:pathLst>
                <a:path extrusionOk="0" h="2101" w="994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923025" y="2781750"/>
              <a:ext cx="22925" cy="44300"/>
            </a:xfrm>
            <a:custGeom>
              <a:rect b="b" l="l" r="r" t="t"/>
              <a:pathLst>
                <a:path extrusionOk="0" h="1772" w="917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922050" y="2695100"/>
              <a:ext cx="30000" cy="38875"/>
            </a:xfrm>
            <a:custGeom>
              <a:rect b="b" l="l" r="r" t="t"/>
              <a:pathLst>
                <a:path extrusionOk="0" h="1555" w="120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864050" y="2922500"/>
              <a:ext cx="1650" cy="9125"/>
            </a:xfrm>
            <a:custGeom>
              <a:rect b="b" l="l" r="r" t="t"/>
              <a:pathLst>
                <a:path extrusionOk="0" h="365" w="66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7801375" y="2530575"/>
              <a:ext cx="756100" cy="420875"/>
            </a:xfrm>
            <a:custGeom>
              <a:rect b="b" l="l" r="r" t="t"/>
              <a:pathLst>
                <a:path extrusionOk="0" h="16835" w="30244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20"/>
          <p:cNvSpPr txBox="1"/>
          <p:nvPr>
            <p:ph idx="4294967295" type="ctrTitle"/>
          </p:nvPr>
        </p:nvSpPr>
        <p:spPr>
          <a:xfrm>
            <a:off x="3078500" y="19050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THANK YOU!</a:t>
            </a:r>
            <a:endParaRPr b="0" i="0" sz="60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