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cat>
            <c:multiLvlStrRef>
              <c:f>'[SALES DATA FOR III B.COM CS - A &amp; B.xlsx]CREDIT RATING'!$C$47:$F$51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Garrett</c:v>
                  </c:pt>
                  <c:pt idx="1">
                    <c:v>Eugene</c:v>
                  </c:pt>
                  <c:pt idx="2">
                    <c:v>Geovanni</c:v>
                  </c:pt>
                  <c:pt idx="3">
                    <c:v>Javon</c:v>
                  </c:pt>
                  <c:pt idx="4">
                    <c:v>Amaya</c:v>
                  </c:pt>
                </c:lvl>
                <c:lvl>
                  <c:pt idx="0">
                    <c:v>3501</c:v>
                  </c:pt>
                  <c:pt idx="1">
                    <c:v>3502</c:v>
                  </c:pt>
                  <c:pt idx="2">
                    <c:v>3503</c:v>
                  </c:pt>
                  <c:pt idx="3">
                    <c:v>3504</c:v>
                  </c:pt>
                  <c:pt idx="4">
                    <c:v>3505</c:v>
                  </c:pt>
                </c:lvl>
              </c:multiLvlStrCache>
            </c:multiLvlStrRef>
          </c:cat>
          <c:val>
            <c:numRef>
              <c:f>'[SALES DATA FOR III B.COM CS - A &amp; B.xlsx]CREDIT RATING'!$G$47:$G$51</c:f>
              <c:numCache>
                <c:formatCode>General</c:formatCode>
                <c:ptCount val="5"/>
                <c:pt idx="0">
                  <c:v>4</c:v>
                </c:pt>
                <c:pt idx="1">
                  <c:v>1</c:v>
                </c:pt>
                <c:pt idx="2">
                  <c:v>4</c:v>
                </c:pt>
                <c:pt idx="3">
                  <c:v>2</c:v>
                </c:pt>
                <c:pt idx="4">
                  <c:v>1</c:v>
                </c:pt>
              </c:numCache>
            </c:numRef>
          </c:val>
          <c:extLst>
            <c:ext xmlns:c16="http://schemas.microsoft.com/office/drawing/2014/chart" uri="{C3380CC4-5D6E-409C-BE32-E72D297353CC}">
              <c16:uniqueId val="{00000000-303D-334C-81A0-8DA294E76A1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17712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TUDENT NAME:</a:t>
            </a:r>
            <a:r>
              <a:rPr lang="en-IN" sz="2400" dirty="0"/>
              <a:t> DHANGAIVEL.K</a:t>
            </a:r>
            <a:endParaRPr lang="en-US" sz="2400" dirty="0"/>
          </a:p>
          <a:p>
            <a:r>
              <a:rPr lang="en-US" sz="2400" dirty="0"/>
              <a:t>REGISTER NO:</a:t>
            </a:r>
            <a:r>
              <a:rPr lang="en-IN" sz="2400" dirty="0"/>
              <a:t> 122202662</a:t>
            </a:r>
            <a:endParaRPr lang="en-US" sz="2400" dirty="0"/>
          </a:p>
          <a:p>
            <a:r>
              <a:rPr lang="en-US" sz="2400" dirty="0"/>
              <a:t>DEPARTMENT:</a:t>
            </a:r>
            <a:r>
              <a:rPr lang="en-IN" sz="2400" dirty="0"/>
              <a:t> B. COM CORPORATE SECRETARY SHIP </a:t>
            </a:r>
          </a:p>
          <a:p>
            <a:r>
              <a:rPr lang="en-IN" sz="2400" dirty="0"/>
              <a:t>COLLEGE: THIRUTHANGAL NADAR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object 4">
            <a:extLst>
              <a:ext uri="{FF2B5EF4-FFF2-40B4-BE49-F238E27FC236}">
                <a16:creationId xmlns:a16="http://schemas.microsoft.com/office/drawing/2014/main" id="{2ED919DD-678C-7639-F7A9-767C2AB9810B}"/>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aphicFrame>
        <p:nvGraphicFramePr>
          <p:cNvPr id="16" name="Chart 15">
            <a:extLst>
              <a:ext uri="{FF2B5EF4-FFF2-40B4-BE49-F238E27FC236}">
                <a16:creationId xmlns:a16="http://schemas.microsoft.com/office/drawing/2014/main" id="{5E5F4CB5-C3AD-2A25-28F2-3B1A597F630B}"/>
              </a:ext>
            </a:extLst>
          </p:cNvPr>
          <p:cNvGraphicFramePr>
            <a:graphicFrameLocks/>
          </p:cNvGraphicFramePr>
          <p:nvPr>
            <p:extLst>
              <p:ext uri="{D42A27DB-BD31-4B8C-83A1-F6EECF244321}">
                <p14:modId xmlns:p14="http://schemas.microsoft.com/office/powerpoint/2010/main" val="3688233446"/>
              </p:ext>
            </p:extLst>
          </p:nvPr>
        </p:nvGraphicFramePr>
        <p:xfrm>
          <a:off x="-686206" y="1143634"/>
          <a:ext cx="5503042" cy="35503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a:extLst>
              <a:ext uri="{FF2B5EF4-FFF2-40B4-BE49-F238E27FC236}">
                <a16:creationId xmlns:a16="http://schemas.microsoft.com/office/drawing/2014/main" id="{F43A7920-8C08-5212-3B8C-1463430756EC}"/>
              </a:ext>
            </a:extLst>
          </p:cNvPr>
          <p:cNvGraphicFramePr/>
          <p:nvPr>
            <p:extLst>
              <p:ext uri="{D42A27DB-BD31-4B8C-83A1-F6EECF244321}">
                <p14:modId xmlns:p14="http://schemas.microsoft.com/office/powerpoint/2010/main" val="2049820191"/>
              </p:ext>
            </p:extLst>
          </p:nvPr>
        </p:nvGraphicFramePr>
        <p:xfrm>
          <a:off x="4151312" y="1062489"/>
          <a:ext cx="5089526" cy="3309927"/>
        </p:xfrm>
        <a:graphic>
          <a:graphicData uri="http://schemas.openxmlformats.org/drawingml/2006/table">
            <a:tbl>
              <a:tblPr>
                <a:tableStyleId>{5C22544A-7EE6-4342-B048-85BDC9FD1C3A}</a:tableStyleId>
              </a:tblPr>
              <a:tblGrid>
                <a:gridCol w="438523">
                  <a:extLst>
                    <a:ext uri="{9D8B030D-6E8A-4147-A177-3AD203B41FA5}">
                      <a16:colId xmlns:a16="http://schemas.microsoft.com/office/drawing/2014/main" val="3744563782"/>
                    </a:ext>
                  </a:extLst>
                </a:gridCol>
                <a:gridCol w="850469">
                  <a:extLst>
                    <a:ext uri="{9D8B030D-6E8A-4147-A177-3AD203B41FA5}">
                      <a16:colId xmlns:a16="http://schemas.microsoft.com/office/drawing/2014/main" val="1221136846"/>
                    </a:ext>
                  </a:extLst>
                </a:gridCol>
                <a:gridCol w="1049798">
                  <a:extLst>
                    <a:ext uri="{9D8B030D-6E8A-4147-A177-3AD203B41FA5}">
                      <a16:colId xmlns:a16="http://schemas.microsoft.com/office/drawing/2014/main" val="2637748938"/>
                    </a:ext>
                  </a:extLst>
                </a:gridCol>
                <a:gridCol w="1235838">
                  <a:extLst>
                    <a:ext uri="{9D8B030D-6E8A-4147-A177-3AD203B41FA5}">
                      <a16:colId xmlns:a16="http://schemas.microsoft.com/office/drawing/2014/main" val="3805933780"/>
                    </a:ext>
                  </a:extLst>
                </a:gridCol>
                <a:gridCol w="1514898">
                  <a:extLst>
                    <a:ext uri="{9D8B030D-6E8A-4147-A177-3AD203B41FA5}">
                      <a16:colId xmlns:a16="http://schemas.microsoft.com/office/drawing/2014/main" val="3253324675"/>
                    </a:ext>
                  </a:extLst>
                </a:gridCol>
              </a:tblGrid>
              <a:tr h="647221">
                <a:tc>
                  <a:txBody>
                    <a:bodyPr/>
                    <a:lstStyle/>
                    <a:p>
                      <a:pPr algn="r" fontAlgn="b"/>
                      <a:endParaRPr lang="en-IN" sz="1100" u="none" strike="noStrike" dirty="0">
                        <a:effectLst/>
                      </a:endParaRPr>
                    </a:p>
                    <a:p>
                      <a:pPr algn="r" fontAlgn="b"/>
                      <a:endParaRPr lang="en-IN" sz="1100" u="none" strike="noStrike" dirty="0">
                        <a:effectLst/>
                      </a:endParaRPr>
                    </a:p>
                    <a:p>
                      <a:pPr algn="r" fontAlgn="b"/>
                      <a:endParaRPr lang="en-IN" sz="1100" u="none" strike="noStrike" dirty="0">
                        <a:effectLst/>
                      </a:endParaRPr>
                    </a:p>
                    <a:p>
                      <a:pPr algn="r" fontAlgn="b"/>
                      <a:r>
                        <a:rPr lang="en-IN" sz="1100" u="none" strike="noStrike" dirty="0">
                          <a:effectLst/>
                        </a:rPr>
                        <a:t>3501</a:t>
                      </a:r>
                      <a:endParaRPr lang="en-IN" sz="1100" b="0" i="0" u="none" strike="noStrike" dirty="0">
                        <a:effectLst/>
                        <a:latin typeface="Calibri" panose="020F0502020204030204" pitchFamily="34" charset="0"/>
                      </a:endParaRPr>
                    </a:p>
                  </a:txBody>
                  <a:tcPr marL="4763" marR="4763" marT="4763" anchor="b"/>
                </a:tc>
                <a:tc>
                  <a:txBody>
                    <a:bodyPr/>
                    <a:lstStyle/>
                    <a:p>
                      <a:pPr algn="l" fontAlgn="b"/>
                      <a:r>
                        <a:rPr lang="en-IN" sz="1100" u="none" strike="noStrike" dirty="0">
                          <a:effectLst/>
                        </a:rPr>
                        <a:t>Garrett</a:t>
                      </a:r>
                      <a:endParaRPr lang="en-IN" sz="1100" b="0" i="0" u="none" strike="noStrike" dirty="0">
                        <a:effectLst/>
                        <a:latin typeface="Calibri" panose="020F0502020204030204" pitchFamily="34" charset="0"/>
                      </a:endParaRPr>
                    </a:p>
                  </a:txBody>
                  <a:tcPr marL="4763" marR="4763" marT="4763" anchor="b"/>
                </a:tc>
                <a:tc>
                  <a:txBody>
                    <a:bodyPr/>
                    <a:lstStyle/>
                    <a:p>
                      <a:pPr algn="l" fontAlgn="b"/>
                      <a:r>
                        <a:rPr lang="en-IN" sz="1100" u="none" strike="noStrike">
                          <a:effectLst/>
                        </a:rPr>
                        <a:t>Sales</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dirty="0">
                          <a:effectLst/>
                        </a:rPr>
                        <a:t>Fully Meets</a:t>
                      </a:r>
                      <a:endParaRPr lang="en-IN" sz="1100" b="0" i="0" u="none" strike="noStrike" dirty="0">
                        <a:effectLst/>
                        <a:latin typeface="Calibri" panose="020F0502020204030204" pitchFamily="34" charset="0"/>
                      </a:endParaRPr>
                    </a:p>
                  </a:txBody>
                  <a:tcPr marL="4763" marR="4763" marT="4763" anchor="b"/>
                </a:tc>
                <a:tc>
                  <a:txBody>
                    <a:bodyPr/>
                    <a:lstStyle/>
                    <a:p>
                      <a:pPr algn="r" fontAlgn="b"/>
                      <a:r>
                        <a:rPr lang="en-IN" sz="1100" u="none" strike="noStrike" dirty="0">
                          <a:effectLst/>
                        </a:rPr>
                        <a:t>4</a:t>
                      </a:r>
                      <a:endParaRPr lang="en-IN" sz="1100" b="0" i="0" u="none" strike="noStrike" dirty="0">
                        <a:effectLst/>
                        <a:latin typeface="Calibri" panose="020F0502020204030204" pitchFamily="34" charset="0"/>
                      </a:endParaRPr>
                    </a:p>
                  </a:txBody>
                  <a:tcPr marL="4763" marR="4763" marT="4763" anchor="b"/>
                </a:tc>
                <a:extLst>
                  <a:ext uri="{0D108BD9-81ED-4DB2-BD59-A6C34878D82A}">
                    <a16:rowId xmlns:a16="http://schemas.microsoft.com/office/drawing/2014/main" val="2440843937"/>
                  </a:ext>
                </a:extLst>
              </a:tr>
              <a:tr h="647221">
                <a:tc>
                  <a:txBody>
                    <a:bodyPr/>
                    <a:lstStyle/>
                    <a:p>
                      <a:pPr algn="r" fontAlgn="b"/>
                      <a:r>
                        <a:rPr lang="en-IN" sz="1100" u="none" strike="noStrike">
                          <a:effectLst/>
                        </a:rPr>
                        <a:t>3502</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Eugene</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Sales</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Fully Meets</a:t>
                      </a:r>
                      <a:endParaRPr lang="en-IN" sz="1100" b="0" i="0" u="none" strike="noStrike">
                        <a:effectLst/>
                        <a:latin typeface="Calibri" panose="020F0502020204030204" pitchFamily="34" charset="0"/>
                      </a:endParaRPr>
                    </a:p>
                  </a:txBody>
                  <a:tcPr marL="4763" marR="4763" marT="4763" anchor="b"/>
                </a:tc>
                <a:tc>
                  <a:txBody>
                    <a:bodyPr/>
                    <a:lstStyle/>
                    <a:p>
                      <a:pPr algn="r" fontAlgn="b"/>
                      <a:r>
                        <a:rPr lang="en-IN" sz="1100" u="none" strike="noStrike" dirty="0">
                          <a:effectLst/>
                        </a:rPr>
                        <a:t>1</a:t>
                      </a:r>
                      <a:endParaRPr lang="en-IN" sz="1100" b="0" i="0" u="none" strike="noStrike" dirty="0">
                        <a:effectLst/>
                        <a:latin typeface="Calibri" panose="020F0502020204030204" pitchFamily="34" charset="0"/>
                      </a:endParaRPr>
                    </a:p>
                  </a:txBody>
                  <a:tcPr marL="4763" marR="4763" marT="4763" anchor="b"/>
                </a:tc>
                <a:extLst>
                  <a:ext uri="{0D108BD9-81ED-4DB2-BD59-A6C34878D82A}">
                    <a16:rowId xmlns:a16="http://schemas.microsoft.com/office/drawing/2014/main" val="1666538712"/>
                  </a:ext>
                </a:extLst>
              </a:tr>
              <a:tr h="647221">
                <a:tc>
                  <a:txBody>
                    <a:bodyPr/>
                    <a:lstStyle/>
                    <a:p>
                      <a:pPr algn="r" fontAlgn="b"/>
                      <a:r>
                        <a:rPr lang="en-IN" sz="1100" u="none" strike="noStrike">
                          <a:effectLst/>
                        </a:rPr>
                        <a:t>3503</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dirty="0">
                          <a:effectLst/>
                        </a:rPr>
                        <a:t>Geovanni</a:t>
                      </a:r>
                      <a:endParaRPr lang="en-IN" sz="1100" b="0" i="0" u="none" strike="noStrike" dirty="0">
                        <a:effectLst/>
                        <a:latin typeface="Calibri" panose="020F0502020204030204" pitchFamily="34" charset="0"/>
                      </a:endParaRPr>
                    </a:p>
                  </a:txBody>
                  <a:tcPr marL="4763" marR="4763" marT="4763" anchor="b"/>
                </a:tc>
                <a:tc>
                  <a:txBody>
                    <a:bodyPr/>
                    <a:lstStyle/>
                    <a:p>
                      <a:pPr algn="l" fontAlgn="b"/>
                      <a:r>
                        <a:rPr lang="en-IN" sz="1100" u="none" strike="noStrike" dirty="0">
                          <a:effectLst/>
                        </a:rPr>
                        <a:t>Sales</a:t>
                      </a:r>
                      <a:endParaRPr lang="en-IN" sz="1100" b="0" i="0" u="none" strike="noStrike" dirty="0">
                        <a:effectLst/>
                        <a:latin typeface="Calibri" panose="020F0502020204030204" pitchFamily="34" charset="0"/>
                      </a:endParaRPr>
                    </a:p>
                  </a:txBody>
                  <a:tcPr marL="4763" marR="4763" marT="4763" anchor="b"/>
                </a:tc>
                <a:tc>
                  <a:txBody>
                    <a:bodyPr/>
                    <a:lstStyle/>
                    <a:p>
                      <a:pPr algn="l" fontAlgn="b"/>
                      <a:r>
                        <a:rPr lang="en-IN" sz="1100" u="none" strike="noStrike" dirty="0">
                          <a:effectLst/>
                        </a:rPr>
                        <a:t>Fully Meets</a:t>
                      </a:r>
                      <a:endParaRPr lang="en-IN" sz="1100" b="0" i="0" u="none" strike="noStrike" dirty="0">
                        <a:effectLst/>
                        <a:latin typeface="Calibri" panose="020F0502020204030204" pitchFamily="34" charset="0"/>
                      </a:endParaRPr>
                    </a:p>
                  </a:txBody>
                  <a:tcPr marL="4763" marR="4763" marT="4763" anchor="b"/>
                </a:tc>
                <a:tc>
                  <a:txBody>
                    <a:bodyPr/>
                    <a:lstStyle/>
                    <a:p>
                      <a:pPr algn="r" fontAlgn="b"/>
                      <a:r>
                        <a:rPr lang="en-IN" sz="1100" u="none" strike="noStrike">
                          <a:effectLst/>
                        </a:rPr>
                        <a:t>4</a:t>
                      </a:r>
                      <a:endParaRPr lang="en-IN" sz="1100" b="0" i="0" u="none" strike="noStrike">
                        <a:effectLst/>
                        <a:latin typeface="Calibri" panose="020F0502020204030204" pitchFamily="34" charset="0"/>
                      </a:endParaRPr>
                    </a:p>
                  </a:txBody>
                  <a:tcPr marL="4763" marR="4763" marT="4763" anchor="b"/>
                </a:tc>
                <a:extLst>
                  <a:ext uri="{0D108BD9-81ED-4DB2-BD59-A6C34878D82A}">
                    <a16:rowId xmlns:a16="http://schemas.microsoft.com/office/drawing/2014/main" val="3639821075"/>
                  </a:ext>
                </a:extLst>
              </a:tr>
              <a:tr h="647221">
                <a:tc>
                  <a:txBody>
                    <a:bodyPr/>
                    <a:lstStyle/>
                    <a:p>
                      <a:pPr algn="r" fontAlgn="b"/>
                      <a:r>
                        <a:rPr lang="en-IN" sz="1100" u="none" strike="noStrike">
                          <a:effectLst/>
                        </a:rPr>
                        <a:t>3504</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Javon</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Sales</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Fully Meets</a:t>
                      </a:r>
                      <a:endParaRPr lang="en-IN" sz="1100" b="0" i="0" u="none" strike="noStrike">
                        <a:effectLst/>
                        <a:latin typeface="Calibri" panose="020F0502020204030204" pitchFamily="34" charset="0"/>
                      </a:endParaRPr>
                    </a:p>
                  </a:txBody>
                  <a:tcPr marL="4763" marR="4763" marT="4763" anchor="b"/>
                </a:tc>
                <a:tc>
                  <a:txBody>
                    <a:bodyPr/>
                    <a:lstStyle/>
                    <a:p>
                      <a:pPr algn="r" fontAlgn="b"/>
                      <a:r>
                        <a:rPr lang="en-IN" sz="1100" u="none" strike="noStrike">
                          <a:effectLst/>
                        </a:rPr>
                        <a:t>2</a:t>
                      </a:r>
                      <a:endParaRPr lang="en-IN" sz="1100" b="0" i="0" u="none" strike="noStrike">
                        <a:effectLst/>
                        <a:latin typeface="Calibri" panose="020F0502020204030204" pitchFamily="34" charset="0"/>
                      </a:endParaRPr>
                    </a:p>
                  </a:txBody>
                  <a:tcPr marL="4763" marR="4763" marT="4763" anchor="b"/>
                </a:tc>
                <a:extLst>
                  <a:ext uri="{0D108BD9-81ED-4DB2-BD59-A6C34878D82A}">
                    <a16:rowId xmlns:a16="http://schemas.microsoft.com/office/drawing/2014/main" val="1507270056"/>
                  </a:ext>
                </a:extLst>
              </a:tr>
              <a:tr h="647221">
                <a:tc>
                  <a:txBody>
                    <a:bodyPr/>
                    <a:lstStyle/>
                    <a:p>
                      <a:pPr algn="r" fontAlgn="b"/>
                      <a:r>
                        <a:rPr lang="en-IN" sz="1100" u="none" strike="noStrike">
                          <a:effectLst/>
                        </a:rPr>
                        <a:t>3505</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Amaya</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Sales</a:t>
                      </a:r>
                      <a:endParaRPr lang="en-IN" sz="1100" b="0" i="0" u="none" strike="noStrike">
                        <a:effectLst/>
                        <a:latin typeface="Calibri" panose="020F0502020204030204" pitchFamily="34" charset="0"/>
                      </a:endParaRPr>
                    </a:p>
                  </a:txBody>
                  <a:tcPr marL="4763" marR="4763" marT="4763" anchor="b"/>
                </a:tc>
                <a:tc>
                  <a:txBody>
                    <a:bodyPr/>
                    <a:lstStyle/>
                    <a:p>
                      <a:pPr algn="l" fontAlgn="b"/>
                      <a:r>
                        <a:rPr lang="en-IN" sz="1100" u="none" strike="noStrike" dirty="0">
                          <a:effectLst/>
                        </a:rPr>
                        <a:t>Fully Meets</a:t>
                      </a:r>
                      <a:endParaRPr lang="en-IN" sz="1100" b="0" i="0" u="none" strike="noStrike" dirty="0">
                        <a:effectLst/>
                        <a:latin typeface="Calibri" panose="020F0502020204030204" pitchFamily="34" charset="0"/>
                      </a:endParaRPr>
                    </a:p>
                  </a:txBody>
                  <a:tcPr marL="4763" marR="4763" marT="4763" anchor="b"/>
                </a:tc>
                <a:tc>
                  <a:txBody>
                    <a:bodyPr/>
                    <a:lstStyle/>
                    <a:p>
                      <a:pPr algn="r" fontAlgn="b"/>
                      <a:r>
                        <a:rPr lang="en-IN" sz="1100" u="none" strike="noStrike" dirty="0">
                          <a:effectLst/>
                        </a:rPr>
                        <a:t>1</a:t>
                      </a:r>
                      <a:endParaRPr lang="en-IN" sz="1100" b="0" i="0" u="none" strike="noStrike" dirty="0">
                        <a:effectLst/>
                        <a:latin typeface="Calibri" panose="020F0502020204030204" pitchFamily="34" charset="0"/>
                      </a:endParaRPr>
                    </a:p>
                  </a:txBody>
                  <a:tcPr marL="4763" marR="4763" marT="4763" anchor="b"/>
                </a:tc>
                <a:extLst>
                  <a:ext uri="{0D108BD9-81ED-4DB2-BD59-A6C34878D82A}">
                    <a16:rowId xmlns:a16="http://schemas.microsoft.com/office/drawing/2014/main" val="1050727553"/>
                  </a:ext>
                </a:extLst>
              </a:tr>
            </a:tbl>
          </a:graphicData>
        </a:graphic>
      </p:graphicFrame>
      <p:graphicFrame>
        <p:nvGraphicFramePr>
          <p:cNvPr id="8" name="Table 7">
            <a:extLst>
              <a:ext uri="{FF2B5EF4-FFF2-40B4-BE49-F238E27FC236}">
                <a16:creationId xmlns:a16="http://schemas.microsoft.com/office/drawing/2014/main" id="{69147C71-84F3-5919-D6BC-C260E18A21C7}"/>
              </a:ext>
            </a:extLst>
          </p:cNvPr>
          <p:cNvGraphicFramePr/>
          <p:nvPr>
            <p:extLst>
              <p:ext uri="{D42A27DB-BD31-4B8C-83A1-F6EECF244321}">
                <p14:modId xmlns:p14="http://schemas.microsoft.com/office/powerpoint/2010/main" val="2521996461"/>
              </p:ext>
            </p:extLst>
          </p:nvPr>
        </p:nvGraphicFramePr>
        <p:xfrm>
          <a:off x="4151312" y="481568"/>
          <a:ext cx="5089526" cy="580921"/>
        </p:xfrm>
        <a:graphic>
          <a:graphicData uri="http://schemas.openxmlformats.org/drawingml/2006/table">
            <a:tbl>
              <a:tblPr>
                <a:tableStyleId>{5C22544A-7EE6-4342-B048-85BDC9FD1C3A}</a:tableStyleId>
              </a:tblPr>
              <a:tblGrid>
                <a:gridCol w="438523">
                  <a:extLst>
                    <a:ext uri="{9D8B030D-6E8A-4147-A177-3AD203B41FA5}">
                      <a16:colId xmlns:a16="http://schemas.microsoft.com/office/drawing/2014/main" val="3840972758"/>
                    </a:ext>
                  </a:extLst>
                </a:gridCol>
                <a:gridCol w="850469">
                  <a:extLst>
                    <a:ext uri="{9D8B030D-6E8A-4147-A177-3AD203B41FA5}">
                      <a16:colId xmlns:a16="http://schemas.microsoft.com/office/drawing/2014/main" val="3173521142"/>
                    </a:ext>
                  </a:extLst>
                </a:gridCol>
                <a:gridCol w="1049798">
                  <a:extLst>
                    <a:ext uri="{9D8B030D-6E8A-4147-A177-3AD203B41FA5}">
                      <a16:colId xmlns:a16="http://schemas.microsoft.com/office/drawing/2014/main" val="4051651405"/>
                    </a:ext>
                  </a:extLst>
                </a:gridCol>
                <a:gridCol w="1235838">
                  <a:extLst>
                    <a:ext uri="{9D8B030D-6E8A-4147-A177-3AD203B41FA5}">
                      <a16:colId xmlns:a16="http://schemas.microsoft.com/office/drawing/2014/main" val="3720366721"/>
                    </a:ext>
                  </a:extLst>
                </a:gridCol>
                <a:gridCol w="1514898">
                  <a:extLst>
                    <a:ext uri="{9D8B030D-6E8A-4147-A177-3AD203B41FA5}">
                      <a16:colId xmlns:a16="http://schemas.microsoft.com/office/drawing/2014/main" val="3373223965"/>
                    </a:ext>
                  </a:extLst>
                </a:gridCol>
              </a:tblGrid>
              <a:tr h="580921">
                <a:tc>
                  <a:txBody>
                    <a:bodyPr/>
                    <a:lstStyle/>
                    <a:p>
                      <a:pPr algn="l" fontAlgn="b"/>
                      <a:r>
                        <a:rPr lang="en-IN" sz="1100" u="none" strike="noStrike">
                          <a:effectLst/>
                        </a:rPr>
                        <a:t>EmpID</a:t>
                      </a:r>
                      <a:endParaRPr lang="en-IN" sz="1100" b="1"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FirstName</a:t>
                      </a:r>
                      <a:endParaRPr lang="en-IN" sz="1100" b="1"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DepartmentType</a:t>
                      </a:r>
                      <a:endParaRPr lang="en-IN" sz="1100" b="1" i="0" u="none" strike="noStrike">
                        <a:effectLst/>
                        <a:latin typeface="Calibri" panose="020F0502020204030204" pitchFamily="34" charset="0"/>
                      </a:endParaRPr>
                    </a:p>
                  </a:txBody>
                  <a:tcPr marL="4763" marR="4763" marT="4763" anchor="b"/>
                </a:tc>
                <a:tc>
                  <a:txBody>
                    <a:bodyPr/>
                    <a:lstStyle/>
                    <a:p>
                      <a:pPr algn="l" fontAlgn="b"/>
                      <a:r>
                        <a:rPr lang="en-IN" sz="1100" u="none" strike="noStrike">
                          <a:effectLst/>
                        </a:rPr>
                        <a:t>Performance Score</a:t>
                      </a:r>
                      <a:endParaRPr lang="en-IN" sz="1100" b="1" i="0" u="none" strike="noStrike">
                        <a:effectLst/>
                        <a:latin typeface="Calibri" panose="020F0502020204030204" pitchFamily="34" charset="0"/>
                      </a:endParaRPr>
                    </a:p>
                  </a:txBody>
                  <a:tcPr marL="4763" marR="4763" marT="4763" anchor="b"/>
                </a:tc>
                <a:tc>
                  <a:txBody>
                    <a:bodyPr/>
                    <a:lstStyle/>
                    <a:p>
                      <a:pPr algn="l" fontAlgn="b"/>
                      <a:r>
                        <a:rPr lang="en-IN" sz="1100" u="none" strike="noStrike" dirty="0">
                          <a:effectLst/>
                        </a:rPr>
                        <a:t>Current Employee Rating</a:t>
                      </a:r>
                      <a:endParaRPr lang="en-IN" sz="1100" b="1" i="0" u="none" strike="noStrike" dirty="0">
                        <a:effectLst/>
                        <a:latin typeface="Calibri" panose="020F0502020204030204" pitchFamily="34" charset="0"/>
                      </a:endParaRPr>
                    </a:p>
                  </a:txBody>
                  <a:tcPr marL="4763" marR="4763" marT="4763" anchor="b"/>
                </a:tc>
                <a:extLst>
                  <a:ext uri="{0D108BD9-81ED-4DB2-BD59-A6C34878D82A}">
                    <a16:rowId xmlns:a16="http://schemas.microsoft.com/office/drawing/2014/main" val="3553216151"/>
                  </a:ext>
                </a:extLst>
              </a:tr>
            </a:tbl>
          </a:graphicData>
        </a:graphic>
      </p:graphicFrame>
      <p:sp>
        <p:nvSpPr>
          <p:cNvPr id="12" name="TextBox 11">
            <a:extLst>
              <a:ext uri="{FF2B5EF4-FFF2-40B4-BE49-F238E27FC236}">
                <a16:creationId xmlns:a16="http://schemas.microsoft.com/office/drawing/2014/main" id="{05FA630F-F9C6-3CFF-1936-BA2B3B6FA197}"/>
              </a:ext>
            </a:extLst>
          </p:cNvPr>
          <p:cNvSpPr txBox="1"/>
          <p:nvPr/>
        </p:nvSpPr>
        <p:spPr>
          <a:xfrm>
            <a:off x="1743075" y="4802049"/>
            <a:ext cx="6411514" cy="1754326"/>
          </a:xfrm>
          <a:prstGeom prst="rect">
            <a:avLst/>
          </a:prstGeom>
          <a:noFill/>
        </p:spPr>
        <p:txBody>
          <a:bodyPr wrap="square">
            <a:spAutoFit/>
          </a:bodyPr>
          <a:lstStyle/>
          <a:p>
            <a:pPr marL="342900" indent="-342900">
              <a:buAutoNum type="arabicPeriod"/>
            </a:pPr>
            <a:r>
              <a:rPr lang="en-US" dirty="0"/>
              <a:t>he employee with ID </a:t>
            </a:r>
            <a:r>
              <a:rPr lang="en-IN" dirty="0"/>
              <a:t>3501,</a:t>
            </a:r>
            <a:r>
              <a:rPr lang="en-US" dirty="0"/>
              <a:t> </a:t>
            </a:r>
            <a:r>
              <a:rPr lang="en-IN" dirty="0"/>
              <a:t>3503 Garrett</a:t>
            </a:r>
            <a:r>
              <a:rPr lang="en-US" dirty="0"/>
              <a:t>, </a:t>
            </a:r>
            <a:r>
              <a:rPr lang="en-IN" dirty="0"/>
              <a:t>Geovanni h</a:t>
            </a:r>
            <a:r>
              <a:rPr lang="en-US" dirty="0"/>
              <a:t>as the largest portion of the rating pie chart, indicating a strong performance compared to others.</a:t>
            </a:r>
            <a:endParaRPr lang="en-IN" dirty="0"/>
          </a:p>
          <a:p>
            <a:pPr marL="342900" indent="-342900">
              <a:buAutoNum type="arabicPeriod"/>
            </a:pPr>
            <a:r>
              <a:rPr lang="en-US" dirty="0"/>
              <a:t>2. All employees listed (</a:t>
            </a:r>
            <a:r>
              <a:rPr lang="en-IN" dirty="0"/>
              <a:t> Eugene, Javon and Amaya</a:t>
            </a:r>
            <a:r>
              <a:rPr lang="en-US" dirty="0"/>
              <a:t>) have ratings that “Fully Meet” expectations, showing a consistent level of performance across the team.</a:t>
            </a:r>
          </a:p>
        </p:txBody>
      </p:sp>
      <p:sp>
        <p:nvSpPr>
          <p:cNvPr id="15" name="Rectangle 14">
            <a:extLst>
              <a:ext uri="{FF2B5EF4-FFF2-40B4-BE49-F238E27FC236}">
                <a16:creationId xmlns:a16="http://schemas.microsoft.com/office/drawing/2014/main" id="{F99BC514-8435-09A7-4F61-94274A0EB5A4}"/>
              </a:ext>
            </a:extLst>
          </p:cNvPr>
          <p:cNvSpPr/>
          <p:nvPr/>
        </p:nvSpPr>
        <p:spPr>
          <a:xfrm>
            <a:off x="828674" y="1224779"/>
            <a:ext cx="1966705" cy="2453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22bcomcs023@thiruthangalnadarcollege.edu.in</cp:lastModifiedBy>
  <cp:revision>16</cp:revision>
  <dcterms:created xsi:type="dcterms:W3CDTF">2024-03-29T15:07:22Z</dcterms:created>
  <dcterms:modified xsi:type="dcterms:W3CDTF">2024-08-31T04:11:42Z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