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Lst>
  <p:notesMasterIdLst>
    <p:notesMasterId r:id="rId19"/>
  </p:notesMasterIdLst>
  <p:sldIdLst>
    <p:sldId id="266" r:id="rId2"/>
    <p:sldId id="257" r:id="rId3"/>
    <p:sldId id="258" r:id="rId4"/>
    <p:sldId id="274" r:id="rId5"/>
    <p:sldId id="259" r:id="rId6"/>
    <p:sldId id="271" r:id="rId7"/>
    <p:sldId id="260" r:id="rId8"/>
    <p:sldId id="262" r:id="rId9"/>
    <p:sldId id="263" r:id="rId10"/>
    <p:sldId id="269" r:id="rId11"/>
    <p:sldId id="270" r:id="rId12"/>
    <p:sldId id="264" r:id="rId13"/>
    <p:sldId id="273" r:id="rId14"/>
    <p:sldId id="265" r:id="rId15"/>
    <p:sldId id="272"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wtham S" initials="GS" lastIdx="1" clrIdx="0">
    <p:extLst>
      <p:ext uri="{19B8F6BF-5375-455C-9EA6-DF929625EA0E}">
        <p15:presenceInfo xmlns:p15="http://schemas.microsoft.com/office/powerpoint/2012/main" userId="91a3431a2c4893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81" d="100"/>
          <a:sy n="81" d="100"/>
        </p:scale>
        <p:origin x="90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1-25T19:15:26.758"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70AD0-63EE-4E30-9D10-8880A6DDBDED}" type="datetimeFigureOut">
              <a:rPr lang="en-IN" smtClean="0"/>
              <a:t>02-12-2024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428A2-7260-4606-BE48-E51CC048B12C}" type="slidenum">
              <a:rPr lang="en-IN" smtClean="0"/>
              <a:t>‹#›</a:t>
            </a:fld>
            <a:endParaRPr lang="en-IN"/>
          </a:p>
        </p:txBody>
      </p:sp>
    </p:spTree>
    <p:extLst>
      <p:ext uri="{BB962C8B-B14F-4D97-AF65-F5344CB8AC3E}">
        <p14:creationId xmlns:p14="http://schemas.microsoft.com/office/powerpoint/2010/main" val="1263409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297428A2-7260-4606-BE48-E51CC048B12C}" type="slidenum">
              <a:rPr lang="en-IN" smtClean="0"/>
              <a:t>14</a:t>
            </a:fld>
            <a:endParaRPr lang="en-IN"/>
          </a:p>
        </p:txBody>
      </p:sp>
    </p:spTree>
    <p:extLst>
      <p:ext uri="{BB962C8B-B14F-4D97-AF65-F5344CB8AC3E}">
        <p14:creationId xmlns:p14="http://schemas.microsoft.com/office/powerpoint/2010/main" val="124763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62DC95-02EE-4799-838F-F5CC64EA07E8}"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735056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2DC95-02EE-4799-838F-F5CC64EA07E8}"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582185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2DC95-02EE-4799-838F-F5CC64EA07E8}"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7310A-00B6-4E7C-8BA4-343B4FD84A5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7421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4096854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7310A-00B6-4E7C-8BA4-343B4FD84A5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5441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293318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2DC95-02EE-4799-838F-F5CC64EA07E8}"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702179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2DC95-02EE-4799-838F-F5CC64EA07E8}"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983997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2DC95-02EE-4799-838F-F5CC64EA07E8}"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20475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2DC95-02EE-4799-838F-F5CC64EA07E8}"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88938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62DC95-02EE-4799-838F-F5CC64EA07E8}"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04939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62DC95-02EE-4799-838F-F5CC64EA07E8}" type="datetimeFigureOut">
              <a:rPr lang="en-IN" smtClean="0"/>
              <a:t>02-12-2024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303899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62DC95-02EE-4799-838F-F5CC64EA07E8}" type="datetimeFigureOut">
              <a:rPr lang="en-IN" smtClean="0"/>
              <a:t>02-12-2024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34797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2DC95-02EE-4799-838F-F5CC64EA07E8}" type="datetimeFigureOut">
              <a:rPr lang="en-IN" smtClean="0"/>
              <a:t>02-12-2024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3111695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28216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714654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662DC95-02EE-4799-838F-F5CC64EA07E8}" type="datetimeFigureOut">
              <a:rPr lang="en-IN" smtClean="0"/>
              <a:t>02-12-2024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87310A-00B6-4E7C-8BA4-343B4FD84A58}" type="slidenum">
              <a:rPr lang="en-IN" smtClean="0"/>
              <a:t>‹#›</a:t>
            </a:fld>
            <a:endParaRPr lang="en-IN"/>
          </a:p>
        </p:txBody>
      </p:sp>
    </p:spTree>
    <p:extLst>
      <p:ext uri="{BB962C8B-B14F-4D97-AF65-F5344CB8AC3E}">
        <p14:creationId xmlns:p14="http://schemas.microsoft.com/office/powerpoint/2010/main" val="154548042"/>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980" r:id="rId15"/>
    <p:sldLayoutId id="21474839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5334-0FBC-ABBD-0091-BBA677F928D3}"/>
              </a:ext>
            </a:extLst>
          </p:cNvPr>
          <p:cNvSpPr>
            <a:spLocks noGrp="1"/>
          </p:cNvSpPr>
          <p:nvPr>
            <p:ph type="title"/>
          </p:nvPr>
        </p:nvSpPr>
        <p:spPr>
          <a:xfrm>
            <a:off x="2015612" y="2092325"/>
            <a:ext cx="10028904" cy="3719195"/>
          </a:xfrm>
        </p:spPr>
        <p:txBody>
          <a:bodyPr>
            <a:normAutofit/>
          </a:bodyPr>
          <a:lstStyle/>
          <a:p>
            <a:r>
              <a:rPr lang="en-US" sz="5400" b="1" i="1" dirty="0"/>
              <a:t>Cyberbullying Detection on Social Networks Using Hybrid RNN-LSTM Model</a:t>
            </a:r>
            <a:endParaRPr lang="en-IN" sz="5400" b="1" i="1" dirty="0"/>
          </a:p>
        </p:txBody>
      </p:sp>
    </p:spTree>
    <p:extLst>
      <p:ext uri="{BB962C8B-B14F-4D97-AF65-F5344CB8AC3E}">
        <p14:creationId xmlns:p14="http://schemas.microsoft.com/office/powerpoint/2010/main" val="105324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33C8A-D59E-E15C-90A5-16CE35C3317E}"/>
              </a:ext>
            </a:extLst>
          </p:cNvPr>
          <p:cNvSpPr>
            <a:spLocks noGrp="1"/>
          </p:cNvSpPr>
          <p:nvPr>
            <p:ph idx="1"/>
          </p:nvPr>
        </p:nvSpPr>
        <p:spPr>
          <a:xfrm>
            <a:off x="1382580" y="970960"/>
            <a:ext cx="9844743" cy="5684363"/>
          </a:xfrm>
        </p:spPr>
        <p:txBody>
          <a:bodyPr>
            <a:normAutofit/>
          </a:bodyPr>
          <a:lstStyle/>
          <a:p>
            <a:pPr marL="0" indent="0">
              <a:buNone/>
            </a:pPr>
            <a:r>
              <a:rPr lang="en-US" sz="2400" dirty="0"/>
              <a:t> </a:t>
            </a:r>
            <a:r>
              <a:rPr lang="en-US" sz="2400" b="1" dirty="0"/>
              <a:t>Recurrent Neural Network (RNN)</a:t>
            </a:r>
            <a:r>
              <a:rPr lang="en-US" sz="2400" dirty="0"/>
              <a:t> is a type of neural network designed to handle sequential data by maintaining information about previous inputs through a form of memory. Unlike traditional feedforward neural networks, RNNs have a "recurrent" connection that allows them to use outputs from previous time steps as inputs for the current step.</a:t>
            </a:r>
          </a:p>
          <a:p>
            <a:pPr marL="0" indent="0">
              <a:buNone/>
            </a:pPr>
            <a:r>
              <a:rPr lang="en-US" sz="2400" b="1" dirty="0"/>
              <a:t>Advantages</a:t>
            </a:r>
          </a:p>
          <a:p>
            <a:pPr marL="0" indent="0">
              <a:buNone/>
            </a:pPr>
            <a:r>
              <a:rPr lang="en-US" sz="2400" b="1" i="1" dirty="0"/>
              <a:t>Sequential Nature: </a:t>
            </a:r>
            <a:r>
              <a:rPr lang="en-US" sz="2400" i="1" dirty="0"/>
              <a:t>RNNs are designed to process sequential data.</a:t>
            </a:r>
          </a:p>
          <a:p>
            <a:pPr marL="0" indent="0">
              <a:buNone/>
            </a:pPr>
            <a:r>
              <a:rPr lang="en-US" sz="2400" b="1" i="1" dirty="0"/>
              <a:t>Hidden States: </a:t>
            </a:r>
            <a:r>
              <a:rPr lang="en-US" sz="2400" i="1" dirty="0"/>
              <a:t>The key feature of RNNs is their ability to pass information through hidden states.</a:t>
            </a:r>
          </a:p>
          <a:p>
            <a:pPr marL="0" indent="0">
              <a:buNone/>
            </a:pPr>
            <a:r>
              <a:rPr lang="en-US" sz="2400" b="1" i="1" dirty="0"/>
              <a:t>Weight Sharing: </a:t>
            </a:r>
            <a:r>
              <a:rPr lang="en-US" sz="2400" i="1" dirty="0"/>
              <a:t>Unlike traditional feedforward networks, RNNs share the same weights at each time step.</a:t>
            </a:r>
          </a:p>
          <a:p>
            <a:pPr marL="0" indent="0">
              <a:buNone/>
            </a:pPr>
            <a:endParaRPr lang="en-US" sz="2400" b="1" dirty="0"/>
          </a:p>
          <a:p>
            <a:pPr marL="0" indent="0">
              <a:buNone/>
            </a:pPr>
            <a:endParaRPr lang="en-IN" sz="2400" b="1" dirty="0"/>
          </a:p>
        </p:txBody>
      </p:sp>
    </p:spTree>
    <p:extLst>
      <p:ext uri="{BB962C8B-B14F-4D97-AF65-F5344CB8AC3E}">
        <p14:creationId xmlns:p14="http://schemas.microsoft.com/office/powerpoint/2010/main" val="2595769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6D63F-59E7-1B4B-05FD-0CA00C85FA82}"/>
              </a:ext>
            </a:extLst>
          </p:cNvPr>
          <p:cNvSpPr>
            <a:spLocks noGrp="1"/>
          </p:cNvSpPr>
          <p:nvPr>
            <p:ph type="title"/>
          </p:nvPr>
        </p:nvSpPr>
        <p:spPr>
          <a:xfrm>
            <a:off x="1706252" y="254525"/>
            <a:ext cx="9115719" cy="593888"/>
          </a:xfrm>
        </p:spPr>
        <p:txBody>
          <a:bodyPr>
            <a:normAutofit fontScale="90000"/>
          </a:bodyPr>
          <a:lstStyle/>
          <a:p>
            <a:r>
              <a:rPr lang="en-IN" b="1" dirty="0"/>
              <a:t>Accuracy</a:t>
            </a:r>
            <a:br>
              <a:rPr lang="en-IN" b="1" dirty="0"/>
            </a:br>
            <a:r>
              <a:rPr lang="en-IN" sz="2700" dirty="0"/>
              <a:t>highest accuracy for LSTM model is 82.40%</a:t>
            </a:r>
            <a:br>
              <a:rPr lang="en-IN" sz="2700" dirty="0"/>
            </a:br>
            <a:r>
              <a:rPr lang="en-IN" sz="2700" dirty="0"/>
              <a:t>highest accuracy for RNN model is 80.31%</a:t>
            </a:r>
            <a:br>
              <a:rPr lang="en-IN" b="1" dirty="0"/>
            </a:br>
            <a:br>
              <a:rPr lang="en-IN" b="1" dirty="0"/>
            </a:br>
            <a:r>
              <a:rPr lang="en-IN" b="1" dirty="0"/>
              <a:t>          RNN                                        LSTM</a:t>
            </a:r>
          </a:p>
        </p:txBody>
      </p:sp>
      <p:pic>
        <p:nvPicPr>
          <p:cNvPr id="4" name="Picture 3">
            <a:extLst>
              <a:ext uri="{FF2B5EF4-FFF2-40B4-BE49-F238E27FC236}">
                <a16:creationId xmlns:a16="http://schemas.microsoft.com/office/drawing/2014/main" id="{633F3B1A-CBE9-EBB3-2E6D-9691F035A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987" y="2764698"/>
            <a:ext cx="5051586" cy="2972342"/>
          </a:xfrm>
          <a:prstGeom prst="rect">
            <a:avLst/>
          </a:prstGeom>
        </p:spPr>
      </p:pic>
      <p:pic>
        <p:nvPicPr>
          <p:cNvPr id="10" name="Content Placeholder 9">
            <a:extLst>
              <a:ext uri="{FF2B5EF4-FFF2-40B4-BE49-F238E27FC236}">
                <a16:creationId xmlns:a16="http://schemas.microsoft.com/office/drawing/2014/main" id="{B12D28BF-9F6F-20F7-D3BA-545B2B3105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682" y="2764698"/>
            <a:ext cx="5019332" cy="2972342"/>
          </a:xfrm>
        </p:spPr>
      </p:pic>
    </p:spTree>
    <p:extLst>
      <p:ext uri="{BB962C8B-B14F-4D97-AF65-F5344CB8AC3E}">
        <p14:creationId xmlns:p14="http://schemas.microsoft.com/office/powerpoint/2010/main" val="1644427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alpha val="9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F111-D149-5620-C70E-EA93A45301C3}"/>
              </a:ext>
            </a:extLst>
          </p:cNvPr>
          <p:cNvSpPr>
            <a:spLocks noGrp="1"/>
          </p:cNvSpPr>
          <p:nvPr>
            <p:ph type="title"/>
          </p:nvPr>
        </p:nvSpPr>
        <p:spPr>
          <a:xfrm>
            <a:off x="1225485" y="103695"/>
            <a:ext cx="9821926" cy="801278"/>
          </a:xfrm>
        </p:spPr>
        <p:txBody>
          <a:bodyPr>
            <a:noAutofit/>
          </a:bodyPr>
          <a:lstStyle/>
          <a:p>
            <a:r>
              <a:rPr lang="en-US" sz="2800" b="1" dirty="0"/>
              <a:t>Cyberbullying Comment Detector - GUI Overview</a:t>
            </a:r>
            <a:br>
              <a:rPr lang="en-US" sz="2800" b="1" dirty="0"/>
            </a:br>
            <a:endParaRPr lang="en-IN" sz="2800" b="1" i="1" dirty="0"/>
          </a:p>
        </p:txBody>
      </p:sp>
      <p:sp>
        <p:nvSpPr>
          <p:cNvPr id="5" name="Content Placeholder 4">
            <a:extLst>
              <a:ext uri="{FF2B5EF4-FFF2-40B4-BE49-F238E27FC236}">
                <a16:creationId xmlns:a16="http://schemas.microsoft.com/office/drawing/2014/main" id="{688A2019-61BE-72C5-2B1A-497F915A4CE1}"/>
              </a:ext>
            </a:extLst>
          </p:cNvPr>
          <p:cNvSpPr>
            <a:spLocks noGrp="1"/>
          </p:cNvSpPr>
          <p:nvPr>
            <p:ph idx="1"/>
          </p:nvPr>
        </p:nvSpPr>
        <p:spPr>
          <a:xfrm>
            <a:off x="1144589" y="716438"/>
            <a:ext cx="10213140" cy="5644882"/>
          </a:xfrm>
        </p:spPr>
        <p:txBody>
          <a:bodyPr>
            <a:normAutofit/>
          </a:bodyPr>
          <a:lstStyle/>
          <a:p>
            <a:pPr marL="0" indent="0">
              <a:buNone/>
            </a:pPr>
            <a:r>
              <a:rPr lang="en-US" sz="2400" dirty="0"/>
              <a:t>     The Cyberbullying Comment Detector web application features a clean and user-friendly interface built with Flask. It uses a visually appealing background image that enhances the overall user experience. The core interaction revolves around an input field where users can type a comment for analysis. Two main buttons are provided: Detect, which triggers the comment analysis, and Delete, which clears the input field for a new comment. Once the comment is analyzed, the result display dynamically shows whether the comment is categorized as Cyberbullying or Non-Cyberbullying, with color-coded feedback—red for cyberbullying and green for non-cyberbullying. The layout is fully responsive, adjusting to different screen sizes, ensuring usability on both mobile and desktop devices. Overall, the interface is designed to provide an intuitive and engaging user experience with clear instructions and smooth transitions.</a:t>
            </a:r>
            <a:endParaRPr lang="en-IN" sz="2400" dirty="0"/>
          </a:p>
        </p:txBody>
      </p:sp>
    </p:spTree>
    <p:extLst>
      <p:ext uri="{BB962C8B-B14F-4D97-AF65-F5344CB8AC3E}">
        <p14:creationId xmlns:p14="http://schemas.microsoft.com/office/powerpoint/2010/main" val="979351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A7B5-28F0-2822-BABA-FCF91F6989DE}"/>
              </a:ext>
            </a:extLst>
          </p:cNvPr>
          <p:cNvSpPr>
            <a:spLocks noGrp="1"/>
          </p:cNvSpPr>
          <p:nvPr>
            <p:ph type="title"/>
          </p:nvPr>
        </p:nvSpPr>
        <p:spPr/>
        <p:txBody>
          <a:bodyPr/>
          <a:lstStyle/>
          <a:p>
            <a:r>
              <a:rPr lang="en-US" b="1" dirty="0"/>
              <a:t>Deployment Steps</a:t>
            </a:r>
            <a:endParaRPr lang="en-IN" b="1" dirty="0"/>
          </a:p>
        </p:txBody>
      </p:sp>
      <p:sp>
        <p:nvSpPr>
          <p:cNvPr id="3" name="Content Placeholder 2">
            <a:extLst>
              <a:ext uri="{FF2B5EF4-FFF2-40B4-BE49-F238E27FC236}">
                <a16:creationId xmlns:a16="http://schemas.microsoft.com/office/drawing/2014/main" id="{D6289951-4869-3804-AB3A-B1BB6458635B}"/>
              </a:ext>
            </a:extLst>
          </p:cNvPr>
          <p:cNvSpPr>
            <a:spLocks noGrp="1"/>
          </p:cNvSpPr>
          <p:nvPr>
            <p:ph idx="1"/>
          </p:nvPr>
        </p:nvSpPr>
        <p:spPr/>
        <p:txBody>
          <a:bodyPr/>
          <a:lstStyle/>
          <a:p>
            <a:r>
              <a:rPr lang="en-US" dirty="0"/>
              <a:t>Upload Project to GitHub  </a:t>
            </a:r>
          </a:p>
          <a:p>
            <a:r>
              <a:rPr lang="en-US" dirty="0"/>
              <a:t>Sign Up or Log In to Render  </a:t>
            </a:r>
          </a:p>
          <a:p>
            <a:r>
              <a:rPr lang="en-US" dirty="0"/>
              <a:t>Create a New Web Service </a:t>
            </a:r>
          </a:p>
          <a:p>
            <a:r>
              <a:rPr lang="en-US" dirty="0"/>
              <a:t>Connect GitHub Repository  </a:t>
            </a:r>
          </a:p>
          <a:p>
            <a:r>
              <a:rPr lang="en-US" dirty="0"/>
              <a:t>Enter Service Details </a:t>
            </a:r>
          </a:p>
          <a:p>
            <a:r>
              <a:rPr lang="en-US" dirty="0"/>
              <a:t>Set Build and Start Commands  </a:t>
            </a:r>
          </a:p>
          <a:p>
            <a:r>
              <a:rPr lang="en-US" dirty="0"/>
              <a:t>Deploy the Service  </a:t>
            </a:r>
          </a:p>
          <a:p>
            <a:r>
              <a:rPr lang="en-US" dirty="0"/>
              <a:t>Wait for Deployment Completion  </a:t>
            </a:r>
          </a:p>
          <a:p>
            <a:r>
              <a:rPr lang="en-US" dirty="0"/>
              <a:t>Access the Deployment URL  To Test Your Application</a:t>
            </a:r>
            <a:endParaRPr lang="en-IN" dirty="0"/>
          </a:p>
        </p:txBody>
      </p:sp>
    </p:spTree>
    <p:extLst>
      <p:ext uri="{BB962C8B-B14F-4D97-AF65-F5344CB8AC3E}">
        <p14:creationId xmlns:p14="http://schemas.microsoft.com/office/powerpoint/2010/main" val="2992187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CC536-5571-C887-0F22-E68EC43C0D39}"/>
              </a:ext>
            </a:extLst>
          </p:cNvPr>
          <p:cNvSpPr>
            <a:spLocks noGrp="1"/>
          </p:cNvSpPr>
          <p:nvPr>
            <p:ph idx="1"/>
          </p:nvPr>
        </p:nvSpPr>
        <p:spPr>
          <a:xfrm>
            <a:off x="838200" y="1132514"/>
            <a:ext cx="10515600" cy="5637401"/>
          </a:xfrm>
        </p:spPr>
        <p:txBody>
          <a:bodyPr>
            <a:normAutofit/>
          </a:bodyPr>
          <a:lstStyle/>
          <a:p>
            <a:pPr marL="0" indent="0">
              <a:buNone/>
            </a:pPr>
            <a:r>
              <a:rPr lang="en-IN" dirty="0"/>
              <a:t>  </a:t>
            </a:r>
          </a:p>
        </p:txBody>
      </p:sp>
      <p:pic>
        <p:nvPicPr>
          <p:cNvPr id="4" name="Picture 3">
            <a:extLst>
              <a:ext uri="{FF2B5EF4-FFF2-40B4-BE49-F238E27FC236}">
                <a16:creationId xmlns:a16="http://schemas.microsoft.com/office/drawing/2014/main" id="{7F04A996-29EA-25B2-5FEA-6230AB05A429}"/>
              </a:ext>
            </a:extLst>
          </p:cNvPr>
          <p:cNvPicPr>
            <a:picLocks noChangeAspect="1"/>
          </p:cNvPicPr>
          <p:nvPr/>
        </p:nvPicPr>
        <p:blipFill>
          <a:blip r:embed="rId3">
            <a:extLst>
              <a:ext uri="{28A0092B-C50C-407E-A947-70E740481C1C}">
                <a14:useLocalDpi xmlns:a14="http://schemas.microsoft.com/office/drawing/2010/main" val="0"/>
              </a:ext>
            </a:extLst>
          </a:blip>
          <a:srcRect t="6048"/>
          <a:stretch/>
        </p:blipFill>
        <p:spPr>
          <a:xfrm>
            <a:off x="0" y="0"/>
            <a:ext cx="12192000" cy="6857999"/>
          </a:xfrm>
          <a:prstGeom prst="rect">
            <a:avLst/>
          </a:prstGeom>
        </p:spPr>
      </p:pic>
    </p:spTree>
    <p:extLst>
      <p:ext uri="{BB962C8B-B14F-4D97-AF65-F5344CB8AC3E}">
        <p14:creationId xmlns:p14="http://schemas.microsoft.com/office/powerpoint/2010/main" val="2330213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22C760-763B-AA7B-ECE5-9EC214B81E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031744" cy="6858000"/>
          </a:xfrm>
        </p:spPr>
      </p:pic>
    </p:spTree>
    <p:extLst>
      <p:ext uri="{BB962C8B-B14F-4D97-AF65-F5344CB8AC3E}">
        <p14:creationId xmlns:p14="http://schemas.microsoft.com/office/powerpoint/2010/main" val="3900882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D980-D7F4-5323-7DE7-054B6361DF2B}"/>
              </a:ext>
            </a:extLst>
          </p:cNvPr>
          <p:cNvSpPr>
            <a:spLocks noGrp="1"/>
          </p:cNvSpPr>
          <p:nvPr>
            <p:ph type="title"/>
          </p:nvPr>
        </p:nvSpPr>
        <p:spPr/>
        <p:txBody>
          <a:bodyPr/>
          <a:lstStyle/>
          <a:p>
            <a:r>
              <a:rPr lang="en-IN" sz="3600" b="1" i="1" dirty="0"/>
              <a:t>CONCLUSION</a:t>
            </a:r>
          </a:p>
        </p:txBody>
      </p:sp>
      <p:sp>
        <p:nvSpPr>
          <p:cNvPr id="3" name="Content Placeholder 2">
            <a:extLst>
              <a:ext uri="{FF2B5EF4-FFF2-40B4-BE49-F238E27FC236}">
                <a16:creationId xmlns:a16="http://schemas.microsoft.com/office/drawing/2014/main" id="{3BDDF347-74B6-8017-C500-85D9A0D19CE4}"/>
              </a:ext>
            </a:extLst>
          </p:cNvPr>
          <p:cNvSpPr>
            <a:spLocks noGrp="1"/>
          </p:cNvSpPr>
          <p:nvPr>
            <p:ph idx="1"/>
          </p:nvPr>
        </p:nvSpPr>
        <p:spPr/>
        <p:txBody>
          <a:bodyPr/>
          <a:lstStyle/>
          <a:p>
            <a:pPr marL="0" indent="0">
              <a:buNone/>
            </a:pPr>
            <a:r>
              <a:rPr lang="en-IN" dirty="0"/>
              <a:t>  </a:t>
            </a:r>
          </a:p>
        </p:txBody>
      </p:sp>
      <p:sp>
        <p:nvSpPr>
          <p:cNvPr id="4" name="Rectangle: Rounded Corners 3">
            <a:extLst>
              <a:ext uri="{FF2B5EF4-FFF2-40B4-BE49-F238E27FC236}">
                <a16:creationId xmlns:a16="http://schemas.microsoft.com/office/drawing/2014/main" id="{876704B5-281F-CBCC-7656-6CAC93CD4EAD}"/>
              </a:ext>
            </a:extLst>
          </p:cNvPr>
          <p:cNvSpPr/>
          <p:nvPr/>
        </p:nvSpPr>
        <p:spPr>
          <a:xfrm>
            <a:off x="1586917" y="2337461"/>
            <a:ext cx="9018165" cy="3103927"/>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Cyberbullying Comment Detector app is an effective tool for identifying harmful comments and promoting a safer online environment. By leveraging advanced machine learning models and a user-friendly interface, it allows users to easily input and analyze comments for potential cyberbullying content. this app serves as a valuable resource for detecting cyberbullying and raising awareness about online harassment.</a:t>
            </a:r>
            <a:endParaRPr lang="en-IN" dirty="0">
              <a:solidFill>
                <a:schemeClr val="bg1"/>
              </a:solidFill>
            </a:endParaRPr>
          </a:p>
        </p:txBody>
      </p:sp>
    </p:spTree>
    <p:extLst>
      <p:ext uri="{BB962C8B-B14F-4D97-AF65-F5344CB8AC3E}">
        <p14:creationId xmlns:p14="http://schemas.microsoft.com/office/powerpoint/2010/main" val="1400491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F24C-1182-DF85-9EC5-4C334DDA45CF}"/>
              </a:ext>
            </a:extLst>
          </p:cNvPr>
          <p:cNvSpPr>
            <a:spLocks noGrp="1"/>
          </p:cNvSpPr>
          <p:nvPr>
            <p:ph type="title"/>
          </p:nvPr>
        </p:nvSpPr>
        <p:spPr/>
        <p:txBody>
          <a:bodyPr/>
          <a:lstStyle/>
          <a:p>
            <a:r>
              <a:rPr lang="en-IN" b="1" i="1" dirty="0"/>
              <a:t>TEAM MEMBERS</a:t>
            </a:r>
          </a:p>
        </p:txBody>
      </p:sp>
      <p:sp>
        <p:nvSpPr>
          <p:cNvPr id="3" name="Content Placeholder 2">
            <a:extLst>
              <a:ext uri="{FF2B5EF4-FFF2-40B4-BE49-F238E27FC236}">
                <a16:creationId xmlns:a16="http://schemas.microsoft.com/office/drawing/2014/main" id="{DFA0171D-FAEE-CCF5-1D5B-D5C651EAACEB}"/>
              </a:ext>
            </a:extLst>
          </p:cNvPr>
          <p:cNvSpPr>
            <a:spLocks noGrp="1"/>
          </p:cNvSpPr>
          <p:nvPr>
            <p:ph idx="1"/>
          </p:nvPr>
        </p:nvSpPr>
        <p:spPr/>
        <p:txBody>
          <a:bodyPr/>
          <a:lstStyle/>
          <a:p>
            <a:r>
              <a:rPr lang="en-IN" dirty="0"/>
              <a:t>CHARAN REDDY</a:t>
            </a:r>
          </a:p>
          <a:p>
            <a:r>
              <a:rPr lang="en-IN" dirty="0"/>
              <a:t>DHANIKSHA </a:t>
            </a:r>
          </a:p>
          <a:p>
            <a:r>
              <a:rPr lang="en-IN" dirty="0"/>
              <a:t>JASMITHA GATTU</a:t>
            </a:r>
          </a:p>
          <a:p>
            <a:r>
              <a:rPr lang="en-IN" dirty="0"/>
              <a:t>MEGHANA REDDY BODDAPATI</a:t>
            </a:r>
          </a:p>
          <a:p>
            <a:r>
              <a:rPr lang="en-IN" dirty="0"/>
              <a:t>NIDHI</a:t>
            </a:r>
          </a:p>
          <a:p>
            <a:r>
              <a:rPr lang="en-IN" dirty="0"/>
              <a:t>PRANAV</a:t>
            </a:r>
          </a:p>
        </p:txBody>
      </p:sp>
    </p:spTree>
    <p:extLst>
      <p:ext uri="{BB962C8B-B14F-4D97-AF65-F5344CB8AC3E}">
        <p14:creationId xmlns:p14="http://schemas.microsoft.com/office/powerpoint/2010/main" val="406001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15A9-0778-E5EF-8107-4B3984E8ABBF}"/>
              </a:ext>
            </a:extLst>
          </p:cNvPr>
          <p:cNvSpPr>
            <a:spLocks noGrp="1"/>
          </p:cNvSpPr>
          <p:nvPr>
            <p:ph type="title"/>
          </p:nvPr>
        </p:nvSpPr>
        <p:spPr/>
        <p:txBody>
          <a:bodyPr>
            <a:normAutofit/>
          </a:bodyPr>
          <a:lstStyle/>
          <a:p>
            <a:r>
              <a:rPr lang="en-IN" sz="3600" b="1" i="1" dirty="0"/>
              <a:t>Introduction</a:t>
            </a:r>
          </a:p>
        </p:txBody>
      </p:sp>
      <p:sp>
        <p:nvSpPr>
          <p:cNvPr id="3" name="Content Placeholder 2">
            <a:extLst>
              <a:ext uri="{FF2B5EF4-FFF2-40B4-BE49-F238E27FC236}">
                <a16:creationId xmlns:a16="http://schemas.microsoft.com/office/drawing/2014/main" id="{520AF8AB-23BD-1A50-CA52-E46913293E7F}"/>
              </a:ext>
            </a:extLst>
          </p:cNvPr>
          <p:cNvSpPr>
            <a:spLocks noGrp="1"/>
          </p:cNvSpPr>
          <p:nvPr>
            <p:ph idx="1"/>
          </p:nvPr>
        </p:nvSpPr>
        <p:spPr/>
        <p:txBody>
          <a:bodyPr/>
          <a:lstStyle/>
          <a:p>
            <a:r>
              <a:rPr lang="en-IN" dirty="0"/>
              <a:t>Cyberbullying affects millions worldwide, causing emotional distress and harm .Social networks struggle to detect and prevent online harassment .Traditional methods rely on manual reporting, which is time-consuming and ineffective.</a:t>
            </a:r>
          </a:p>
          <a:p>
            <a:r>
              <a:rPr lang="en-IN" dirty="0"/>
              <a:t>This presentation proposes a novel solution: a hybrid RNN-LSTM model.</a:t>
            </a:r>
          </a:p>
          <a:p>
            <a:r>
              <a:rPr lang="en-IN" dirty="0"/>
              <a:t>Through this innovative approach , we aim to contribute significantly to the ongoing efforts in creating safer environments.</a:t>
            </a:r>
          </a:p>
        </p:txBody>
      </p:sp>
    </p:spTree>
    <p:extLst>
      <p:ext uri="{BB962C8B-B14F-4D97-AF65-F5344CB8AC3E}">
        <p14:creationId xmlns:p14="http://schemas.microsoft.com/office/powerpoint/2010/main" val="2855001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E92A6-C450-3349-2F74-33DA288FF7F3}"/>
              </a:ext>
            </a:extLst>
          </p:cNvPr>
          <p:cNvSpPr>
            <a:spLocks noGrp="1"/>
          </p:cNvSpPr>
          <p:nvPr>
            <p:ph type="title"/>
          </p:nvPr>
        </p:nvSpPr>
        <p:spPr/>
        <p:txBody>
          <a:bodyPr>
            <a:normAutofit/>
          </a:bodyPr>
          <a:lstStyle/>
          <a:p>
            <a:r>
              <a:rPr lang="en-IN" sz="3600" b="1" i="1" dirty="0"/>
              <a:t>Web Scrapping</a:t>
            </a:r>
          </a:p>
        </p:txBody>
      </p:sp>
      <p:sp>
        <p:nvSpPr>
          <p:cNvPr id="3" name="Content Placeholder 2">
            <a:extLst>
              <a:ext uri="{FF2B5EF4-FFF2-40B4-BE49-F238E27FC236}">
                <a16:creationId xmlns:a16="http://schemas.microsoft.com/office/drawing/2014/main" id="{BD0B5FDA-0434-F385-B584-F828DA913E5E}"/>
              </a:ext>
            </a:extLst>
          </p:cNvPr>
          <p:cNvSpPr>
            <a:spLocks noGrp="1"/>
          </p:cNvSpPr>
          <p:nvPr>
            <p:ph idx="1"/>
          </p:nvPr>
        </p:nvSpPr>
        <p:spPr/>
        <p:txBody>
          <a:bodyPr>
            <a:normAutofit/>
          </a:bodyPr>
          <a:lstStyle/>
          <a:p>
            <a:r>
              <a:rPr lang="en-US" dirty="0"/>
              <a:t>Web scraping, also known as web harvesting or web data extraction, is the process of automatically extracting data from websites. This is typically done using software tools or scripts that simulate human browsing to collect data from web pages.</a:t>
            </a:r>
          </a:p>
          <a:p>
            <a:r>
              <a:rPr lang="en-US" dirty="0"/>
              <a:t>It Enables gathering large volumes of information quickly, which can be used for various applications like market research, data analysis, competitive analysis, etc.</a:t>
            </a:r>
          </a:p>
          <a:p>
            <a:r>
              <a:rPr lang="en-US" dirty="0"/>
              <a:t>We have </a:t>
            </a:r>
            <a:r>
              <a:rPr lang="en-US" dirty="0" err="1"/>
              <a:t>webscrapped</a:t>
            </a:r>
            <a:r>
              <a:rPr lang="en-US" dirty="0"/>
              <a:t> the text from </a:t>
            </a:r>
            <a:r>
              <a:rPr lang="en-US" dirty="0" err="1"/>
              <a:t>youtube</a:t>
            </a:r>
            <a:r>
              <a:rPr lang="en-US" dirty="0"/>
              <a:t> via </a:t>
            </a:r>
            <a:r>
              <a:rPr lang="en-US" dirty="0" err="1"/>
              <a:t>youtube</a:t>
            </a:r>
            <a:r>
              <a:rPr lang="en-US" dirty="0"/>
              <a:t> data API v3 and from reddit using PRAW(Python Reddit API wrapper).</a:t>
            </a:r>
          </a:p>
          <a:p>
            <a:endParaRPr lang="en-US" dirty="0"/>
          </a:p>
          <a:p>
            <a:endParaRPr lang="en-IN" dirty="0"/>
          </a:p>
        </p:txBody>
      </p:sp>
    </p:spTree>
    <p:extLst>
      <p:ext uri="{BB962C8B-B14F-4D97-AF65-F5344CB8AC3E}">
        <p14:creationId xmlns:p14="http://schemas.microsoft.com/office/powerpoint/2010/main" val="414460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CDF0-5ACF-90F9-2D2D-B96E9C95520A}"/>
              </a:ext>
            </a:extLst>
          </p:cNvPr>
          <p:cNvSpPr>
            <a:spLocks noGrp="1"/>
          </p:cNvSpPr>
          <p:nvPr>
            <p:ph type="title"/>
          </p:nvPr>
        </p:nvSpPr>
        <p:spPr/>
        <p:txBody>
          <a:bodyPr/>
          <a:lstStyle/>
          <a:p>
            <a:r>
              <a:rPr lang="en-US" b="1" dirty="0"/>
              <a:t>Data Collection</a:t>
            </a:r>
            <a:endParaRPr lang="en-IN" b="1" dirty="0"/>
          </a:p>
        </p:txBody>
      </p:sp>
      <p:sp>
        <p:nvSpPr>
          <p:cNvPr id="3" name="Content Placeholder 2">
            <a:extLst>
              <a:ext uri="{FF2B5EF4-FFF2-40B4-BE49-F238E27FC236}">
                <a16:creationId xmlns:a16="http://schemas.microsoft.com/office/drawing/2014/main" id="{FF9DAD52-63A2-0821-8EC4-1D4B17EDD7B9}"/>
              </a:ext>
            </a:extLst>
          </p:cNvPr>
          <p:cNvSpPr>
            <a:spLocks noGrp="1"/>
          </p:cNvSpPr>
          <p:nvPr>
            <p:ph idx="1"/>
          </p:nvPr>
        </p:nvSpPr>
        <p:spPr/>
        <p:txBody>
          <a:bodyPr/>
          <a:lstStyle/>
          <a:p>
            <a:r>
              <a:rPr lang="en-US" dirty="0"/>
              <a:t>We use code gathers comments from a YouTube video and saves them to a CSV file. It uses the YouTube API and handles errors, pagination, and comment processing. The code retrieves main comments and replies, organizes them into a table, and saves it to a CSV file. This results in a file with each comment on its own row, easy to review or analyze.</a:t>
            </a:r>
            <a:endParaRPr lang="en-IN" dirty="0"/>
          </a:p>
        </p:txBody>
      </p:sp>
      <p:pic>
        <p:nvPicPr>
          <p:cNvPr id="5" name="Picture 4">
            <a:extLst>
              <a:ext uri="{FF2B5EF4-FFF2-40B4-BE49-F238E27FC236}">
                <a16:creationId xmlns:a16="http://schemas.microsoft.com/office/drawing/2014/main" id="{69153E4F-3047-0269-B382-D106B74F0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198" y="3857274"/>
            <a:ext cx="6334812" cy="3000726"/>
          </a:xfrm>
          <a:prstGeom prst="rect">
            <a:avLst/>
          </a:prstGeom>
        </p:spPr>
      </p:pic>
    </p:spTree>
    <p:extLst>
      <p:ext uri="{BB962C8B-B14F-4D97-AF65-F5344CB8AC3E}">
        <p14:creationId xmlns:p14="http://schemas.microsoft.com/office/powerpoint/2010/main" val="677583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449C-AEEC-34F2-C911-F79AD4FE960C}"/>
              </a:ext>
            </a:extLst>
          </p:cNvPr>
          <p:cNvSpPr>
            <a:spLocks noGrp="1"/>
          </p:cNvSpPr>
          <p:nvPr>
            <p:ph type="title"/>
          </p:nvPr>
        </p:nvSpPr>
        <p:spPr/>
        <p:txBody>
          <a:bodyPr>
            <a:normAutofit/>
          </a:bodyPr>
          <a:lstStyle/>
          <a:p>
            <a:r>
              <a:rPr lang="en-IN" sz="3600" b="1" i="1" dirty="0"/>
              <a:t>Labelling</a:t>
            </a:r>
          </a:p>
        </p:txBody>
      </p:sp>
      <p:sp>
        <p:nvSpPr>
          <p:cNvPr id="3" name="Content Placeholder 2">
            <a:extLst>
              <a:ext uri="{FF2B5EF4-FFF2-40B4-BE49-F238E27FC236}">
                <a16:creationId xmlns:a16="http://schemas.microsoft.com/office/drawing/2014/main" id="{1B4AA1E2-C24E-E52A-DA49-49F8151A3DCB}"/>
              </a:ext>
            </a:extLst>
          </p:cNvPr>
          <p:cNvSpPr>
            <a:spLocks noGrp="1"/>
          </p:cNvSpPr>
          <p:nvPr>
            <p:ph idx="1"/>
          </p:nvPr>
        </p:nvSpPr>
        <p:spPr/>
        <p:txBody>
          <a:bodyPr>
            <a:normAutofit/>
          </a:bodyPr>
          <a:lstStyle/>
          <a:p>
            <a:r>
              <a:rPr lang="en-US" dirty="0"/>
              <a:t>Labelling, also known as data annotation or tagging, is a crucial step in preparing datasets for machine learning, especially when dealing with text data. This process involves assigning labels to data points based on their characteristics, which helps the machine learning model learn to classify or predict data effectively.</a:t>
            </a:r>
          </a:p>
          <a:p>
            <a:r>
              <a:rPr lang="en-US" dirty="0"/>
              <a:t>The labelling part has done manually.</a:t>
            </a:r>
          </a:p>
          <a:p>
            <a:r>
              <a:rPr lang="en-US" dirty="0"/>
              <a:t>We have labelled the comments as:</a:t>
            </a:r>
            <a:endParaRPr lang="en-IN" dirty="0"/>
          </a:p>
          <a:p>
            <a:r>
              <a:rPr lang="en-IN" dirty="0"/>
              <a:t>Cyberbullying as 1</a:t>
            </a:r>
          </a:p>
          <a:p>
            <a:r>
              <a:rPr lang="en-IN" dirty="0"/>
              <a:t>Non-cyberbullying as 0</a:t>
            </a:r>
            <a:endParaRPr lang="en-US" dirty="0"/>
          </a:p>
        </p:txBody>
      </p:sp>
    </p:spTree>
    <p:extLst>
      <p:ext uri="{BB962C8B-B14F-4D97-AF65-F5344CB8AC3E}">
        <p14:creationId xmlns:p14="http://schemas.microsoft.com/office/powerpoint/2010/main" val="927215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A0FFB-00BA-010D-A017-1492F5225201}"/>
              </a:ext>
            </a:extLst>
          </p:cNvPr>
          <p:cNvSpPr>
            <a:spLocks noGrp="1"/>
          </p:cNvSpPr>
          <p:nvPr>
            <p:ph type="title"/>
          </p:nvPr>
        </p:nvSpPr>
        <p:spPr>
          <a:xfrm>
            <a:off x="2158739" y="558122"/>
            <a:ext cx="9798360" cy="1280890"/>
          </a:xfrm>
        </p:spPr>
        <p:txBody>
          <a:bodyPr/>
          <a:lstStyle/>
          <a:p>
            <a:r>
              <a:rPr lang="en-IN" b="1" i="1" dirty="0"/>
              <a:t>Preprocessing</a:t>
            </a:r>
            <a:r>
              <a:rPr lang="en-IN" b="1" dirty="0"/>
              <a:t> </a:t>
            </a:r>
            <a:r>
              <a:rPr lang="en-IN" b="1" i="1" dirty="0"/>
              <a:t>steps</a:t>
            </a:r>
          </a:p>
        </p:txBody>
      </p:sp>
      <p:sp>
        <p:nvSpPr>
          <p:cNvPr id="3" name="Content Placeholder 2">
            <a:extLst>
              <a:ext uri="{FF2B5EF4-FFF2-40B4-BE49-F238E27FC236}">
                <a16:creationId xmlns:a16="http://schemas.microsoft.com/office/drawing/2014/main" id="{62986DAA-2C3B-5EF5-2ACC-F5C692C1485F}"/>
              </a:ext>
            </a:extLst>
          </p:cNvPr>
          <p:cNvSpPr>
            <a:spLocks noGrp="1"/>
          </p:cNvSpPr>
          <p:nvPr>
            <p:ph idx="1"/>
          </p:nvPr>
        </p:nvSpPr>
        <p:spPr>
          <a:xfrm>
            <a:off x="1875934" y="1687398"/>
            <a:ext cx="10081165" cy="4779390"/>
          </a:xfrm>
        </p:spPr>
        <p:txBody>
          <a:bodyPr/>
          <a:lstStyle/>
          <a:p>
            <a:pPr>
              <a:buFont typeface="Wingdings" panose="05000000000000000000" pitchFamily="2" charset="2"/>
              <a:buChar char="ü"/>
            </a:pPr>
            <a:r>
              <a:rPr lang="en-US" dirty="0"/>
              <a:t>1. Text Lowercasing: Converts all text to lowercase.</a:t>
            </a:r>
          </a:p>
          <a:p>
            <a:pPr>
              <a:buFont typeface="Wingdings" panose="05000000000000000000" pitchFamily="2" charset="2"/>
              <a:buChar char="ü"/>
            </a:pPr>
            <a:r>
              <a:rPr lang="en-US" dirty="0"/>
              <a:t>2. Number Removal: Removes all numbers from the text.</a:t>
            </a:r>
          </a:p>
          <a:p>
            <a:pPr>
              <a:buFont typeface="Wingdings" panose="05000000000000000000" pitchFamily="2" charset="2"/>
              <a:buChar char="ü"/>
            </a:pPr>
            <a:r>
              <a:rPr lang="en-US" dirty="0"/>
              <a:t>3. Punctuation Removal: Removes all punctuation marks from the text.</a:t>
            </a:r>
          </a:p>
          <a:p>
            <a:pPr>
              <a:buFont typeface="Wingdings" panose="05000000000000000000" pitchFamily="2" charset="2"/>
              <a:buChar char="ü"/>
            </a:pPr>
            <a:r>
              <a:rPr lang="en-US" dirty="0"/>
              <a:t>4. Extra Space Removal: Removes extra spaces from the text.</a:t>
            </a:r>
          </a:p>
          <a:p>
            <a:pPr>
              <a:buFont typeface="Wingdings" panose="05000000000000000000" pitchFamily="2" charset="2"/>
              <a:buChar char="ü"/>
            </a:pPr>
            <a:r>
              <a:rPr lang="en-US" dirty="0"/>
              <a:t>5. URL Removal: Removes all URLs from the text.</a:t>
            </a:r>
          </a:p>
          <a:p>
            <a:pPr>
              <a:buFont typeface="Wingdings" panose="05000000000000000000" pitchFamily="2" charset="2"/>
              <a:buChar char="ü"/>
            </a:pPr>
            <a:r>
              <a:rPr lang="en-US" dirty="0"/>
              <a:t>6. Mention Removal: Removes all mentions (e.g., @username) from the text.</a:t>
            </a:r>
          </a:p>
          <a:p>
            <a:pPr>
              <a:buFont typeface="Wingdings" panose="05000000000000000000" pitchFamily="2" charset="2"/>
              <a:buChar char="ü"/>
            </a:pPr>
            <a:r>
              <a:rPr lang="en-US" dirty="0"/>
              <a:t>7. </a:t>
            </a:r>
            <a:r>
              <a:rPr lang="en-US" dirty="0" err="1"/>
              <a:t>Stopword</a:t>
            </a:r>
            <a:r>
              <a:rPr lang="en-US" dirty="0"/>
              <a:t> Removal: Removes all </a:t>
            </a:r>
            <a:r>
              <a:rPr lang="en-US" dirty="0" err="1"/>
              <a:t>stopwords</a:t>
            </a:r>
            <a:r>
              <a:rPr lang="en-US" dirty="0"/>
              <a:t> (common words like "the", "and", etc.) from the text.</a:t>
            </a:r>
          </a:p>
          <a:p>
            <a:pPr>
              <a:buFont typeface="Wingdings" panose="05000000000000000000" pitchFamily="2" charset="2"/>
              <a:buChar char="ü"/>
            </a:pPr>
            <a:r>
              <a:rPr lang="en-US" dirty="0"/>
              <a:t>8. Emojis: Remove all emojis from the text.</a:t>
            </a:r>
            <a:endParaRPr lang="en-IN" dirty="0"/>
          </a:p>
        </p:txBody>
      </p:sp>
    </p:spTree>
    <p:extLst>
      <p:ext uri="{BB962C8B-B14F-4D97-AF65-F5344CB8AC3E}">
        <p14:creationId xmlns:p14="http://schemas.microsoft.com/office/powerpoint/2010/main" val="1240107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A0E2E8-0566-0837-5E36-9D1D80009E1B}"/>
              </a:ext>
            </a:extLst>
          </p:cNvPr>
          <p:cNvSpPr>
            <a:spLocks noGrp="1"/>
          </p:cNvSpPr>
          <p:nvPr>
            <p:ph sz="half" idx="1"/>
          </p:nvPr>
        </p:nvSpPr>
        <p:spPr>
          <a:xfrm>
            <a:off x="790137" y="2297788"/>
            <a:ext cx="5185873" cy="3638763"/>
          </a:xfrm>
        </p:spPr>
        <p:txBody>
          <a:bodyPr>
            <a:normAutofit/>
          </a:bodyPr>
          <a:lstStyle/>
          <a:p>
            <a:pPr marL="0" indent="0">
              <a:buNone/>
            </a:pPr>
            <a:r>
              <a:rPr lang="en-IN" dirty="0"/>
              <a:t>  </a:t>
            </a:r>
          </a:p>
        </p:txBody>
      </p:sp>
      <p:sp>
        <p:nvSpPr>
          <p:cNvPr id="4" name="Content Placeholder 3">
            <a:extLst>
              <a:ext uri="{FF2B5EF4-FFF2-40B4-BE49-F238E27FC236}">
                <a16:creationId xmlns:a16="http://schemas.microsoft.com/office/drawing/2014/main" id="{A9AC9E03-ACDA-65D0-80C5-2A921E8330EC}"/>
              </a:ext>
            </a:extLst>
          </p:cNvPr>
          <p:cNvSpPr>
            <a:spLocks noGrp="1"/>
          </p:cNvSpPr>
          <p:nvPr>
            <p:ph sz="half" idx="2"/>
          </p:nvPr>
        </p:nvSpPr>
        <p:spPr/>
        <p:txBody>
          <a:bodyPr>
            <a:normAutofit/>
          </a:bodyPr>
          <a:lstStyle/>
          <a:p>
            <a:pPr marL="0" indent="0">
              <a:buNone/>
            </a:pPr>
            <a:r>
              <a:rPr lang="en-IN" dirty="0"/>
              <a:t>    </a:t>
            </a:r>
          </a:p>
        </p:txBody>
      </p:sp>
      <p:sp>
        <p:nvSpPr>
          <p:cNvPr id="6" name="Rectangle: Rounded Corners 5">
            <a:extLst>
              <a:ext uri="{FF2B5EF4-FFF2-40B4-BE49-F238E27FC236}">
                <a16:creationId xmlns:a16="http://schemas.microsoft.com/office/drawing/2014/main" id="{6AB741C3-941A-2308-B58E-86B6830097FE}"/>
              </a:ext>
            </a:extLst>
          </p:cNvPr>
          <p:cNvSpPr/>
          <p:nvPr/>
        </p:nvSpPr>
        <p:spPr>
          <a:xfrm>
            <a:off x="727975" y="1905000"/>
            <a:ext cx="4999839" cy="1524000"/>
          </a:xfrm>
          <a:prstGeom prst="round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IN" sz="2300" dirty="0">
                <a:solidFill>
                  <a:schemeClr val="tx1"/>
                </a:solidFill>
              </a:rPr>
              <a:t>Stage 1</a:t>
            </a:r>
          </a:p>
          <a:p>
            <a:pPr marL="0" indent="0">
              <a:buNone/>
            </a:pPr>
            <a:endParaRPr lang="en-IN" sz="1600" dirty="0">
              <a:solidFill>
                <a:schemeClr val="tx1"/>
              </a:solidFill>
            </a:endParaRPr>
          </a:p>
          <a:p>
            <a:pPr marL="0" indent="0">
              <a:buNone/>
            </a:pPr>
            <a:r>
              <a:rPr lang="en-IN" dirty="0">
                <a:solidFill>
                  <a:schemeClr val="tx1"/>
                </a:solidFill>
              </a:rPr>
              <a:t>Done with web scrapping ,labelling and preprocessing the dataset.</a:t>
            </a:r>
          </a:p>
        </p:txBody>
      </p:sp>
      <p:sp>
        <p:nvSpPr>
          <p:cNvPr id="7" name="Rectangle: Rounded Corners 6">
            <a:extLst>
              <a:ext uri="{FF2B5EF4-FFF2-40B4-BE49-F238E27FC236}">
                <a16:creationId xmlns:a16="http://schemas.microsoft.com/office/drawing/2014/main" id="{F7085075-C490-352D-DDE2-8107DDF107E5}"/>
              </a:ext>
            </a:extLst>
          </p:cNvPr>
          <p:cNvSpPr/>
          <p:nvPr/>
        </p:nvSpPr>
        <p:spPr>
          <a:xfrm>
            <a:off x="810000" y="4179814"/>
            <a:ext cx="4835791" cy="1655377"/>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300" dirty="0">
              <a:solidFill>
                <a:schemeClr val="tx1"/>
              </a:solidFill>
            </a:endParaRPr>
          </a:p>
          <a:p>
            <a:r>
              <a:rPr lang="en-IN" sz="2300" dirty="0">
                <a:solidFill>
                  <a:schemeClr val="tx1"/>
                </a:solidFill>
              </a:rPr>
              <a:t>Stage 2</a:t>
            </a:r>
          </a:p>
          <a:p>
            <a:pPr algn="ctr"/>
            <a:endParaRPr lang="en-IN" dirty="0">
              <a:solidFill>
                <a:schemeClr val="tx1"/>
              </a:solidFill>
            </a:endParaRPr>
          </a:p>
          <a:p>
            <a:r>
              <a:rPr lang="en-IN" dirty="0">
                <a:solidFill>
                  <a:schemeClr val="tx1"/>
                </a:solidFill>
              </a:rPr>
              <a:t>We have trained the dataset with the help some models like Logistic Regression and Random Forest Classifier.</a:t>
            </a:r>
          </a:p>
          <a:p>
            <a:pPr algn="ctr"/>
            <a:endParaRPr lang="en-IN" dirty="0"/>
          </a:p>
        </p:txBody>
      </p:sp>
      <p:sp>
        <p:nvSpPr>
          <p:cNvPr id="8" name="Rectangle: Rounded Corners 7">
            <a:extLst>
              <a:ext uri="{FF2B5EF4-FFF2-40B4-BE49-F238E27FC236}">
                <a16:creationId xmlns:a16="http://schemas.microsoft.com/office/drawing/2014/main" id="{AE2860C9-2516-D7A0-4909-5E5AD4EE9681}"/>
              </a:ext>
            </a:extLst>
          </p:cNvPr>
          <p:cNvSpPr/>
          <p:nvPr/>
        </p:nvSpPr>
        <p:spPr>
          <a:xfrm>
            <a:off x="6096000" y="1905000"/>
            <a:ext cx="5285998" cy="1601503"/>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IN" sz="2300" dirty="0">
                <a:solidFill>
                  <a:schemeClr val="tx1"/>
                </a:solidFill>
              </a:rPr>
              <a:t>Stage 3</a:t>
            </a:r>
          </a:p>
          <a:p>
            <a:pPr marL="0" indent="0">
              <a:buNone/>
            </a:pPr>
            <a:endParaRPr lang="en-IN" sz="1200" dirty="0">
              <a:solidFill>
                <a:schemeClr val="tx1"/>
              </a:solidFill>
            </a:endParaRPr>
          </a:p>
          <a:p>
            <a:pPr marL="0" indent="0">
              <a:buNone/>
            </a:pPr>
            <a:r>
              <a:rPr lang="en-IN" dirty="0">
                <a:solidFill>
                  <a:schemeClr val="tx1"/>
                </a:solidFill>
              </a:rPr>
              <a:t>We had trained RNN-LSTM on the dataset to check the accuracy and pick the best model.</a:t>
            </a:r>
          </a:p>
        </p:txBody>
      </p:sp>
      <p:sp>
        <p:nvSpPr>
          <p:cNvPr id="9" name="Rectangle: Rounded Corners 8">
            <a:extLst>
              <a:ext uri="{FF2B5EF4-FFF2-40B4-BE49-F238E27FC236}">
                <a16:creationId xmlns:a16="http://schemas.microsoft.com/office/drawing/2014/main" id="{D8F62D8C-46CE-A09E-749F-A9BE2A4A67DB}"/>
              </a:ext>
            </a:extLst>
          </p:cNvPr>
          <p:cNvSpPr/>
          <p:nvPr/>
        </p:nvSpPr>
        <p:spPr>
          <a:xfrm>
            <a:off x="6196127" y="4179814"/>
            <a:ext cx="5185871" cy="1724029"/>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a:p>
            <a:r>
              <a:rPr lang="en-IN" sz="2300" dirty="0">
                <a:solidFill>
                  <a:schemeClr val="tx1"/>
                </a:solidFill>
              </a:rPr>
              <a:t>Stage 4</a:t>
            </a:r>
          </a:p>
          <a:p>
            <a:endParaRPr lang="en-IN" dirty="0">
              <a:solidFill>
                <a:schemeClr val="tx1"/>
              </a:solidFill>
            </a:endParaRPr>
          </a:p>
          <a:p>
            <a:r>
              <a:rPr lang="en-IN" dirty="0">
                <a:solidFill>
                  <a:schemeClr val="tx1"/>
                </a:solidFill>
              </a:rPr>
              <a:t>We had created a GUI where the user can give input so that it predicts the input is Cyber bullying or not.</a:t>
            </a:r>
          </a:p>
          <a:p>
            <a:pPr algn="ctr"/>
            <a:endParaRPr lang="en-IN" dirty="0"/>
          </a:p>
        </p:txBody>
      </p:sp>
    </p:spTree>
    <p:extLst>
      <p:ext uri="{BB962C8B-B14F-4D97-AF65-F5344CB8AC3E}">
        <p14:creationId xmlns:p14="http://schemas.microsoft.com/office/powerpoint/2010/main" val="1637506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E517DA-4907-A26C-3DD1-BF83E7500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779" y="3817856"/>
            <a:ext cx="4219140" cy="2554526"/>
          </a:xfrm>
          <a:prstGeom prst="rect">
            <a:avLst/>
          </a:prstGeom>
        </p:spPr>
      </p:pic>
      <p:sp>
        <p:nvSpPr>
          <p:cNvPr id="2" name="Title 1">
            <a:extLst>
              <a:ext uri="{FF2B5EF4-FFF2-40B4-BE49-F238E27FC236}">
                <a16:creationId xmlns:a16="http://schemas.microsoft.com/office/drawing/2014/main" id="{8E6469B8-4A1B-53E8-C770-74692CB7E6CC}"/>
              </a:ext>
            </a:extLst>
          </p:cNvPr>
          <p:cNvSpPr>
            <a:spLocks noGrp="1"/>
          </p:cNvSpPr>
          <p:nvPr>
            <p:ph type="title"/>
          </p:nvPr>
        </p:nvSpPr>
        <p:spPr>
          <a:xfrm>
            <a:off x="1970202" y="169682"/>
            <a:ext cx="9534409" cy="964050"/>
          </a:xfrm>
        </p:spPr>
        <p:txBody>
          <a:bodyPr>
            <a:normAutofit/>
          </a:bodyPr>
          <a:lstStyle/>
          <a:p>
            <a:r>
              <a:rPr lang="en-IN" sz="3600" b="1" i="1" dirty="0"/>
              <a:t>FLOW CHART</a:t>
            </a:r>
          </a:p>
        </p:txBody>
      </p:sp>
      <p:sp>
        <p:nvSpPr>
          <p:cNvPr id="4" name="Rectangle: Rounded Corners 3">
            <a:extLst>
              <a:ext uri="{FF2B5EF4-FFF2-40B4-BE49-F238E27FC236}">
                <a16:creationId xmlns:a16="http://schemas.microsoft.com/office/drawing/2014/main" id="{0236AA2A-0B2F-C79E-0879-E2B23E232A4A}"/>
              </a:ext>
            </a:extLst>
          </p:cNvPr>
          <p:cNvSpPr/>
          <p:nvPr/>
        </p:nvSpPr>
        <p:spPr>
          <a:xfrm>
            <a:off x="2601545" y="1072140"/>
            <a:ext cx="8271721" cy="57858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2" name="Picture 11">
            <a:extLst>
              <a:ext uri="{FF2B5EF4-FFF2-40B4-BE49-F238E27FC236}">
                <a16:creationId xmlns:a16="http://schemas.microsoft.com/office/drawing/2014/main" id="{1B548327-5A92-F1D2-89C0-D645927A6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9715" y="1405809"/>
            <a:ext cx="7895380" cy="4966573"/>
          </a:xfrm>
          <a:prstGeom prst="rect">
            <a:avLst/>
          </a:prstGeom>
        </p:spPr>
      </p:pic>
    </p:spTree>
    <p:extLst>
      <p:ext uri="{BB962C8B-B14F-4D97-AF65-F5344CB8AC3E}">
        <p14:creationId xmlns:p14="http://schemas.microsoft.com/office/powerpoint/2010/main" val="96565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37EF-8C0E-1A07-606D-1115A4F5B256}"/>
              </a:ext>
            </a:extLst>
          </p:cNvPr>
          <p:cNvSpPr>
            <a:spLocks noGrp="1"/>
          </p:cNvSpPr>
          <p:nvPr>
            <p:ph type="title"/>
          </p:nvPr>
        </p:nvSpPr>
        <p:spPr/>
        <p:txBody>
          <a:bodyPr>
            <a:normAutofit/>
          </a:bodyPr>
          <a:lstStyle/>
          <a:p>
            <a:r>
              <a:rPr lang="en-IN" sz="3600" b="1" i="1" dirty="0"/>
              <a:t>Models Used</a:t>
            </a:r>
          </a:p>
        </p:txBody>
      </p:sp>
      <p:sp>
        <p:nvSpPr>
          <p:cNvPr id="3" name="Text Placeholder 2">
            <a:extLst>
              <a:ext uri="{FF2B5EF4-FFF2-40B4-BE49-F238E27FC236}">
                <a16:creationId xmlns:a16="http://schemas.microsoft.com/office/drawing/2014/main" id="{A8F648EF-2BA9-CA21-EE78-5786154E2484}"/>
              </a:ext>
            </a:extLst>
          </p:cNvPr>
          <p:cNvSpPr>
            <a:spLocks noGrp="1"/>
          </p:cNvSpPr>
          <p:nvPr>
            <p:ph type="body" idx="1"/>
          </p:nvPr>
        </p:nvSpPr>
        <p:spPr>
          <a:xfrm>
            <a:off x="839788" y="1258349"/>
            <a:ext cx="5157787" cy="629174"/>
          </a:xfrm>
        </p:spPr>
        <p:txBody>
          <a:bodyPr/>
          <a:lstStyle/>
          <a:p>
            <a:r>
              <a:rPr lang="en-IN" dirty="0">
                <a:solidFill>
                  <a:schemeClr val="accent2"/>
                </a:solidFill>
              </a:rPr>
              <a:t>    </a:t>
            </a:r>
          </a:p>
        </p:txBody>
      </p:sp>
      <p:sp>
        <p:nvSpPr>
          <p:cNvPr id="4" name="Content Placeholder 3">
            <a:extLst>
              <a:ext uri="{FF2B5EF4-FFF2-40B4-BE49-F238E27FC236}">
                <a16:creationId xmlns:a16="http://schemas.microsoft.com/office/drawing/2014/main" id="{98939887-A81D-2E1F-1551-66E8AA022C22}"/>
              </a:ext>
            </a:extLst>
          </p:cNvPr>
          <p:cNvSpPr>
            <a:spLocks noGrp="1"/>
          </p:cNvSpPr>
          <p:nvPr>
            <p:ph sz="half" idx="2"/>
          </p:nvPr>
        </p:nvSpPr>
        <p:spPr>
          <a:xfrm>
            <a:off x="1348032" y="1451729"/>
            <a:ext cx="10708849" cy="4928582"/>
          </a:xfrm>
        </p:spPr>
        <p:txBody>
          <a:bodyPr>
            <a:normAutofit fontScale="92500" lnSpcReduction="10000"/>
          </a:bodyPr>
          <a:lstStyle/>
          <a:p>
            <a:pPr marL="0" indent="0">
              <a:buNone/>
            </a:pPr>
            <a:r>
              <a:rPr lang="en-US" sz="2400" b="1" i="1" dirty="0"/>
              <a:t>An LSTM (Long Short-Term Memory) </a:t>
            </a:r>
            <a:r>
              <a:rPr lang="en-US" sz="2400" i="1" dirty="0"/>
              <a:t>is a special kind of RNN designed to remember information over long sequences and avoid the vanishing gradient problem, which is critical when dealing with long text sequences like the comments in your application.</a:t>
            </a:r>
          </a:p>
          <a:p>
            <a:pPr marL="0" indent="0">
              <a:buNone/>
            </a:pPr>
            <a:r>
              <a:rPr lang="en-US" sz="2400" b="1" i="1" dirty="0"/>
              <a:t>Advantages</a:t>
            </a:r>
          </a:p>
          <a:p>
            <a:pPr marL="0" indent="0">
              <a:buNone/>
            </a:pPr>
            <a:r>
              <a:rPr lang="en-US" sz="2600" i="1" dirty="0"/>
              <a:t> </a:t>
            </a:r>
            <a:r>
              <a:rPr lang="en-US" sz="2600" b="1" i="1" dirty="0"/>
              <a:t>LSTM Solution: </a:t>
            </a:r>
            <a:r>
              <a:rPr lang="en-US" sz="2600" i="1" dirty="0"/>
              <a:t>LSTMs are designed with a special internal structure (gates and memory cells) that allows them to "remember" information over long sequences</a:t>
            </a:r>
          </a:p>
          <a:p>
            <a:pPr marL="0" indent="0">
              <a:buNone/>
            </a:pPr>
            <a:r>
              <a:rPr lang="en-US" sz="2600" b="1" i="1" dirty="0"/>
              <a:t>Time-Series Data: </a:t>
            </a:r>
            <a:r>
              <a:rPr lang="en-US" sz="2600" i="1" dirty="0"/>
              <a:t>LSTMs are well-suited for time-series forecasting and other types because they are designed to process inputs over time, maintaining context and learning from previous time steps.</a:t>
            </a:r>
          </a:p>
          <a:p>
            <a:pPr marL="0" indent="0">
              <a:buNone/>
            </a:pPr>
            <a:r>
              <a:rPr lang="en-US" sz="2600" b="1" i="1" dirty="0"/>
              <a:t>Text</a:t>
            </a:r>
            <a:r>
              <a:rPr lang="en-US" sz="2600" i="1" dirty="0"/>
              <a:t> </a:t>
            </a:r>
            <a:r>
              <a:rPr lang="en-US" sz="2600" b="1" i="1" dirty="0"/>
              <a:t>Generation and Language Models: </a:t>
            </a:r>
            <a:r>
              <a:rPr lang="en-US" sz="2600" i="1" dirty="0"/>
              <a:t>LSTMs are widely used for generating coherent text.</a:t>
            </a:r>
          </a:p>
          <a:p>
            <a:pPr marL="0" indent="0">
              <a:buNone/>
            </a:pPr>
            <a:endParaRPr lang="en-IN" sz="1900" i="1" dirty="0"/>
          </a:p>
        </p:txBody>
      </p:sp>
      <p:sp>
        <p:nvSpPr>
          <p:cNvPr id="5" name="Text Placeholder 4">
            <a:extLst>
              <a:ext uri="{FF2B5EF4-FFF2-40B4-BE49-F238E27FC236}">
                <a16:creationId xmlns:a16="http://schemas.microsoft.com/office/drawing/2014/main" id="{0DDCE9D0-7E7D-ABF0-D8D8-5C68764DA609}"/>
              </a:ext>
            </a:extLst>
          </p:cNvPr>
          <p:cNvSpPr>
            <a:spLocks noGrp="1"/>
          </p:cNvSpPr>
          <p:nvPr>
            <p:ph type="body" sz="quarter" idx="3"/>
          </p:nvPr>
        </p:nvSpPr>
        <p:spPr>
          <a:xfrm>
            <a:off x="6172200" y="1258349"/>
            <a:ext cx="5183188" cy="823912"/>
          </a:xfrm>
        </p:spPr>
        <p:txBody>
          <a:bodyPr/>
          <a:lstStyle/>
          <a:p>
            <a:r>
              <a:rPr lang="en-IN" dirty="0">
                <a:solidFill>
                  <a:schemeClr val="accent2"/>
                </a:solidFill>
              </a:rPr>
              <a:t>   </a:t>
            </a:r>
          </a:p>
        </p:txBody>
      </p:sp>
    </p:spTree>
    <p:extLst>
      <p:ext uri="{BB962C8B-B14F-4D97-AF65-F5344CB8AC3E}">
        <p14:creationId xmlns:p14="http://schemas.microsoft.com/office/powerpoint/2010/main" val="8552987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3470</TotalTime>
  <Words>1054</Words>
  <Application>Microsoft Office PowerPoint</Application>
  <PresentationFormat>Widescreen</PresentationFormat>
  <Paragraphs>81</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Wingdings</vt:lpstr>
      <vt:lpstr>Wingdings 3</vt:lpstr>
      <vt:lpstr>Wisp</vt:lpstr>
      <vt:lpstr>Cyberbullying Detection on Social Networks Using Hybrid RNN-LSTM Model</vt:lpstr>
      <vt:lpstr>Introduction</vt:lpstr>
      <vt:lpstr>Web Scrapping</vt:lpstr>
      <vt:lpstr>Data Collection</vt:lpstr>
      <vt:lpstr>Labelling</vt:lpstr>
      <vt:lpstr>Preprocessing steps</vt:lpstr>
      <vt:lpstr>PowerPoint Presentation</vt:lpstr>
      <vt:lpstr>FLOW CHART</vt:lpstr>
      <vt:lpstr>Models Used</vt:lpstr>
      <vt:lpstr>PowerPoint Presentation</vt:lpstr>
      <vt:lpstr>Accuracy highest accuracy for LSTM model is 82.40% highest accuracy for RNN model is 80.31%            RNN                                        LSTM</vt:lpstr>
      <vt:lpstr>Cyberbullying Comment Detector - GUI Overview </vt:lpstr>
      <vt:lpstr>Deployment Steps</vt:lpstr>
      <vt:lpstr>PowerPoint Presentation</vt:lpstr>
      <vt:lpstr>PowerPoint Presentation</vt:lpstr>
      <vt:lpstr>CONCLUSION</vt:lpstr>
      <vt:lpstr>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Jasmitha Gattu</dc:creator>
  <cp:lastModifiedBy>Gowtham S</cp:lastModifiedBy>
  <cp:revision>21</cp:revision>
  <dcterms:created xsi:type="dcterms:W3CDTF">2024-11-08T08:28:51Z</dcterms:created>
  <dcterms:modified xsi:type="dcterms:W3CDTF">2024-12-02T15:21:40Z</dcterms:modified>
</cp:coreProperties>
</file>