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Extra-Bold" charset="1" panose="00000900000000000000"/>
      <p:regular r:id="rId10"/>
    </p:embeddedFont>
    <p:embeddedFont>
      <p:font typeface="Montserrat Extra-Bold Bold" charset="1" panose="00000A00000000000000"/>
      <p:regular r:id="rId11"/>
    </p:embeddedFont>
    <p:embeddedFont>
      <p:font typeface="Montserrat Extra-Bold Italics" charset="1" panose="00000900000000000000"/>
      <p:regular r:id="rId12"/>
    </p:embeddedFont>
    <p:embeddedFont>
      <p:font typeface="Montserrat Extra-Bold Bold Italics" charset="1" panose="00000A00000000000000"/>
      <p:regular r:id="rId13"/>
    </p:embeddedFont>
    <p:embeddedFont>
      <p:font typeface="Montserrat Semi-Bold" charset="1" panose="00000700000000000000"/>
      <p:regular r:id="rId14"/>
    </p:embeddedFont>
    <p:embeddedFont>
      <p:font typeface="Montserrat Semi-Bold Bold" charset="1" panose="00000800000000000000"/>
      <p:regular r:id="rId15"/>
    </p:embeddedFont>
    <p:embeddedFont>
      <p:font typeface="Montserrat Semi-Bold Italics" charset="1" panose="00000700000000000000"/>
      <p:regular r:id="rId16"/>
    </p:embeddedFont>
    <p:embeddedFont>
      <p:font typeface="Montserrat Semi-Bold Bold Italics" charset="1" panose="00000800000000000000"/>
      <p:regular r:id="rId17"/>
    </p:embeddedFont>
    <p:embeddedFont>
      <p:font typeface="Montserrat" charset="1" panose="00000500000000000000"/>
      <p:regular r:id="rId18"/>
    </p:embeddedFont>
    <p:embeddedFont>
      <p:font typeface="Montserrat Bold" charset="1" panose="00000600000000000000"/>
      <p:regular r:id="rId19"/>
    </p:embeddedFont>
    <p:embeddedFont>
      <p:font typeface="Montserrat Italics" charset="1" panose="00000500000000000000"/>
      <p:regular r:id="rId20"/>
    </p:embeddedFont>
    <p:embeddedFont>
      <p:font typeface="Montserrat Bold Italics" charset="1" panose="00000600000000000000"/>
      <p:regular r:id="rId21"/>
    </p:embeddedFont>
    <p:embeddedFont>
      <p:font typeface="Canva Sans 1" charset="1" panose="020B0503030501040103"/>
      <p:regular r:id="rId22"/>
    </p:embeddedFont>
    <p:embeddedFont>
      <p:font typeface="Canva Sans 1 Bold" charset="1" panose="020B0803030501040103"/>
      <p:regular r:id="rId23"/>
    </p:embeddedFont>
    <p:embeddedFont>
      <p:font typeface="Canva Sans 1 Italics" charset="1" panose="020B0503030501040103"/>
      <p:regular r:id="rId24"/>
    </p:embeddedFont>
    <p:embeddedFont>
      <p:font typeface="Canva Sans 1 Bold Italics" charset="1" panose="020B0803030501040103"/>
      <p:regular r:id="rId25"/>
    </p:embeddedFont>
    <p:embeddedFont>
      <p:font typeface="Canva Sans 2" charset="1" panose="020B0503030501040103"/>
      <p:regular r:id="rId26"/>
    </p:embeddedFont>
    <p:embeddedFont>
      <p:font typeface="Canva Sans 2 Bold" charset="1" panose="020B0803030501040103"/>
      <p:regular r:id="rId27"/>
    </p:embeddedFont>
    <p:embeddedFont>
      <p:font typeface="Canva Sans 2 Italics" charset="1" panose="020B0503030501040103"/>
      <p:regular r:id="rId28"/>
    </p:embeddedFont>
    <p:embeddedFont>
      <p:font typeface="Canva Sans 2 Bold Italics" charset="1" panose="020B0803030501040103"/>
      <p:regular r:id="rId29"/>
    </p:embeddedFont>
    <p:embeddedFont>
      <p:font typeface="Canva Sans 2 Medium" charset="1" panose="020B0603030501040103"/>
      <p:regular r:id="rId30"/>
    </p:embeddedFont>
    <p:embeddedFont>
      <p:font typeface="Canva Sans 2 Medium Italics" charset="1" panose="020B06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https://www.kaggle.com/berkerisen/wind-turbine-scada-dataset"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5396184"/>
            <a:ext cx="4641572" cy="4890816"/>
          </a:xfrm>
          <a:custGeom>
            <a:avLst/>
            <a:gdLst/>
            <a:ahLst/>
            <a:cxnLst/>
            <a:rect r="r" b="b" t="t" l="l"/>
            <a:pathLst>
              <a:path h="4890816" w="4641572">
                <a:moveTo>
                  <a:pt x="4641572" y="4890816"/>
                </a:moveTo>
                <a:lnTo>
                  <a:pt x="0" y="4890816"/>
                </a:lnTo>
                <a:lnTo>
                  <a:pt x="0" y="0"/>
                </a:lnTo>
                <a:lnTo>
                  <a:pt x="4641572" y="0"/>
                </a:lnTo>
                <a:lnTo>
                  <a:pt x="4641572" y="489081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92550" y="3807911"/>
            <a:ext cx="14647283" cy="2671606"/>
          </a:xfrm>
          <a:prstGeom prst="rect">
            <a:avLst/>
          </a:prstGeom>
        </p:spPr>
        <p:txBody>
          <a:bodyPr anchor="t" rtlCol="false" tIns="0" lIns="0" bIns="0" rIns="0">
            <a:spAutoFit/>
          </a:bodyPr>
          <a:lstStyle/>
          <a:p>
            <a:pPr algn="ctr">
              <a:lnSpc>
                <a:spcPts val="10771"/>
              </a:lnSpc>
            </a:pPr>
            <a:r>
              <a:rPr lang="en-US" sz="7693" spc="-523">
                <a:solidFill>
                  <a:srgbClr val="373951"/>
                </a:solidFill>
                <a:latin typeface="Montserrat Extra-Bold"/>
              </a:rPr>
              <a:t>Power Prediction Of Wind Turbine using pySpark</a:t>
            </a:r>
          </a:p>
        </p:txBody>
      </p:sp>
      <p:sp>
        <p:nvSpPr>
          <p:cNvPr name="TextBox 6" id="6"/>
          <p:cNvSpPr txBox="true"/>
          <p:nvPr/>
        </p:nvSpPr>
        <p:spPr>
          <a:xfrm rot="0">
            <a:off x="4905031" y="3161571"/>
            <a:ext cx="84779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Montserrat"/>
              </a:rPr>
              <a:t>Data Science System Project</a:t>
            </a:r>
          </a:p>
        </p:txBody>
      </p:sp>
      <p:sp>
        <p:nvSpPr>
          <p:cNvPr name="TextBox 7" id="7"/>
          <p:cNvSpPr txBox="true"/>
          <p:nvPr/>
        </p:nvSpPr>
        <p:spPr>
          <a:xfrm rot="0">
            <a:off x="11673006" y="7803492"/>
            <a:ext cx="5767710" cy="1540648"/>
          </a:xfrm>
          <a:prstGeom prst="rect">
            <a:avLst/>
          </a:prstGeom>
        </p:spPr>
        <p:txBody>
          <a:bodyPr anchor="t" rtlCol="false" tIns="0" lIns="0" bIns="0" rIns="0">
            <a:spAutoFit/>
          </a:bodyPr>
          <a:lstStyle/>
          <a:p>
            <a:pPr>
              <a:lnSpc>
                <a:spcPts val="3087"/>
              </a:lnSpc>
            </a:pPr>
            <a:r>
              <a:rPr lang="en-US" sz="2205">
                <a:solidFill>
                  <a:srgbClr val="000000"/>
                </a:solidFill>
                <a:latin typeface="Montserrat Bold"/>
              </a:rPr>
              <a:t>Team :</a:t>
            </a:r>
          </a:p>
          <a:p>
            <a:pPr>
              <a:lnSpc>
                <a:spcPts val="3087"/>
              </a:lnSpc>
            </a:pPr>
            <a:r>
              <a:rPr lang="en-US" sz="2205">
                <a:solidFill>
                  <a:srgbClr val="000000"/>
                </a:solidFill>
                <a:latin typeface="Montserrat"/>
              </a:rPr>
              <a:t>Daulat Kumar Jha   - 20BCS037</a:t>
            </a:r>
          </a:p>
          <a:p>
            <a:pPr>
              <a:lnSpc>
                <a:spcPts val="3087"/>
              </a:lnSpc>
            </a:pPr>
            <a:r>
              <a:rPr lang="en-US" sz="2205">
                <a:solidFill>
                  <a:srgbClr val="000000"/>
                </a:solidFill>
                <a:latin typeface="Montserrat"/>
              </a:rPr>
              <a:t>Dhanist Kumar Jha - 20BCS037</a:t>
            </a:r>
          </a:p>
          <a:p>
            <a:pPr>
              <a:lnSpc>
                <a:spcPts val="3087"/>
              </a:lnSpc>
            </a:pPr>
          </a:p>
        </p:txBody>
      </p:sp>
      <p:sp>
        <p:nvSpPr>
          <p:cNvPr name="Freeform 8" id="8"/>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915185" y="1081385"/>
            <a:ext cx="1745636" cy="0"/>
          </a:xfrm>
          <a:prstGeom prst="line">
            <a:avLst/>
          </a:prstGeom>
          <a:ln cap="flat" w="28575">
            <a:solidFill>
              <a:srgbClr val="39C697"/>
            </a:solidFill>
            <a:prstDash val="solid"/>
            <a:headEnd type="none" len="sm" w="sm"/>
            <a:tailEnd type="none" len="sm" w="sm"/>
          </a:ln>
        </p:spPr>
      </p:sp>
      <p:sp>
        <p:nvSpPr>
          <p:cNvPr name="Freeform 3" id="3"/>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556209" y="4309200"/>
            <a:ext cx="3370780" cy="5977800"/>
          </a:xfrm>
          <a:custGeom>
            <a:avLst/>
            <a:gdLst/>
            <a:ahLst/>
            <a:cxnLst/>
            <a:rect r="r" b="b" t="t" l="l"/>
            <a:pathLst>
              <a:path h="5977800" w="3370780">
                <a:moveTo>
                  <a:pt x="0" y="0"/>
                </a:moveTo>
                <a:lnTo>
                  <a:pt x="3370781" y="0"/>
                </a:lnTo>
                <a:lnTo>
                  <a:pt x="3370781" y="5977800"/>
                </a:lnTo>
                <a:lnTo>
                  <a:pt x="0" y="5977800"/>
                </a:lnTo>
                <a:lnTo>
                  <a:pt x="0" y="0"/>
                </a:lnTo>
                <a:close/>
              </a:path>
            </a:pathLst>
          </a:custGeom>
          <a:blipFill>
            <a:blip r:embed="rId4"/>
            <a:stretch>
              <a:fillRect l="0" t="0" r="-2787" b="-785"/>
            </a:stretch>
          </a:blipFill>
        </p:spPr>
      </p:sp>
      <p:sp>
        <p:nvSpPr>
          <p:cNvPr name="TextBox 5" id="5"/>
          <p:cNvSpPr txBox="true"/>
          <p:nvPr/>
        </p:nvSpPr>
        <p:spPr>
          <a:xfrm rot="0">
            <a:off x="1915185" y="957560"/>
            <a:ext cx="1335179" cy="1166457"/>
          </a:xfrm>
          <a:prstGeom prst="rect">
            <a:avLst/>
          </a:prstGeom>
        </p:spPr>
        <p:txBody>
          <a:bodyPr anchor="t" rtlCol="false" tIns="0" lIns="0" bIns="0" rIns="0">
            <a:spAutoFit/>
          </a:bodyPr>
          <a:lstStyle/>
          <a:p>
            <a:pPr algn="r">
              <a:lnSpc>
                <a:spcPts val="9583"/>
              </a:lnSpc>
            </a:pPr>
            <a:r>
              <a:rPr lang="en-US" sz="6845">
                <a:solidFill>
                  <a:srgbClr val="373951"/>
                </a:solidFill>
                <a:latin typeface="Montserrat Extra-Bold"/>
              </a:rPr>
              <a:t>06</a:t>
            </a:r>
          </a:p>
        </p:txBody>
      </p:sp>
      <p:sp>
        <p:nvSpPr>
          <p:cNvPr name="TextBox 6" id="6"/>
          <p:cNvSpPr txBox="true"/>
          <p:nvPr/>
        </p:nvSpPr>
        <p:spPr>
          <a:xfrm rot="0">
            <a:off x="1915185" y="2873916"/>
            <a:ext cx="11259013" cy="1500430"/>
          </a:xfrm>
          <a:prstGeom prst="rect">
            <a:avLst/>
          </a:prstGeom>
        </p:spPr>
        <p:txBody>
          <a:bodyPr anchor="t" rtlCol="false" tIns="0" lIns="0" bIns="0" rIns="0">
            <a:spAutoFit/>
          </a:bodyPr>
          <a:lstStyle/>
          <a:p>
            <a:pPr>
              <a:lnSpc>
                <a:spcPts val="4062"/>
              </a:lnSpc>
            </a:pPr>
          </a:p>
          <a:p>
            <a:pPr marL="522024" indent="-261012" lvl="1">
              <a:lnSpc>
                <a:spcPts val="4062"/>
              </a:lnSpc>
              <a:buFont typeface="Arial"/>
              <a:buChar char="•"/>
            </a:pPr>
            <a:r>
              <a:rPr lang="en-US" sz="2417">
                <a:solidFill>
                  <a:srgbClr val="373951"/>
                </a:solidFill>
                <a:latin typeface="Canva Sans 1 Bold"/>
              </a:rPr>
              <a:t>Creating initial model using GBT Regressor:</a:t>
            </a:r>
          </a:p>
          <a:p>
            <a:pPr>
              <a:lnSpc>
                <a:spcPts val="4062"/>
              </a:lnSpc>
            </a:pPr>
            <a:r>
              <a:rPr lang="en-US" sz="2417">
                <a:solidFill>
                  <a:srgbClr val="373951"/>
                </a:solidFill>
                <a:latin typeface="Canva Sans 1"/>
              </a:rPr>
              <a:t>       gbm = GBTRegressor(featuresCol='features', labelCol='label')</a:t>
            </a:r>
          </a:p>
        </p:txBody>
      </p:sp>
      <p:sp>
        <p:nvSpPr>
          <p:cNvPr name="TextBox 7" id="7"/>
          <p:cNvSpPr txBox="true"/>
          <p:nvPr/>
        </p:nvSpPr>
        <p:spPr>
          <a:xfrm rot="0">
            <a:off x="4227708" y="1166020"/>
            <a:ext cx="8757404" cy="661071"/>
          </a:xfrm>
          <a:prstGeom prst="rect">
            <a:avLst/>
          </a:prstGeom>
        </p:spPr>
        <p:txBody>
          <a:bodyPr anchor="t" rtlCol="false" tIns="0" lIns="0" bIns="0" rIns="0">
            <a:spAutoFit/>
          </a:bodyPr>
          <a:lstStyle/>
          <a:p>
            <a:pPr>
              <a:lnSpc>
                <a:spcPts val="5456"/>
              </a:lnSpc>
            </a:pPr>
            <a:r>
              <a:rPr lang="en-US" sz="3897">
                <a:solidFill>
                  <a:srgbClr val="373951"/>
                </a:solidFill>
                <a:latin typeface="Montserrat Extra-Bold"/>
              </a:rPr>
              <a:t>Implementation continued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915185" y="1081385"/>
            <a:ext cx="1745636" cy="0"/>
          </a:xfrm>
          <a:prstGeom prst="line">
            <a:avLst/>
          </a:prstGeom>
          <a:ln cap="flat" w="28575">
            <a:solidFill>
              <a:srgbClr val="39C697"/>
            </a:solidFill>
            <a:prstDash val="solid"/>
            <a:headEnd type="none" len="sm" w="sm"/>
            <a:tailEnd type="none" len="sm" w="sm"/>
          </a:ln>
        </p:spPr>
      </p:sp>
      <p:sp>
        <p:nvSpPr>
          <p:cNvPr name="Freeform 3" id="3"/>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60821" y="4374346"/>
            <a:ext cx="9364385" cy="2888365"/>
          </a:xfrm>
          <a:custGeom>
            <a:avLst/>
            <a:gdLst/>
            <a:ahLst/>
            <a:cxnLst/>
            <a:rect r="r" b="b" t="t" l="l"/>
            <a:pathLst>
              <a:path h="2888365" w="9364385">
                <a:moveTo>
                  <a:pt x="0" y="0"/>
                </a:moveTo>
                <a:lnTo>
                  <a:pt x="9364385" y="0"/>
                </a:lnTo>
                <a:lnTo>
                  <a:pt x="9364385" y="2888366"/>
                </a:lnTo>
                <a:lnTo>
                  <a:pt x="0" y="2888366"/>
                </a:lnTo>
                <a:lnTo>
                  <a:pt x="0" y="0"/>
                </a:lnTo>
                <a:close/>
              </a:path>
            </a:pathLst>
          </a:custGeom>
          <a:blipFill>
            <a:blip r:embed="rId4"/>
            <a:stretch>
              <a:fillRect l="0" t="0" r="0" b="0"/>
            </a:stretch>
          </a:blipFill>
        </p:spPr>
      </p:sp>
      <p:sp>
        <p:nvSpPr>
          <p:cNvPr name="TextBox 5" id="5"/>
          <p:cNvSpPr txBox="true"/>
          <p:nvPr/>
        </p:nvSpPr>
        <p:spPr>
          <a:xfrm rot="0">
            <a:off x="1589186" y="883097"/>
            <a:ext cx="1922340" cy="1707013"/>
          </a:xfrm>
          <a:prstGeom prst="rect">
            <a:avLst/>
          </a:prstGeom>
        </p:spPr>
        <p:txBody>
          <a:bodyPr anchor="t" rtlCol="false" tIns="0" lIns="0" bIns="0" rIns="0">
            <a:spAutoFit/>
          </a:bodyPr>
          <a:lstStyle/>
          <a:p>
            <a:pPr algn="r">
              <a:lnSpc>
                <a:spcPts val="14062"/>
              </a:lnSpc>
            </a:pPr>
            <a:r>
              <a:rPr lang="en-US" sz="10044">
                <a:solidFill>
                  <a:srgbClr val="373951"/>
                </a:solidFill>
                <a:latin typeface="Montserrat Extra-Bold"/>
              </a:rPr>
              <a:t>06</a:t>
            </a:r>
          </a:p>
        </p:txBody>
      </p:sp>
      <p:sp>
        <p:nvSpPr>
          <p:cNvPr name="TextBox 6" id="6"/>
          <p:cNvSpPr txBox="true"/>
          <p:nvPr/>
        </p:nvSpPr>
        <p:spPr>
          <a:xfrm rot="0">
            <a:off x="1915185" y="2873916"/>
            <a:ext cx="12034065" cy="1500430"/>
          </a:xfrm>
          <a:prstGeom prst="rect">
            <a:avLst/>
          </a:prstGeom>
        </p:spPr>
        <p:txBody>
          <a:bodyPr anchor="t" rtlCol="false" tIns="0" lIns="0" bIns="0" rIns="0">
            <a:spAutoFit/>
          </a:bodyPr>
          <a:lstStyle/>
          <a:p>
            <a:pPr marL="522024" indent="-261012" lvl="1">
              <a:lnSpc>
                <a:spcPts val="4062"/>
              </a:lnSpc>
              <a:buFont typeface="Arial"/>
              <a:buChar char="•"/>
            </a:pPr>
            <a:r>
              <a:rPr lang="en-US" sz="2417">
                <a:solidFill>
                  <a:srgbClr val="373951"/>
                </a:solidFill>
                <a:latin typeface="Canva Sans 1 Bold"/>
              </a:rPr>
              <a:t>Evaluate model:</a:t>
            </a:r>
          </a:p>
          <a:p>
            <a:pPr>
              <a:lnSpc>
                <a:spcPts val="4062"/>
              </a:lnSpc>
            </a:pPr>
            <a:r>
              <a:rPr lang="en-US" sz="2417">
                <a:solidFill>
                  <a:srgbClr val="373951"/>
                </a:solidFill>
                <a:latin typeface="Canva Sans 1"/>
              </a:rPr>
              <a:t>       evaluator = RegressionEvaluator(predictionCol='prediction', labelCol='label')</a:t>
            </a:r>
          </a:p>
          <a:p>
            <a:pPr>
              <a:lnSpc>
                <a:spcPts val="4062"/>
              </a:lnSpc>
            </a:pPr>
          </a:p>
        </p:txBody>
      </p:sp>
      <p:sp>
        <p:nvSpPr>
          <p:cNvPr name="TextBox 7" id="7"/>
          <p:cNvSpPr txBox="true"/>
          <p:nvPr/>
        </p:nvSpPr>
        <p:spPr>
          <a:xfrm rot="0">
            <a:off x="4462572" y="1166020"/>
            <a:ext cx="8757404" cy="661071"/>
          </a:xfrm>
          <a:prstGeom prst="rect">
            <a:avLst/>
          </a:prstGeom>
        </p:spPr>
        <p:txBody>
          <a:bodyPr anchor="t" rtlCol="false" tIns="0" lIns="0" bIns="0" rIns="0">
            <a:spAutoFit/>
          </a:bodyPr>
          <a:lstStyle/>
          <a:p>
            <a:pPr>
              <a:lnSpc>
                <a:spcPts val="5456"/>
              </a:lnSpc>
            </a:pPr>
            <a:r>
              <a:rPr lang="en-US" sz="3897">
                <a:solidFill>
                  <a:srgbClr val="373951"/>
                </a:solidFill>
                <a:latin typeface="Montserrat Extra-Bold"/>
              </a:rPr>
              <a:t>Implementation continued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915185" y="1081385"/>
            <a:ext cx="1745636" cy="0"/>
          </a:xfrm>
          <a:prstGeom prst="line">
            <a:avLst/>
          </a:prstGeom>
          <a:ln cap="flat" w="28575">
            <a:solidFill>
              <a:srgbClr val="39C697"/>
            </a:solidFill>
            <a:prstDash val="solid"/>
            <a:headEnd type="none" len="sm" w="sm"/>
            <a:tailEnd type="none" len="sm" w="sm"/>
          </a:ln>
        </p:spPr>
      </p:sp>
      <p:sp>
        <p:nvSpPr>
          <p:cNvPr name="Freeform 3" id="3"/>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859492" y="3859996"/>
            <a:ext cx="8145451" cy="5800717"/>
          </a:xfrm>
          <a:custGeom>
            <a:avLst/>
            <a:gdLst/>
            <a:ahLst/>
            <a:cxnLst/>
            <a:rect r="r" b="b" t="t" l="l"/>
            <a:pathLst>
              <a:path h="5800717" w="8145451">
                <a:moveTo>
                  <a:pt x="0" y="0"/>
                </a:moveTo>
                <a:lnTo>
                  <a:pt x="8145451" y="0"/>
                </a:lnTo>
                <a:lnTo>
                  <a:pt x="8145451" y="5800717"/>
                </a:lnTo>
                <a:lnTo>
                  <a:pt x="0" y="5800717"/>
                </a:lnTo>
                <a:lnTo>
                  <a:pt x="0" y="0"/>
                </a:lnTo>
                <a:close/>
              </a:path>
            </a:pathLst>
          </a:custGeom>
          <a:blipFill>
            <a:blip r:embed="rId4"/>
            <a:stretch>
              <a:fillRect l="0" t="0" r="0" b="0"/>
            </a:stretch>
          </a:blipFill>
        </p:spPr>
      </p:sp>
      <p:sp>
        <p:nvSpPr>
          <p:cNvPr name="TextBox 5" id="5"/>
          <p:cNvSpPr txBox="true"/>
          <p:nvPr/>
        </p:nvSpPr>
        <p:spPr>
          <a:xfrm rot="0">
            <a:off x="1589186" y="887291"/>
            <a:ext cx="1804908"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06</a:t>
            </a:r>
          </a:p>
        </p:txBody>
      </p:sp>
      <p:sp>
        <p:nvSpPr>
          <p:cNvPr name="TextBox 6" id="6"/>
          <p:cNvSpPr txBox="true"/>
          <p:nvPr/>
        </p:nvSpPr>
        <p:spPr>
          <a:xfrm rot="0">
            <a:off x="1915185" y="2873916"/>
            <a:ext cx="12034065" cy="986080"/>
          </a:xfrm>
          <a:prstGeom prst="rect">
            <a:avLst/>
          </a:prstGeom>
        </p:spPr>
        <p:txBody>
          <a:bodyPr anchor="t" rtlCol="false" tIns="0" lIns="0" bIns="0" rIns="0">
            <a:spAutoFit/>
          </a:bodyPr>
          <a:lstStyle/>
          <a:p>
            <a:pPr marL="522024" indent="-261012" lvl="1">
              <a:lnSpc>
                <a:spcPts val="4062"/>
              </a:lnSpc>
              <a:buFont typeface="Arial"/>
              <a:buChar char="•"/>
            </a:pPr>
            <a:r>
              <a:rPr lang="en-US" sz="2417">
                <a:solidFill>
                  <a:srgbClr val="373951"/>
                </a:solidFill>
                <a:latin typeface="Canva Sans 1 Bold"/>
              </a:rPr>
              <a:t>comparing result:</a:t>
            </a:r>
          </a:p>
          <a:p>
            <a:pPr>
              <a:lnSpc>
                <a:spcPts val="4062"/>
              </a:lnSpc>
            </a:pPr>
            <a:r>
              <a:rPr lang="en-US" sz="2417">
                <a:solidFill>
                  <a:srgbClr val="373951"/>
                </a:solidFill>
                <a:latin typeface="Canva Sans 1"/>
              </a:rPr>
              <a:t>    </a:t>
            </a:r>
          </a:p>
        </p:txBody>
      </p:sp>
      <p:sp>
        <p:nvSpPr>
          <p:cNvPr name="TextBox 7" id="7"/>
          <p:cNvSpPr txBox="true"/>
          <p:nvPr/>
        </p:nvSpPr>
        <p:spPr>
          <a:xfrm rot="0">
            <a:off x="4227708" y="1166020"/>
            <a:ext cx="8757404" cy="696022"/>
          </a:xfrm>
          <a:prstGeom prst="rect">
            <a:avLst/>
          </a:prstGeom>
        </p:spPr>
        <p:txBody>
          <a:bodyPr anchor="t" rtlCol="false" tIns="0" lIns="0" bIns="0" rIns="0">
            <a:spAutoFit/>
          </a:bodyPr>
          <a:lstStyle/>
          <a:p>
            <a:pPr>
              <a:lnSpc>
                <a:spcPts val="5736"/>
              </a:lnSpc>
            </a:pPr>
            <a:r>
              <a:rPr lang="en-US" sz="4097">
                <a:solidFill>
                  <a:srgbClr val="373951"/>
                </a:solidFill>
                <a:latin typeface="Montserrat Extra-Bold"/>
              </a:rPr>
              <a:t>Implementation continued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533381" y="0"/>
            <a:ext cx="5754619" cy="6063631"/>
          </a:xfrm>
          <a:custGeom>
            <a:avLst/>
            <a:gdLst/>
            <a:ahLst/>
            <a:cxnLst/>
            <a:rect r="r" b="b" t="t" l="l"/>
            <a:pathLst>
              <a:path h="6063631" w="5754619">
                <a:moveTo>
                  <a:pt x="0" y="0"/>
                </a:moveTo>
                <a:lnTo>
                  <a:pt x="5754619" y="0"/>
                </a:lnTo>
                <a:lnTo>
                  <a:pt x="5754619" y="6063631"/>
                </a:lnTo>
                <a:lnTo>
                  <a:pt x="0" y="6063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3472792" y="2275860"/>
            <a:ext cx="7602880" cy="8011140"/>
          </a:xfrm>
          <a:custGeom>
            <a:avLst/>
            <a:gdLst/>
            <a:ahLst/>
            <a:cxnLst/>
            <a:rect r="r" b="b" t="t" l="l"/>
            <a:pathLst>
              <a:path h="8011140" w="7602880">
                <a:moveTo>
                  <a:pt x="7602880" y="8011140"/>
                </a:moveTo>
                <a:lnTo>
                  <a:pt x="0" y="8011140"/>
                </a:lnTo>
                <a:lnTo>
                  <a:pt x="0" y="0"/>
                </a:lnTo>
                <a:lnTo>
                  <a:pt x="7602880" y="0"/>
                </a:lnTo>
                <a:lnTo>
                  <a:pt x="7602880" y="80111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790445" y="565904"/>
            <a:ext cx="1745636" cy="0"/>
          </a:xfrm>
          <a:prstGeom prst="line">
            <a:avLst/>
          </a:prstGeom>
          <a:ln cap="flat" w="28575">
            <a:solidFill>
              <a:srgbClr val="39C697"/>
            </a:solidFill>
            <a:prstDash val="solid"/>
            <a:headEnd type="none" len="sm" w="sm"/>
            <a:tailEnd type="none" len="sm" w="sm"/>
          </a:ln>
        </p:spPr>
      </p:sp>
      <p:sp>
        <p:nvSpPr>
          <p:cNvPr name="Freeform 5" id="5"/>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20178"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089862" y="1059104"/>
            <a:ext cx="5908790" cy="704215"/>
          </a:xfrm>
          <a:prstGeom prst="rect">
            <a:avLst/>
          </a:prstGeom>
        </p:spPr>
        <p:txBody>
          <a:bodyPr anchor="t" rtlCol="false" tIns="0" lIns="0" bIns="0" rIns="0">
            <a:spAutoFit/>
          </a:bodyPr>
          <a:lstStyle/>
          <a:p>
            <a:pPr>
              <a:lnSpc>
                <a:spcPts val="5810"/>
              </a:lnSpc>
            </a:pPr>
            <a:r>
              <a:rPr lang="en-US" sz="4150">
                <a:solidFill>
                  <a:srgbClr val="373951"/>
                </a:solidFill>
                <a:latin typeface="Montserrat Extra-Bold"/>
              </a:rPr>
              <a:t>Conclusion</a:t>
            </a:r>
          </a:p>
        </p:txBody>
      </p:sp>
      <p:sp>
        <p:nvSpPr>
          <p:cNvPr name="TextBox 8" id="8"/>
          <p:cNvSpPr txBox="true"/>
          <p:nvPr/>
        </p:nvSpPr>
        <p:spPr>
          <a:xfrm rot="0">
            <a:off x="1171575" y="399217"/>
            <a:ext cx="2383556"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07</a:t>
            </a:r>
          </a:p>
        </p:txBody>
      </p:sp>
      <p:sp>
        <p:nvSpPr>
          <p:cNvPr name="TextBox 9" id="9"/>
          <p:cNvSpPr txBox="true"/>
          <p:nvPr/>
        </p:nvSpPr>
        <p:spPr>
          <a:xfrm rot="0">
            <a:off x="9139238" y="4682874"/>
            <a:ext cx="9525" cy="835528"/>
          </a:xfrm>
          <a:prstGeom prst="rect">
            <a:avLst/>
          </a:prstGeom>
        </p:spPr>
        <p:txBody>
          <a:bodyPr anchor="t" rtlCol="false" tIns="0" lIns="0" bIns="0" rIns="0">
            <a:spAutoFit/>
          </a:bodyPr>
          <a:lstStyle/>
          <a:p>
            <a:pPr algn="ctr">
              <a:lnSpc>
                <a:spcPts val="6972"/>
              </a:lnSpc>
              <a:spcBef>
                <a:spcPct val="0"/>
              </a:spcBef>
            </a:pPr>
          </a:p>
        </p:txBody>
      </p:sp>
      <p:sp>
        <p:nvSpPr>
          <p:cNvPr name="TextBox 10" id="10"/>
          <p:cNvSpPr txBox="true"/>
          <p:nvPr/>
        </p:nvSpPr>
        <p:spPr>
          <a:xfrm rot="0">
            <a:off x="9134475" y="2914154"/>
            <a:ext cx="9525" cy="704215"/>
          </a:xfrm>
          <a:prstGeom prst="rect">
            <a:avLst/>
          </a:prstGeom>
        </p:spPr>
        <p:txBody>
          <a:bodyPr anchor="t" rtlCol="false" tIns="0" lIns="0" bIns="0" rIns="0">
            <a:spAutoFit/>
          </a:bodyPr>
          <a:lstStyle/>
          <a:p>
            <a:pPr algn="ctr">
              <a:lnSpc>
                <a:spcPts val="5810"/>
              </a:lnSpc>
              <a:spcBef>
                <a:spcPct val="0"/>
              </a:spcBef>
            </a:pPr>
          </a:p>
        </p:txBody>
      </p:sp>
      <p:sp>
        <p:nvSpPr>
          <p:cNvPr name="TextBox 11" id="11"/>
          <p:cNvSpPr txBox="true"/>
          <p:nvPr/>
        </p:nvSpPr>
        <p:spPr>
          <a:xfrm rot="0">
            <a:off x="2663263" y="2419667"/>
            <a:ext cx="12747428" cy="4780915"/>
          </a:xfrm>
          <a:prstGeom prst="rect">
            <a:avLst/>
          </a:prstGeom>
        </p:spPr>
        <p:txBody>
          <a:bodyPr anchor="t" rtlCol="false" tIns="0" lIns="0" bIns="0" rIns="0">
            <a:spAutoFit/>
          </a:bodyPr>
          <a:lstStyle/>
          <a:p>
            <a:pPr>
              <a:lnSpc>
                <a:spcPts val="4759"/>
              </a:lnSpc>
            </a:pPr>
            <a:r>
              <a:rPr lang="en-US" sz="3399">
                <a:solidFill>
                  <a:srgbClr val="373951"/>
                </a:solidFill>
                <a:latin typeface="Canva Sans 2"/>
              </a:rPr>
              <a:t>The wind turbine power prediction project embarked on a journey to harness the potential of data-driven insights for the optimization of wind energy production. By employing machine learning techniques and the Gradient Boosted Trees (GBT) Regressor, we endeavored to forecast wind turbine power output based on crucial meteorological and temporal features, namely wind speed, wind direction, month, and hour.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313185" y="0"/>
            <a:ext cx="12928882" cy="13623138"/>
          </a:xfrm>
          <a:custGeom>
            <a:avLst/>
            <a:gdLst/>
            <a:ahLst/>
            <a:cxnLst/>
            <a:rect r="r" b="b" t="t" l="l"/>
            <a:pathLst>
              <a:path h="13623138" w="12928882">
                <a:moveTo>
                  <a:pt x="0" y="0"/>
                </a:moveTo>
                <a:lnTo>
                  <a:pt x="12928881" y="0"/>
                </a:lnTo>
                <a:lnTo>
                  <a:pt x="12928881" y="13623138"/>
                </a:lnTo>
                <a:lnTo>
                  <a:pt x="0" y="13623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5527067"/>
            <a:ext cx="4774563" cy="5030947"/>
          </a:xfrm>
          <a:custGeom>
            <a:avLst/>
            <a:gdLst/>
            <a:ahLst/>
            <a:cxnLst/>
            <a:rect r="r" b="b" t="t" l="l"/>
            <a:pathLst>
              <a:path h="5030947" w="4774563">
                <a:moveTo>
                  <a:pt x="4774563" y="5030947"/>
                </a:moveTo>
                <a:lnTo>
                  <a:pt x="0" y="5030947"/>
                </a:lnTo>
                <a:lnTo>
                  <a:pt x="0" y="0"/>
                </a:lnTo>
                <a:lnTo>
                  <a:pt x="4774563" y="0"/>
                </a:lnTo>
                <a:lnTo>
                  <a:pt x="4774563" y="50309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505988"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062672" y="4299758"/>
            <a:ext cx="7643625" cy="1764499"/>
          </a:xfrm>
          <a:prstGeom prst="rect">
            <a:avLst/>
          </a:prstGeom>
        </p:spPr>
        <p:txBody>
          <a:bodyPr anchor="t" rtlCol="false" tIns="0" lIns="0" bIns="0" rIns="0">
            <a:spAutoFit/>
          </a:bodyPr>
          <a:lstStyle/>
          <a:p>
            <a:pPr>
              <a:lnSpc>
                <a:spcPts val="14449"/>
              </a:lnSpc>
            </a:pPr>
            <a:r>
              <a:rPr lang="en-US" sz="10321">
                <a:solidFill>
                  <a:srgbClr val="373951"/>
                </a:solidFill>
                <a:latin typeface="Montserrat Semi-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true" flipV="true" rot="0">
            <a:off x="-3472792" y="1381774"/>
            <a:ext cx="8451402" cy="8905226"/>
          </a:xfrm>
          <a:custGeom>
            <a:avLst/>
            <a:gdLst/>
            <a:ahLst/>
            <a:cxnLst/>
            <a:rect r="r" b="b" t="t" l="l"/>
            <a:pathLst>
              <a:path h="8905226" w="8451402">
                <a:moveTo>
                  <a:pt x="8451402" y="8905226"/>
                </a:moveTo>
                <a:lnTo>
                  <a:pt x="0" y="8905226"/>
                </a:lnTo>
                <a:lnTo>
                  <a:pt x="0" y="0"/>
                </a:lnTo>
                <a:lnTo>
                  <a:pt x="8451402" y="0"/>
                </a:lnTo>
                <a:lnTo>
                  <a:pt x="8451402" y="89052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4678828" y="2040611"/>
            <a:ext cx="1745636" cy="0"/>
          </a:xfrm>
          <a:prstGeom prst="line">
            <a:avLst/>
          </a:prstGeom>
          <a:ln cap="flat" w="28575">
            <a:solidFill>
              <a:srgbClr val="39C697"/>
            </a:solidFill>
            <a:prstDash val="solid"/>
            <a:headEnd type="none" len="sm" w="sm"/>
            <a:tailEnd type="none" len="sm" w="sm"/>
          </a:ln>
        </p:spPr>
      </p:sp>
      <p:sp>
        <p:nvSpPr>
          <p:cNvPr name="TextBox 4" id="4"/>
          <p:cNvSpPr txBox="true"/>
          <p:nvPr/>
        </p:nvSpPr>
        <p:spPr>
          <a:xfrm rot="0">
            <a:off x="4207726" y="2719862"/>
            <a:ext cx="7592864" cy="4311715"/>
          </a:xfrm>
          <a:prstGeom prst="rect">
            <a:avLst/>
          </a:prstGeom>
        </p:spPr>
        <p:txBody>
          <a:bodyPr anchor="t" rtlCol="false" tIns="0" lIns="0" bIns="0" rIns="0">
            <a:spAutoFit/>
          </a:bodyPr>
          <a:lstStyle/>
          <a:p>
            <a:pPr algn="just" marL="755097" indent="-377548" lvl="1">
              <a:lnSpc>
                <a:spcPts val="4896"/>
              </a:lnSpc>
              <a:buFont typeface="Arial"/>
              <a:buChar char="•"/>
            </a:pPr>
            <a:r>
              <a:rPr lang="en-US" sz="3497">
                <a:solidFill>
                  <a:srgbClr val="000000"/>
                </a:solidFill>
                <a:latin typeface="Montserrat Bold"/>
              </a:rPr>
              <a:t>Introduction</a:t>
            </a:r>
          </a:p>
          <a:p>
            <a:pPr algn="just" marL="755097" indent="-377548" lvl="1">
              <a:lnSpc>
                <a:spcPts val="4896"/>
              </a:lnSpc>
              <a:buFont typeface="Arial"/>
              <a:buChar char="•"/>
            </a:pPr>
            <a:r>
              <a:rPr lang="en-US" sz="3497">
                <a:solidFill>
                  <a:srgbClr val="000000"/>
                </a:solidFill>
                <a:latin typeface="Montserrat Bold"/>
              </a:rPr>
              <a:t>Dataset</a:t>
            </a:r>
          </a:p>
          <a:p>
            <a:pPr algn="just" marL="755097" indent="-377548" lvl="1">
              <a:lnSpc>
                <a:spcPts val="4896"/>
              </a:lnSpc>
              <a:buFont typeface="Arial"/>
              <a:buChar char="•"/>
            </a:pPr>
            <a:r>
              <a:rPr lang="en-US" sz="3497">
                <a:solidFill>
                  <a:srgbClr val="000000"/>
                </a:solidFill>
                <a:latin typeface="Montserrat Bold"/>
              </a:rPr>
              <a:t>Algorithms</a:t>
            </a:r>
          </a:p>
          <a:p>
            <a:pPr algn="just" marL="755097" indent="-377548" lvl="1">
              <a:lnSpc>
                <a:spcPts val="4896"/>
              </a:lnSpc>
              <a:buFont typeface="Arial"/>
              <a:buChar char="•"/>
            </a:pPr>
            <a:r>
              <a:rPr lang="en-US" sz="3497">
                <a:solidFill>
                  <a:srgbClr val="000000"/>
                </a:solidFill>
                <a:latin typeface="Montserrat Bold"/>
              </a:rPr>
              <a:t>Working</a:t>
            </a:r>
          </a:p>
          <a:p>
            <a:pPr algn="just" marL="755097" indent="-377548" lvl="1">
              <a:lnSpc>
                <a:spcPts val="4896"/>
              </a:lnSpc>
              <a:buFont typeface="Arial"/>
              <a:buChar char="•"/>
            </a:pPr>
            <a:r>
              <a:rPr lang="en-US" sz="3497">
                <a:solidFill>
                  <a:srgbClr val="000000"/>
                </a:solidFill>
                <a:latin typeface="Montserrat Bold"/>
              </a:rPr>
              <a:t>Results</a:t>
            </a:r>
          </a:p>
          <a:p>
            <a:pPr algn="just" marL="755097" indent="-377548" lvl="1">
              <a:lnSpc>
                <a:spcPts val="4896"/>
              </a:lnSpc>
              <a:buFont typeface="Arial"/>
              <a:buChar char="•"/>
            </a:pPr>
            <a:r>
              <a:rPr lang="en-US" sz="3497">
                <a:solidFill>
                  <a:srgbClr val="000000"/>
                </a:solidFill>
                <a:latin typeface="Montserrat Bold"/>
              </a:rPr>
              <a:t>Conclusions</a:t>
            </a:r>
          </a:p>
          <a:p>
            <a:pPr algn="just">
              <a:lnSpc>
                <a:spcPts val="4896"/>
              </a:lnSpc>
            </a:pPr>
          </a:p>
        </p:txBody>
      </p:sp>
      <p:sp>
        <p:nvSpPr>
          <p:cNvPr name="TextBox 5" id="5"/>
          <p:cNvSpPr txBox="true"/>
          <p:nvPr/>
        </p:nvSpPr>
        <p:spPr>
          <a:xfrm rot="0">
            <a:off x="4678828" y="1370686"/>
            <a:ext cx="8062593" cy="669925"/>
          </a:xfrm>
          <a:prstGeom prst="rect">
            <a:avLst/>
          </a:prstGeom>
        </p:spPr>
        <p:txBody>
          <a:bodyPr anchor="t" rtlCol="false" tIns="0" lIns="0" bIns="0" rIns="0">
            <a:spAutoFit/>
          </a:bodyPr>
          <a:lstStyle/>
          <a:p>
            <a:pPr>
              <a:lnSpc>
                <a:spcPts val="5599"/>
              </a:lnSpc>
            </a:pPr>
            <a:r>
              <a:rPr lang="en-US" sz="3999">
                <a:solidFill>
                  <a:srgbClr val="373951"/>
                </a:solidFill>
                <a:latin typeface="Montserrat Extra-Bold"/>
              </a:rPr>
              <a:t>Index</a:t>
            </a:r>
          </a:p>
        </p:txBody>
      </p:sp>
      <p:sp>
        <p:nvSpPr>
          <p:cNvPr name="Freeform 6" id="6"/>
          <p:cNvSpPr/>
          <p:nvPr/>
        </p:nvSpPr>
        <p:spPr>
          <a:xfrm flipH="false" flipV="false" rot="0">
            <a:off x="11614763" y="0"/>
            <a:ext cx="6673237" cy="7031577"/>
          </a:xfrm>
          <a:custGeom>
            <a:avLst/>
            <a:gdLst/>
            <a:ahLst/>
            <a:cxnLst/>
            <a:rect r="r" b="b" t="t" l="l"/>
            <a:pathLst>
              <a:path h="7031577" w="6673237">
                <a:moveTo>
                  <a:pt x="0" y="0"/>
                </a:moveTo>
                <a:lnTo>
                  <a:pt x="6673237" y="0"/>
                </a:lnTo>
                <a:lnTo>
                  <a:pt x="6673237" y="7031577"/>
                </a:lnTo>
                <a:lnTo>
                  <a:pt x="0" y="7031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738863"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533381" y="0"/>
            <a:ext cx="5754619" cy="6063631"/>
          </a:xfrm>
          <a:custGeom>
            <a:avLst/>
            <a:gdLst/>
            <a:ahLst/>
            <a:cxnLst/>
            <a:rect r="r" b="b" t="t" l="l"/>
            <a:pathLst>
              <a:path h="6063631" w="5754619">
                <a:moveTo>
                  <a:pt x="0" y="0"/>
                </a:moveTo>
                <a:lnTo>
                  <a:pt x="5754619" y="0"/>
                </a:lnTo>
                <a:lnTo>
                  <a:pt x="5754619" y="6063631"/>
                </a:lnTo>
                <a:lnTo>
                  <a:pt x="0" y="6063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3472792" y="2275860"/>
            <a:ext cx="7602880" cy="8011140"/>
          </a:xfrm>
          <a:custGeom>
            <a:avLst/>
            <a:gdLst/>
            <a:ahLst/>
            <a:cxnLst/>
            <a:rect r="r" b="b" t="t" l="l"/>
            <a:pathLst>
              <a:path h="8011140" w="7602880">
                <a:moveTo>
                  <a:pt x="7602880" y="8011140"/>
                </a:moveTo>
                <a:lnTo>
                  <a:pt x="0" y="8011140"/>
                </a:lnTo>
                <a:lnTo>
                  <a:pt x="0" y="0"/>
                </a:lnTo>
                <a:lnTo>
                  <a:pt x="7602880" y="0"/>
                </a:lnTo>
                <a:lnTo>
                  <a:pt x="7602880" y="80111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790445" y="565904"/>
            <a:ext cx="1745636" cy="0"/>
          </a:xfrm>
          <a:prstGeom prst="line">
            <a:avLst/>
          </a:prstGeom>
          <a:ln cap="flat" w="28575">
            <a:solidFill>
              <a:srgbClr val="39C697"/>
            </a:solidFill>
            <a:prstDash val="solid"/>
            <a:headEnd type="none" len="sm" w="sm"/>
            <a:tailEnd type="none" len="sm" w="sm"/>
          </a:ln>
        </p:spPr>
      </p:sp>
      <p:sp>
        <p:nvSpPr>
          <p:cNvPr name="Freeform 5" id="5"/>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20178"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16431" y="952500"/>
            <a:ext cx="4851900" cy="704215"/>
          </a:xfrm>
          <a:prstGeom prst="rect">
            <a:avLst/>
          </a:prstGeom>
        </p:spPr>
        <p:txBody>
          <a:bodyPr anchor="t" rtlCol="false" tIns="0" lIns="0" bIns="0" rIns="0">
            <a:spAutoFit/>
          </a:bodyPr>
          <a:lstStyle/>
          <a:p>
            <a:pPr>
              <a:lnSpc>
                <a:spcPts val="5809"/>
              </a:lnSpc>
            </a:pPr>
            <a:r>
              <a:rPr lang="en-US" sz="4149">
                <a:solidFill>
                  <a:srgbClr val="373951"/>
                </a:solidFill>
                <a:latin typeface="Montserrat Extra-Bold"/>
              </a:rPr>
              <a:t>Introduction</a:t>
            </a:r>
          </a:p>
        </p:txBody>
      </p:sp>
      <p:sp>
        <p:nvSpPr>
          <p:cNvPr name="TextBox 8" id="8"/>
          <p:cNvSpPr txBox="true"/>
          <p:nvPr/>
        </p:nvSpPr>
        <p:spPr>
          <a:xfrm rot="0">
            <a:off x="1152525" y="399217"/>
            <a:ext cx="2383556" cy="1698641"/>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01</a:t>
            </a:r>
          </a:p>
        </p:txBody>
      </p:sp>
      <p:sp>
        <p:nvSpPr>
          <p:cNvPr name="TextBox 9" id="9"/>
          <p:cNvSpPr txBox="true"/>
          <p:nvPr/>
        </p:nvSpPr>
        <p:spPr>
          <a:xfrm rot="0">
            <a:off x="2901948" y="2942856"/>
            <a:ext cx="13525691" cy="5809488"/>
          </a:xfrm>
          <a:prstGeom prst="rect">
            <a:avLst/>
          </a:prstGeom>
        </p:spPr>
        <p:txBody>
          <a:bodyPr anchor="t" rtlCol="false" tIns="0" lIns="0" bIns="0" rIns="0">
            <a:spAutoFit/>
          </a:bodyPr>
          <a:lstStyle/>
          <a:p>
            <a:pPr marL="712470" indent="-356235" lvl="1">
              <a:lnSpc>
                <a:spcPts val="5841"/>
              </a:lnSpc>
              <a:buFont typeface="Arial"/>
              <a:buChar char="•"/>
            </a:pPr>
            <a:r>
              <a:rPr lang="en-US" sz="3300">
                <a:solidFill>
                  <a:srgbClr val="373951"/>
                </a:solidFill>
                <a:latin typeface="Canva Sans 1"/>
              </a:rPr>
              <a:t>In this data science project, you aim to predict wind turbine power production using a PySpark-based approach on a dataset containing information about wind speed, wind direction, month, hour, and power generation. After data preparation and feature engineering, we'll split the dataset, select and train regression models, evaluate their performance, and potentially fine-tune them. Wind direction can be converted into numerical values using trigonometric functions.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313185" y="0"/>
            <a:ext cx="12928882" cy="13623138"/>
          </a:xfrm>
          <a:custGeom>
            <a:avLst/>
            <a:gdLst/>
            <a:ahLst/>
            <a:cxnLst/>
            <a:rect r="r" b="b" t="t" l="l"/>
            <a:pathLst>
              <a:path h="13623138" w="12928882">
                <a:moveTo>
                  <a:pt x="0" y="0"/>
                </a:moveTo>
                <a:lnTo>
                  <a:pt x="12928881" y="0"/>
                </a:lnTo>
                <a:lnTo>
                  <a:pt x="12928881" y="13623138"/>
                </a:lnTo>
                <a:lnTo>
                  <a:pt x="0" y="13623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5253" y="5256053"/>
            <a:ext cx="4774563" cy="5030947"/>
          </a:xfrm>
          <a:custGeom>
            <a:avLst/>
            <a:gdLst/>
            <a:ahLst/>
            <a:cxnLst/>
            <a:rect r="r" b="b" t="t" l="l"/>
            <a:pathLst>
              <a:path h="5030947" w="4774563">
                <a:moveTo>
                  <a:pt x="4774563" y="5030947"/>
                </a:moveTo>
                <a:lnTo>
                  <a:pt x="0" y="5030947"/>
                </a:lnTo>
                <a:lnTo>
                  <a:pt x="0" y="0"/>
                </a:lnTo>
                <a:lnTo>
                  <a:pt x="4774563" y="0"/>
                </a:lnTo>
                <a:lnTo>
                  <a:pt x="4774563" y="50309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505988"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0">
            <a:off x="1915185" y="1081385"/>
            <a:ext cx="1335179" cy="0"/>
          </a:xfrm>
          <a:prstGeom prst="line">
            <a:avLst/>
          </a:prstGeom>
          <a:ln cap="flat" w="28575">
            <a:solidFill>
              <a:srgbClr val="39C697"/>
            </a:solidFill>
            <a:prstDash val="solid"/>
            <a:headEnd type="none" len="sm" w="sm"/>
            <a:tailEnd type="none" len="sm" w="sm"/>
          </a:ln>
        </p:spPr>
      </p:sp>
      <p:sp>
        <p:nvSpPr>
          <p:cNvPr name="Freeform 7" id="7"/>
          <p:cNvSpPr/>
          <p:nvPr/>
        </p:nvSpPr>
        <p:spPr>
          <a:xfrm flipH="false" flipV="false" rot="0">
            <a:off x="3250364" y="4392028"/>
            <a:ext cx="12202273" cy="2624029"/>
          </a:xfrm>
          <a:custGeom>
            <a:avLst/>
            <a:gdLst/>
            <a:ahLst/>
            <a:cxnLst/>
            <a:rect r="r" b="b" t="t" l="l"/>
            <a:pathLst>
              <a:path h="2624029" w="12202273">
                <a:moveTo>
                  <a:pt x="0" y="0"/>
                </a:moveTo>
                <a:lnTo>
                  <a:pt x="12202273" y="0"/>
                </a:lnTo>
                <a:lnTo>
                  <a:pt x="12202273" y="2624029"/>
                </a:lnTo>
                <a:lnTo>
                  <a:pt x="0" y="2624029"/>
                </a:lnTo>
                <a:lnTo>
                  <a:pt x="0" y="0"/>
                </a:lnTo>
                <a:close/>
              </a:path>
            </a:pathLst>
          </a:custGeom>
          <a:blipFill>
            <a:blip r:embed="rId6"/>
            <a:stretch>
              <a:fillRect l="0" t="0" r="0" b="0"/>
            </a:stretch>
          </a:blipFill>
        </p:spPr>
      </p:sp>
      <p:sp>
        <p:nvSpPr>
          <p:cNvPr name="TextBox 8" id="8"/>
          <p:cNvSpPr txBox="true"/>
          <p:nvPr/>
        </p:nvSpPr>
        <p:spPr>
          <a:xfrm rot="0">
            <a:off x="4609310" y="1145630"/>
            <a:ext cx="7052636" cy="701851"/>
          </a:xfrm>
          <a:prstGeom prst="rect">
            <a:avLst/>
          </a:prstGeom>
        </p:spPr>
        <p:txBody>
          <a:bodyPr anchor="t" rtlCol="false" tIns="0" lIns="0" bIns="0" rIns="0">
            <a:spAutoFit/>
          </a:bodyPr>
          <a:lstStyle/>
          <a:p>
            <a:pPr>
              <a:lnSpc>
                <a:spcPts val="5807"/>
              </a:lnSpc>
            </a:pPr>
            <a:r>
              <a:rPr lang="en-US" sz="4148">
                <a:solidFill>
                  <a:srgbClr val="373951"/>
                </a:solidFill>
                <a:latin typeface="Montserrat Extra-Bold"/>
              </a:rPr>
              <a:t>Dataset</a:t>
            </a:r>
          </a:p>
        </p:txBody>
      </p:sp>
      <p:sp>
        <p:nvSpPr>
          <p:cNvPr name="TextBox 9" id="9"/>
          <p:cNvSpPr txBox="true"/>
          <p:nvPr/>
        </p:nvSpPr>
        <p:spPr>
          <a:xfrm rot="0">
            <a:off x="1589186" y="900410"/>
            <a:ext cx="1661178" cy="1698628"/>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02</a:t>
            </a:r>
          </a:p>
        </p:txBody>
      </p:sp>
      <p:sp>
        <p:nvSpPr>
          <p:cNvPr name="TextBox 10" id="10"/>
          <p:cNvSpPr txBox="true"/>
          <p:nvPr/>
        </p:nvSpPr>
        <p:spPr>
          <a:xfrm rot="0">
            <a:off x="3250364" y="7733426"/>
            <a:ext cx="7835622" cy="763227"/>
          </a:xfrm>
          <a:prstGeom prst="rect">
            <a:avLst/>
          </a:prstGeom>
        </p:spPr>
        <p:txBody>
          <a:bodyPr anchor="t" rtlCol="false" tIns="0" lIns="0" bIns="0" rIns="0">
            <a:spAutoFit/>
          </a:bodyPr>
          <a:lstStyle/>
          <a:p>
            <a:pPr>
              <a:lnSpc>
                <a:spcPts val="3082"/>
              </a:lnSpc>
            </a:pPr>
            <a:r>
              <a:rPr lang="en-US" sz="2201">
                <a:solidFill>
                  <a:srgbClr val="000000"/>
                </a:solidFill>
                <a:latin typeface="Canva Sans 1"/>
              </a:rPr>
              <a:t>50530+ Entries</a:t>
            </a:r>
          </a:p>
          <a:p>
            <a:pPr marL="0" indent="0" lvl="0">
              <a:lnSpc>
                <a:spcPts val="3082"/>
              </a:lnSpc>
              <a:spcBef>
                <a:spcPct val="0"/>
              </a:spcBef>
            </a:pPr>
            <a:r>
              <a:rPr lang="en-US" sz="2201">
                <a:solidFill>
                  <a:srgbClr val="000000"/>
                </a:solidFill>
                <a:latin typeface="Canva Sans 1"/>
              </a:rPr>
              <a:t>Source:</a:t>
            </a:r>
            <a:r>
              <a:rPr lang="en-US" sz="2201" u="sng">
                <a:solidFill>
                  <a:srgbClr val="000000"/>
                </a:solidFill>
                <a:latin typeface="Canva Sans 1"/>
                <a:hlinkClick r:id="rId7" tooltip="https://www.kaggle.com/berkerisen/wind-turbine-scada-dataset"/>
              </a:rPr>
              <a:t> https://archive.ics.uci.edu/ml/datasets/forest+fire</a:t>
            </a:r>
          </a:p>
        </p:txBody>
      </p:sp>
      <p:sp>
        <p:nvSpPr>
          <p:cNvPr name="TextBox 11" id="11"/>
          <p:cNvSpPr txBox="true"/>
          <p:nvPr/>
        </p:nvSpPr>
        <p:spPr>
          <a:xfrm rot="0">
            <a:off x="3250364" y="2453448"/>
            <a:ext cx="10952402" cy="1500430"/>
          </a:xfrm>
          <a:prstGeom prst="rect">
            <a:avLst/>
          </a:prstGeom>
        </p:spPr>
        <p:txBody>
          <a:bodyPr anchor="t" rtlCol="false" tIns="0" lIns="0" bIns="0" rIns="0">
            <a:spAutoFit/>
          </a:bodyPr>
          <a:lstStyle/>
          <a:p>
            <a:pPr marL="522024" indent="-261012" lvl="1">
              <a:lnSpc>
                <a:spcPts val="4062"/>
              </a:lnSpc>
              <a:buFont typeface="Arial"/>
              <a:buChar char="•"/>
            </a:pPr>
            <a:r>
              <a:rPr lang="en-US" sz="2417">
                <a:solidFill>
                  <a:srgbClr val="000000"/>
                </a:solidFill>
                <a:latin typeface="Canva Sans 1"/>
              </a:rPr>
              <a:t>The final model can be deployed for real-time or batch predictions, and you should document the entire process, including visualizing results and explaining feature importance.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313185" y="0"/>
            <a:ext cx="12928882" cy="13623138"/>
          </a:xfrm>
          <a:custGeom>
            <a:avLst/>
            <a:gdLst/>
            <a:ahLst/>
            <a:cxnLst/>
            <a:rect r="r" b="b" t="t" l="l"/>
            <a:pathLst>
              <a:path h="13623138" w="12928882">
                <a:moveTo>
                  <a:pt x="0" y="0"/>
                </a:moveTo>
                <a:lnTo>
                  <a:pt x="12928881" y="0"/>
                </a:lnTo>
                <a:lnTo>
                  <a:pt x="12928881" y="13623138"/>
                </a:lnTo>
                <a:lnTo>
                  <a:pt x="0" y="13623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5253" y="5256053"/>
            <a:ext cx="4774563" cy="5030947"/>
          </a:xfrm>
          <a:custGeom>
            <a:avLst/>
            <a:gdLst/>
            <a:ahLst/>
            <a:cxnLst/>
            <a:rect r="r" b="b" t="t" l="l"/>
            <a:pathLst>
              <a:path h="5030947" w="4774563">
                <a:moveTo>
                  <a:pt x="4774563" y="5030947"/>
                </a:moveTo>
                <a:lnTo>
                  <a:pt x="0" y="5030947"/>
                </a:lnTo>
                <a:lnTo>
                  <a:pt x="0" y="0"/>
                </a:lnTo>
                <a:lnTo>
                  <a:pt x="4774563" y="0"/>
                </a:lnTo>
                <a:lnTo>
                  <a:pt x="4774563" y="50309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505988"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0">
            <a:off x="1915185" y="1081385"/>
            <a:ext cx="1335179" cy="0"/>
          </a:xfrm>
          <a:prstGeom prst="line">
            <a:avLst/>
          </a:prstGeom>
          <a:ln cap="flat" w="28575">
            <a:solidFill>
              <a:srgbClr val="39C697"/>
            </a:solidFill>
            <a:prstDash val="solid"/>
            <a:headEnd type="none" len="sm" w="sm"/>
            <a:tailEnd type="none" len="sm" w="sm"/>
          </a:ln>
        </p:spPr>
      </p:sp>
      <p:sp>
        <p:nvSpPr>
          <p:cNvPr name="Freeform 7" id="7"/>
          <p:cNvSpPr/>
          <p:nvPr/>
        </p:nvSpPr>
        <p:spPr>
          <a:xfrm flipH="false" flipV="false" rot="0">
            <a:off x="1028700" y="3577009"/>
            <a:ext cx="14980704" cy="3821720"/>
          </a:xfrm>
          <a:custGeom>
            <a:avLst/>
            <a:gdLst/>
            <a:ahLst/>
            <a:cxnLst/>
            <a:rect r="r" b="b" t="t" l="l"/>
            <a:pathLst>
              <a:path h="3821720" w="14980704">
                <a:moveTo>
                  <a:pt x="0" y="0"/>
                </a:moveTo>
                <a:lnTo>
                  <a:pt x="14980704" y="0"/>
                </a:lnTo>
                <a:lnTo>
                  <a:pt x="14980704" y="3821721"/>
                </a:lnTo>
                <a:lnTo>
                  <a:pt x="0" y="3821721"/>
                </a:lnTo>
                <a:lnTo>
                  <a:pt x="0" y="0"/>
                </a:lnTo>
                <a:close/>
              </a:path>
            </a:pathLst>
          </a:custGeom>
          <a:blipFill>
            <a:blip r:embed="rId6"/>
            <a:stretch>
              <a:fillRect l="0" t="-807" r="-5921" b="-807"/>
            </a:stretch>
          </a:blipFill>
        </p:spPr>
      </p:sp>
      <p:sp>
        <p:nvSpPr>
          <p:cNvPr name="TextBox 8" id="8"/>
          <p:cNvSpPr txBox="true"/>
          <p:nvPr/>
        </p:nvSpPr>
        <p:spPr>
          <a:xfrm rot="0">
            <a:off x="4454854" y="1338760"/>
            <a:ext cx="7496849" cy="701851"/>
          </a:xfrm>
          <a:prstGeom prst="rect">
            <a:avLst/>
          </a:prstGeom>
        </p:spPr>
        <p:txBody>
          <a:bodyPr anchor="t" rtlCol="false" tIns="0" lIns="0" bIns="0" rIns="0">
            <a:spAutoFit/>
          </a:bodyPr>
          <a:lstStyle/>
          <a:p>
            <a:pPr>
              <a:lnSpc>
                <a:spcPts val="5807"/>
              </a:lnSpc>
            </a:pPr>
            <a:r>
              <a:rPr lang="en-US" sz="4148">
                <a:solidFill>
                  <a:srgbClr val="373951"/>
                </a:solidFill>
                <a:latin typeface="Montserrat Extra-Bold"/>
              </a:rPr>
              <a:t>Dataset Features</a:t>
            </a:r>
          </a:p>
        </p:txBody>
      </p:sp>
      <p:sp>
        <p:nvSpPr>
          <p:cNvPr name="TextBox 9" id="9"/>
          <p:cNvSpPr txBox="true"/>
          <p:nvPr/>
        </p:nvSpPr>
        <p:spPr>
          <a:xfrm rot="0">
            <a:off x="1589186" y="900410"/>
            <a:ext cx="1661178"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533381" y="0"/>
            <a:ext cx="5754619" cy="6063631"/>
          </a:xfrm>
          <a:custGeom>
            <a:avLst/>
            <a:gdLst/>
            <a:ahLst/>
            <a:cxnLst/>
            <a:rect r="r" b="b" t="t" l="l"/>
            <a:pathLst>
              <a:path h="6063631" w="5754619">
                <a:moveTo>
                  <a:pt x="0" y="0"/>
                </a:moveTo>
                <a:lnTo>
                  <a:pt x="5754619" y="0"/>
                </a:lnTo>
                <a:lnTo>
                  <a:pt x="5754619" y="6063631"/>
                </a:lnTo>
                <a:lnTo>
                  <a:pt x="0" y="6063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3472792" y="2275860"/>
            <a:ext cx="7602880" cy="8011140"/>
          </a:xfrm>
          <a:custGeom>
            <a:avLst/>
            <a:gdLst/>
            <a:ahLst/>
            <a:cxnLst/>
            <a:rect r="r" b="b" t="t" l="l"/>
            <a:pathLst>
              <a:path h="8011140" w="7602880">
                <a:moveTo>
                  <a:pt x="7602880" y="8011140"/>
                </a:moveTo>
                <a:lnTo>
                  <a:pt x="0" y="8011140"/>
                </a:lnTo>
                <a:lnTo>
                  <a:pt x="0" y="0"/>
                </a:lnTo>
                <a:lnTo>
                  <a:pt x="7602880" y="0"/>
                </a:lnTo>
                <a:lnTo>
                  <a:pt x="7602880" y="80111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790445" y="565904"/>
            <a:ext cx="1745636" cy="0"/>
          </a:xfrm>
          <a:prstGeom prst="line">
            <a:avLst/>
          </a:prstGeom>
          <a:ln cap="flat" w="28575">
            <a:solidFill>
              <a:srgbClr val="39C697"/>
            </a:solidFill>
            <a:prstDash val="solid"/>
            <a:headEnd type="none" len="sm" w="sm"/>
            <a:tailEnd type="none" len="sm" w="sm"/>
          </a:ln>
        </p:spPr>
      </p:sp>
      <p:sp>
        <p:nvSpPr>
          <p:cNvPr name="Freeform 5" id="5"/>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20178"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16431" y="683565"/>
            <a:ext cx="5908790" cy="704215"/>
          </a:xfrm>
          <a:prstGeom prst="rect">
            <a:avLst/>
          </a:prstGeom>
        </p:spPr>
        <p:txBody>
          <a:bodyPr anchor="t" rtlCol="false" tIns="0" lIns="0" bIns="0" rIns="0">
            <a:spAutoFit/>
          </a:bodyPr>
          <a:lstStyle/>
          <a:p>
            <a:pPr>
              <a:lnSpc>
                <a:spcPts val="5810"/>
              </a:lnSpc>
            </a:pPr>
            <a:r>
              <a:rPr lang="en-US" sz="4150">
                <a:solidFill>
                  <a:srgbClr val="373951"/>
                </a:solidFill>
                <a:latin typeface="Montserrat Extra-Bold"/>
              </a:rPr>
              <a:t>Algorithm Used</a:t>
            </a:r>
          </a:p>
        </p:txBody>
      </p:sp>
      <p:sp>
        <p:nvSpPr>
          <p:cNvPr name="TextBox 8" id="8"/>
          <p:cNvSpPr txBox="true"/>
          <p:nvPr/>
        </p:nvSpPr>
        <p:spPr>
          <a:xfrm rot="0">
            <a:off x="1589186" y="488225"/>
            <a:ext cx="1946895"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04</a:t>
            </a:r>
          </a:p>
        </p:txBody>
      </p:sp>
      <p:sp>
        <p:nvSpPr>
          <p:cNvPr name="TextBox 9" id="9"/>
          <p:cNvSpPr txBox="true"/>
          <p:nvPr/>
        </p:nvSpPr>
        <p:spPr>
          <a:xfrm rot="0">
            <a:off x="2291149" y="3115584"/>
            <a:ext cx="13705702" cy="5020310"/>
          </a:xfrm>
          <a:prstGeom prst="rect">
            <a:avLst/>
          </a:prstGeom>
        </p:spPr>
        <p:txBody>
          <a:bodyPr anchor="t" rtlCol="false" tIns="0" lIns="0" bIns="0" rIns="0">
            <a:spAutoFit/>
          </a:bodyPr>
          <a:lstStyle/>
          <a:p>
            <a:pPr marL="561344" indent="-280672" lvl="1">
              <a:lnSpc>
                <a:spcPts val="3640"/>
              </a:lnSpc>
              <a:buFont typeface="Arial"/>
              <a:buChar char="•"/>
            </a:pPr>
            <a:r>
              <a:rPr lang="en-US" sz="2600">
                <a:solidFill>
                  <a:srgbClr val="373951"/>
                </a:solidFill>
                <a:latin typeface="Canva Sans 2 Bold"/>
              </a:rPr>
              <a:t>Vector Assembler</a:t>
            </a:r>
            <a:r>
              <a:rPr lang="en-US" sz="2600">
                <a:solidFill>
                  <a:srgbClr val="373951"/>
                </a:solidFill>
                <a:latin typeface="Canva Sans 2"/>
              </a:rPr>
              <a:t>:  Vector Assembler is a feature transformer commonly used in tools like PySpark. It is used to assemble or combine multiple feature columns into a single vector column. This is particularly useful when you want to prepare your data for machine learning models that expect a single input column. It is used for combining features and variables in our model.</a:t>
            </a:r>
          </a:p>
          <a:p>
            <a:pPr>
              <a:lnSpc>
                <a:spcPts val="3640"/>
              </a:lnSpc>
            </a:pPr>
          </a:p>
          <a:p>
            <a:pPr marL="561344" indent="-280672" lvl="1">
              <a:lnSpc>
                <a:spcPts val="3640"/>
              </a:lnSpc>
              <a:buFont typeface="Arial"/>
              <a:buChar char="•"/>
            </a:pPr>
            <a:r>
              <a:rPr lang="en-US" sz="2600">
                <a:solidFill>
                  <a:srgbClr val="373951"/>
                </a:solidFill>
                <a:latin typeface="Canva Sans 2 Bold"/>
              </a:rPr>
              <a:t>GBT Regressor :</a:t>
            </a:r>
            <a:r>
              <a:rPr lang="en-US" sz="2600">
                <a:solidFill>
                  <a:srgbClr val="373951"/>
                </a:solidFill>
                <a:latin typeface="Canva Sans 2"/>
              </a:rPr>
              <a:t> Gradient Boosted Trees (GBT) Regressor is a machine learning algorithm used for regression tasks. It's a powerful ensemble learning method that combines the predictions of multiple decision trees to make accurate continuous predictions. GBT Regressor is a member of the gradient boosting family of algorithms, which are known for their high predictive accuracy and robustness.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533381" y="0"/>
            <a:ext cx="5754619" cy="6063631"/>
          </a:xfrm>
          <a:custGeom>
            <a:avLst/>
            <a:gdLst/>
            <a:ahLst/>
            <a:cxnLst/>
            <a:rect r="r" b="b" t="t" l="l"/>
            <a:pathLst>
              <a:path h="6063631" w="5754619">
                <a:moveTo>
                  <a:pt x="0" y="0"/>
                </a:moveTo>
                <a:lnTo>
                  <a:pt x="5754619" y="0"/>
                </a:lnTo>
                <a:lnTo>
                  <a:pt x="5754619" y="6063631"/>
                </a:lnTo>
                <a:lnTo>
                  <a:pt x="0" y="6063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3472792" y="2275860"/>
            <a:ext cx="7602880" cy="8011140"/>
          </a:xfrm>
          <a:custGeom>
            <a:avLst/>
            <a:gdLst/>
            <a:ahLst/>
            <a:cxnLst/>
            <a:rect r="r" b="b" t="t" l="l"/>
            <a:pathLst>
              <a:path h="8011140" w="7602880">
                <a:moveTo>
                  <a:pt x="7602880" y="8011140"/>
                </a:moveTo>
                <a:lnTo>
                  <a:pt x="0" y="8011140"/>
                </a:lnTo>
                <a:lnTo>
                  <a:pt x="0" y="0"/>
                </a:lnTo>
                <a:lnTo>
                  <a:pt x="7602880" y="0"/>
                </a:lnTo>
                <a:lnTo>
                  <a:pt x="7602880" y="80111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790445" y="565904"/>
            <a:ext cx="1745636" cy="0"/>
          </a:xfrm>
          <a:prstGeom prst="line">
            <a:avLst/>
          </a:prstGeom>
          <a:ln cap="flat" w="28575">
            <a:solidFill>
              <a:srgbClr val="39C697"/>
            </a:solidFill>
            <a:prstDash val="solid"/>
            <a:headEnd type="none" len="sm" w="sm"/>
            <a:tailEnd type="none" len="sm" w="sm"/>
          </a:ln>
        </p:spPr>
      </p:sp>
      <p:sp>
        <p:nvSpPr>
          <p:cNvPr name="Freeform 5" id="5"/>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20178"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16431" y="830441"/>
            <a:ext cx="5908790" cy="704215"/>
          </a:xfrm>
          <a:prstGeom prst="rect">
            <a:avLst/>
          </a:prstGeom>
        </p:spPr>
        <p:txBody>
          <a:bodyPr anchor="t" rtlCol="false" tIns="0" lIns="0" bIns="0" rIns="0">
            <a:spAutoFit/>
          </a:bodyPr>
          <a:lstStyle/>
          <a:p>
            <a:pPr>
              <a:lnSpc>
                <a:spcPts val="5810"/>
              </a:lnSpc>
            </a:pPr>
            <a:r>
              <a:rPr lang="en-US" sz="4150">
                <a:solidFill>
                  <a:srgbClr val="373951"/>
                </a:solidFill>
                <a:latin typeface="Montserrat Extra-Bold"/>
              </a:rPr>
              <a:t>Working</a:t>
            </a:r>
          </a:p>
        </p:txBody>
      </p:sp>
      <p:sp>
        <p:nvSpPr>
          <p:cNvPr name="TextBox 8" id="8"/>
          <p:cNvSpPr txBox="true"/>
          <p:nvPr/>
        </p:nvSpPr>
        <p:spPr>
          <a:xfrm rot="0">
            <a:off x="1028700" y="488225"/>
            <a:ext cx="2383556"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05</a:t>
            </a:r>
          </a:p>
        </p:txBody>
      </p:sp>
      <p:sp>
        <p:nvSpPr>
          <p:cNvPr name="TextBox 9" id="9"/>
          <p:cNvSpPr txBox="true"/>
          <p:nvPr/>
        </p:nvSpPr>
        <p:spPr>
          <a:xfrm rot="0">
            <a:off x="2344303" y="3796690"/>
            <a:ext cx="13705702" cy="4105910"/>
          </a:xfrm>
          <a:prstGeom prst="rect">
            <a:avLst/>
          </a:prstGeom>
        </p:spPr>
        <p:txBody>
          <a:bodyPr anchor="t" rtlCol="false" tIns="0" lIns="0" bIns="0" rIns="0">
            <a:spAutoFit/>
          </a:bodyPr>
          <a:lstStyle/>
          <a:p>
            <a:pPr marL="561344" indent="-280672" lvl="1">
              <a:lnSpc>
                <a:spcPts val="3640"/>
              </a:lnSpc>
              <a:buFont typeface="Arial"/>
              <a:buChar char="•"/>
            </a:pPr>
            <a:r>
              <a:rPr lang="en-US" sz="2600">
                <a:solidFill>
                  <a:srgbClr val="373951"/>
                </a:solidFill>
                <a:latin typeface="Canva Sans 2 Bold"/>
              </a:rPr>
              <a:t>Mathematics: </a:t>
            </a:r>
            <a:r>
              <a:rPr lang="en-US" sz="2600">
                <a:solidFill>
                  <a:srgbClr val="373951"/>
                </a:solidFill>
                <a:latin typeface="Canva Sans 2"/>
              </a:rPr>
              <a:t>The Vector Assembler essentially stacks the values from the specified input columns into a single vector. For example, if 'month' is 3, 'hour' is 14, 'wind speed' is 7.5, and 'wind direction' is 120°, the assembler creates a vector [3, 14, 7.5, 120°].</a:t>
            </a:r>
          </a:p>
          <a:p>
            <a:pPr>
              <a:lnSpc>
                <a:spcPts val="3640"/>
              </a:lnSpc>
            </a:pPr>
          </a:p>
          <a:p>
            <a:pPr marL="561344" indent="-280672" lvl="1">
              <a:lnSpc>
                <a:spcPts val="3640"/>
              </a:lnSpc>
              <a:buFont typeface="Arial"/>
              <a:buChar char="•"/>
            </a:pPr>
            <a:r>
              <a:rPr lang="en-US" sz="2600">
                <a:solidFill>
                  <a:srgbClr val="373951"/>
                </a:solidFill>
                <a:latin typeface="Canva Sans 2 Bold"/>
              </a:rPr>
              <a:t>Preparation for Machine Learning: </a:t>
            </a:r>
            <a:r>
              <a:rPr lang="en-US" sz="2600">
                <a:solidFill>
                  <a:srgbClr val="373951"/>
                </a:solidFill>
                <a:latin typeface="Canva Sans 2"/>
              </a:rPr>
              <a:t>By combining these features into a single vector, It’s preparing the data to be used with machine learning algorithms that require a single input column, such as the GBT Regressor. It simplifies the process of feeding data into the model.</a:t>
            </a:r>
          </a:p>
        </p:txBody>
      </p:sp>
      <p:sp>
        <p:nvSpPr>
          <p:cNvPr name="TextBox 10" id="10"/>
          <p:cNvSpPr txBox="true"/>
          <p:nvPr/>
        </p:nvSpPr>
        <p:spPr>
          <a:xfrm rot="0">
            <a:off x="9139238" y="4682874"/>
            <a:ext cx="9525" cy="835528"/>
          </a:xfrm>
          <a:prstGeom prst="rect">
            <a:avLst/>
          </a:prstGeom>
        </p:spPr>
        <p:txBody>
          <a:bodyPr anchor="t" rtlCol="false" tIns="0" lIns="0" bIns="0" rIns="0">
            <a:spAutoFit/>
          </a:bodyPr>
          <a:lstStyle/>
          <a:p>
            <a:pPr algn="ctr">
              <a:lnSpc>
                <a:spcPts val="6972"/>
              </a:lnSpc>
              <a:spcBef>
                <a:spcPct val="0"/>
              </a:spcBef>
            </a:pPr>
          </a:p>
        </p:txBody>
      </p:sp>
      <p:sp>
        <p:nvSpPr>
          <p:cNvPr name="TextBox 11" id="11"/>
          <p:cNvSpPr txBox="true"/>
          <p:nvPr/>
        </p:nvSpPr>
        <p:spPr>
          <a:xfrm rot="0">
            <a:off x="2663263" y="2708283"/>
            <a:ext cx="3751779" cy="580390"/>
          </a:xfrm>
          <a:prstGeom prst="rect">
            <a:avLst/>
          </a:prstGeom>
        </p:spPr>
        <p:txBody>
          <a:bodyPr anchor="t" rtlCol="false" tIns="0" lIns="0" bIns="0" rIns="0">
            <a:spAutoFit/>
          </a:bodyPr>
          <a:lstStyle/>
          <a:p>
            <a:pPr algn="ctr">
              <a:lnSpc>
                <a:spcPts val="4759"/>
              </a:lnSpc>
            </a:pPr>
            <a:r>
              <a:rPr lang="en-US" sz="3399">
                <a:solidFill>
                  <a:srgbClr val="373951"/>
                </a:solidFill>
                <a:latin typeface="Canva Sans 2 Bold"/>
              </a:rPr>
              <a:t>Vector Assembler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533381" y="0"/>
            <a:ext cx="5754619" cy="6063631"/>
          </a:xfrm>
          <a:custGeom>
            <a:avLst/>
            <a:gdLst/>
            <a:ahLst/>
            <a:cxnLst/>
            <a:rect r="r" b="b" t="t" l="l"/>
            <a:pathLst>
              <a:path h="6063631" w="5754619">
                <a:moveTo>
                  <a:pt x="0" y="0"/>
                </a:moveTo>
                <a:lnTo>
                  <a:pt x="5754619" y="0"/>
                </a:lnTo>
                <a:lnTo>
                  <a:pt x="5754619" y="6063631"/>
                </a:lnTo>
                <a:lnTo>
                  <a:pt x="0" y="6063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3472792" y="2275860"/>
            <a:ext cx="7602880" cy="8011140"/>
          </a:xfrm>
          <a:custGeom>
            <a:avLst/>
            <a:gdLst/>
            <a:ahLst/>
            <a:cxnLst/>
            <a:rect r="r" b="b" t="t" l="l"/>
            <a:pathLst>
              <a:path h="8011140" w="7602880">
                <a:moveTo>
                  <a:pt x="7602880" y="8011140"/>
                </a:moveTo>
                <a:lnTo>
                  <a:pt x="0" y="8011140"/>
                </a:lnTo>
                <a:lnTo>
                  <a:pt x="0" y="0"/>
                </a:lnTo>
                <a:lnTo>
                  <a:pt x="7602880" y="0"/>
                </a:lnTo>
                <a:lnTo>
                  <a:pt x="7602880" y="80111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790445" y="565904"/>
            <a:ext cx="1745636" cy="0"/>
          </a:xfrm>
          <a:prstGeom prst="line">
            <a:avLst/>
          </a:prstGeom>
          <a:ln cap="flat" w="28575">
            <a:solidFill>
              <a:srgbClr val="39C697"/>
            </a:solidFill>
            <a:prstDash val="solid"/>
            <a:headEnd type="none" len="sm" w="sm"/>
            <a:tailEnd type="none" len="sm" w="sm"/>
          </a:ln>
        </p:spPr>
      </p:sp>
      <p:sp>
        <p:nvSpPr>
          <p:cNvPr name="Freeform 5" id="5"/>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20178"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16431" y="952500"/>
            <a:ext cx="7316950" cy="712972"/>
          </a:xfrm>
          <a:prstGeom prst="rect">
            <a:avLst/>
          </a:prstGeom>
        </p:spPr>
        <p:txBody>
          <a:bodyPr anchor="t" rtlCol="false" tIns="0" lIns="0" bIns="0" rIns="0">
            <a:spAutoFit/>
          </a:bodyPr>
          <a:lstStyle/>
          <a:p>
            <a:pPr>
              <a:lnSpc>
                <a:spcPts val="5852"/>
              </a:lnSpc>
            </a:pPr>
            <a:r>
              <a:rPr lang="en-US" sz="4180">
                <a:solidFill>
                  <a:srgbClr val="373951"/>
                </a:solidFill>
                <a:latin typeface="Montserrat Extra-Bold"/>
              </a:rPr>
              <a:t>Working Continued</a:t>
            </a:r>
          </a:p>
        </p:txBody>
      </p:sp>
      <p:sp>
        <p:nvSpPr>
          <p:cNvPr name="TextBox 8" id="8"/>
          <p:cNvSpPr txBox="true"/>
          <p:nvPr/>
        </p:nvSpPr>
        <p:spPr>
          <a:xfrm rot="0">
            <a:off x="1028700" y="488225"/>
            <a:ext cx="2383556"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05</a:t>
            </a:r>
          </a:p>
        </p:txBody>
      </p:sp>
      <p:sp>
        <p:nvSpPr>
          <p:cNvPr name="TextBox 9" id="9"/>
          <p:cNvSpPr txBox="true"/>
          <p:nvPr/>
        </p:nvSpPr>
        <p:spPr>
          <a:xfrm rot="0">
            <a:off x="2663263" y="3412498"/>
            <a:ext cx="13705702" cy="6849110"/>
          </a:xfrm>
          <a:prstGeom prst="rect">
            <a:avLst/>
          </a:prstGeom>
        </p:spPr>
        <p:txBody>
          <a:bodyPr anchor="t" rtlCol="false" tIns="0" lIns="0" bIns="0" rIns="0">
            <a:spAutoFit/>
          </a:bodyPr>
          <a:lstStyle/>
          <a:p>
            <a:pPr marL="561344" indent="-280672" lvl="1">
              <a:lnSpc>
                <a:spcPts val="3640"/>
              </a:lnSpc>
              <a:buFont typeface="Arial"/>
              <a:buChar char="•"/>
            </a:pPr>
            <a:r>
              <a:rPr lang="en-US" sz="2600">
                <a:solidFill>
                  <a:srgbClr val="373951"/>
                </a:solidFill>
                <a:latin typeface="Canva Sans 2"/>
              </a:rPr>
              <a:t>GBT Regressor is an ensemble learning algorithm that combines multiple decision trees to make predictions. It operates sequentially, where each tree tries to correct the errors made by the previous ones.</a:t>
            </a:r>
          </a:p>
          <a:p>
            <a:pPr>
              <a:lnSpc>
                <a:spcPts val="3640"/>
              </a:lnSpc>
            </a:pPr>
          </a:p>
          <a:p>
            <a:pPr marL="561344" indent="-280672" lvl="1">
              <a:lnSpc>
                <a:spcPts val="3640"/>
              </a:lnSpc>
              <a:buFont typeface="Arial"/>
              <a:buChar char="•"/>
            </a:pPr>
            <a:r>
              <a:rPr lang="en-US" sz="2600">
                <a:solidFill>
                  <a:srgbClr val="373951"/>
                </a:solidFill>
                <a:latin typeface="Canva Sans 2"/>
              </a:rPr>
              <a:t>Gradient of the Loss Function (dL/dy): To minimize the loss function, GBT computes the gradient of the loss with respect to the predicted values. This gradient represents the direction and magnitude of the error that needs to be corrected in the predictions.</a:t>
            </a:r>
          </a:p>
          <a:p>
            <a:pPr>
              <a:lnSpc>
                <a:spcPts val="3640"/>
              </a:lnSpc>
            </a:pPr>
          </a:p>
          <a:p>
            <a:pPr marL="561344" indent="-280672" lvl="1">
              <a:lnSpc>
                <a:spcPts val="3640"/>
              </a:lnSpc>
              <a:buFont typeface="Arial"/>
              <a:buChar char="•"/>
            </a:pPr>
            <a:r>
              <a:rPr lang="en-US" sz="2600">
                <a:solidFill>
                  <a:srgbClr val="373951"/>
                </a:solidFill>
                <a:latin typeface="Canva Sans 2"/>
              </a:rPr>
              <a:t>F(x) = F_0(x) + η * f_1(x) + η * f_2(x) + ... + η * f_N(x)</a:t>
            </a:r>
          </a:p>
          <a:p>
            <a:pPr>
              <a:lnSpc>
                <a:spcPts val="3640"/>
              </a:lnSpc>
            </a:pPr>
            <a:r>
              <a:rPr lang="en-US" sz="2600">
                <a:solidFill>
                  <a:srgbClr val="373951"/>
                </a:solidFill>
                <a:latin typeface="Canva Sans 2"/>
              </a:rPr>
              <a:t>       Here, </a:t>
            </a:r>
          </a:p>
          <a:p>
            <a:pPr>
              <a:lnSpc>
                <a:spcPts val="3640"/>
              </a:lnSpc>
            </a:pPr>
            <a:r>
              <a:rPr lang="en-US" sz="2600">
                <a:solidFill>
                  <a:srgbClr val="373951"/>
                </a:solidFill>
                <a:latin typeface="Canva Sans 2"/>
              </a:rPr>
              <a:t>       F(x) = Function of GBT regressor</a:t>
            </a:r>
          </a:p>
          <a:p>
            <a:pPr>
              <a:lnSpc>
                <a:spcPts val="3640"/>
              </a:lnSpc>
            </a:pPr>
            <a:r>
              <a:rPr lang="en-US" sz="2600">
                <a:solidFill>
                  <a:srgbClr val="373951"/>
                </a:solidFill>
                <a:latin typeface="Canva Sans 2"/>
              </a:rPr>
              <a:t>       η = Learning rate</a:t>
            </a:r>
          </a:p>
          <a:p>
            <a:pPr>
              <a:lnSpc>
                <a:spcPts val="3640"/>
              </a:lnSpc>
            </a:pPr>
          </a:p>
          <a:p>
            <a:pPr>
              <a:lnSpc>
                <a:spcPts val="3640"/>
              </a:lnSpc>
            </a:pPr>
            <a:r>
              <a:rPr lang="en-US" sz="2600">
                <a:solidFill>
                  <a:srgbClr val="373951"/>
                </a:solidFill>
                <a:latin typeface="Canva Sans 2"/>
              </a:rPr>
              <a:t>.</a:t>
            </a:r>
          </a:p>
        </p:txBody>
      </p:sp>
      <p:sp>
        <p:nvSpPr>
          <p:cNvPr name="TextBox 10" id="10"/>
          <p:cNvSpPr txBox="true"/>
          <p:nvPr/>
        </p:nvSpPr>
        <p:spPr>
          <a:xfrm rot="0">
            <a:off x="2437591" y="2708283"/>
            <a:ext cx="3384994" cy="580390"/>
          </a:xfrm>
          <a:prstGeom prst="rect">
            <a:avLst/>
          </a:prstGeom>
        </p:spPr>
        <p:txBody>
          <a:bodyPr anchor="t" rtlCol="false" tIns="0" lIns="0" bIns="0" rIns="0">
            <a:spAutoFit/>
          </a:bodyPr>
          <a:lstStyle/>
          <a:p>
            <a:pPr algn="ctr">
              <a:lnSpc>
                <a:spcPts val="4759"/>
              </a:lnSpc>
            </a:pPr>
            <a:r>
              <a:rPr lang="en-US" sz="3399">
                <a:solidFill>
                  <a:srgbClr val="373951"/>
                </a:solidFill>
                <a:latin typeface="Canva Sans 2 Bold"/>
              </a:rPr>
              <a:t>GBT Regressor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AutoShape 2" id="2"/>
          <p:cNvSpPr/>
          <p:nvPr/>
        </p:nvSpPr>
        <p:spPr>
          <a:xfrm rot="0">
            <a:off x="1915185" y="1081385"/>
            <a:ext cx="1745636" cy="0"/>
          </a:xfrm>
          <a:prstGeom prst="line">
            <a:avLst/>
          </a:prstGeom>
          <a:ln cap="flat" w="28575">
            <a:solidFill>
              <a:srgbClr val="39C697"/>
            </a:solidFill>
            <a:prstDash val="solid"/>
            <a:headEnd type="none" len="sm" w="sm"/>
            <a:tailEnd type="none" len="sm" w="sm"/>
          </a:ln>
        </p:spPr>
      </p:sp>
      <p:sp>
        <p:nvSpPr>
          <p:cNvPr name="Freeform 3" id="3"/>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27708" y="5143500"/>
            <a:ext cx="5753502" cy="5143500"/>
          </a:xfrm>
          <a:custGeom>
            <a:avLst/>
            <a:gdLst/>
            <a:ahLst/>
            <a:cxnLst/>
            <a:rect r="r" b="b" t="t" l="l"/>
            <a:pathLst>
              <a:path h="5143500" w="5753502">
                <a:moveTo>
                  <a:pt x="0" y="0"/>
                </a:moveTo>
                <a:lnTo>
                  <a:pt x="5753502" y="0"/>
                </a:lnTo>
                <a:lnTo>
                  <a:pt x="5753502" y="5143500"/>
                </a:lnTo>
                <a:lnTo>
                  <a:pt x="0" y="5143500"/>
                </a:lnTo>
                <a:lnTo>
                  <a:pt x="0" y="0"/>
                </a:lnTo>
                <a:close/>
              </a:path>
            </a:pathLst>
          </a:custGeom>
          <a:blipFill>
            <a:blip r:embed="rId4"/>
            <a:stretch>
              <a:fillRect l="0" t="-7305" r="0" b="-5207"/>
            </a:stretch>
          </a:blipFill>
        </p:spPr>
      </p:sp>
      <p:sp>
        <p:nvSpPr>
          <p:cNvPr name="TextBox 5" id="5"/>
          <p:cNvSpPr txBox="true"/>
          <p:nvPr/>
        </p:nvSpPr>
        <p:spPr>
          <a:xfrm rot="0">
            <a:off x="1589186" y="847725"/>
            <a:ext cx="1875367" cy="1698626"/>
          </a:xfrm>
          <a:prstGeom prst="rect">
            <a:avLst/>
          </a:prstGeom>
        </p:spPr>
        <p:txBody>
          <a:bodyPr anchor="t" rtlCol="false" tIns="0" lIns="0" bIns="0" rIns="0">
            <a:spAutoFit/>
          </a:bodyPr>
          <a:lstStyle/>
          <a:p>
            <a:pPr algn="r">
              <a:lnSpc>
                <a:spcPts val="13999"/>
              </a:lnSpc>
            </a:pPr>
            <a:r>
              <a:rPr lang="en-US" sz="9999">
                <a:solidFill>
                  <a:srgbClr val="373951"/>
                </a:solidFill>
                <a:latin typeface="Montserrat Extra-Bold"/>
              </a:rPr>
              <a:t>06</a:t>
            </a:r>
          </a:p>
        </p:txBody>
      </p:sp>
      <p:sp>
        <p:nvSpPr>
          <p:cNvPr name="TextBox 6" id="6"/>
          <p:cNvSpPr txBox="true"/>
          <p:nvPr/>
        </p:nvSpPr>
        <p:spPr>
          <a:xfrm rot="0">
            <a:off x="1924710" y="2873916"/>
            <a:ext cx="12950036" cy="3557830"/>
          </a:xfrm>
          <a:prstGeom prst="rect">
            <a:avLst/>
          </a:prstGeom>
        </p:spPr>
        <p:txBody>
          <a:bodyPr anchor="t" rtlCol="false" tIns="0" lIns="0" bIns="0" rIns="0">
            <a:spAutoFit/>
          </a:bodyPr>
          <a:lstStyle/>
          <a:p>
            <a:pPr>
              <a:lnSpc>
                <a:spcPts val="4062"/>
              </a:lnSpc>
            </a:pPr>
          </a:p>
          <a:p>
            <a:pPr marL="522024" indent="-261012" lvl="1">
              <a:lnSpc>
                <a:spcPts val="4062"/>
              </a:lnSpc>
              <a:buFont typeface="Arial"/>
              <a:buChar char="•"/>
            </a:pPr>
            <a:r>
              <a:rPr lang="en-US" sz="2417">
                <a:solidFill>
                  <a:srgbClr val="373951"/>
                </a:solidFill>
                <a:latin typeface="Canva Sans 1 Bold"/>
              </a:rPr>
              <a:t>Data preparation for the spark algorithm using vector assembler</a:t>
            </a:r>
          </a:p>
          <a:p>
            <a:pPr>
              <a:lnSpc>
                <a:spcPts val="4062"/>
              </a:lnSpc>
            </a:pPr>
            <a:r>
              <a:rPr lang="en-US" sz="2417">
                <a:solidFill>
                  <a:srgbClr val="373951"/>
                </a:solidFill>
                <a:latin typeface="Canva Sans 1 Bold"/>
              </a:rPr>
              <a:t>        </a:t>
            </a:r>
            <a:r>
              <a:rPr lang="en-US" sz="2417">
                <a:solidFill>
                  <a:srgbClr val="373951"/>
                </a:solidFill>
                <a:latin typeface="Canva Sans 1"/>
              </a:rPr>
              <a:t>vectorAssembler = VectorAssembler(inputCols = variables, outputCol = 'features')</a:t>
            </a:r>
          </a:p>
          <a:p>
            <a:pPr>
              <a:lnSpc>
                <a:spcPts val="4062"/>
              </a:lnSpc>
            </a:pPr>
            <a:r>
              <a:rPr lang="en-US" sz="2417">
                <a:solidFill>
                  <a:srgbClr val="373951"/>
                </a:solidFill>
                <a:latin typeface="Canva Sans 1"/>
              </a:rPr>
              <a:t>        </a:t>
            </a:r>
            <a:r>
              <a:rPr lang="en-US" sz="2417">
                <a:solidFill>
                  <a:srgbClr val="373951"/>
                </a:solidFill>
                <a:latin typeface="Canva Sans 1"/>
              </a:rPr>
              <a:t>va_df = vectorAssembler.transform(spark_df)</a:t>
            </a:r>
          </a:p>
          <a:p>
            <a:pPr>
              <a:lnSpc>
                <a:spcPts val="4062"/>
              </a:lnSpc>
            </a:pPr>
          </a:p>
          <a:p>
            <a:pPr>
              <a:lnSpc>
                <a:spcPts val="4062"/>
              </a:lnSpc>
            </a:pPr>
          </a:p>
          <a:p>
            <a:pPr>
              <a:lnSpc>
                <a:spcPts val="4062"/>
              </a:lnSpc>
            </a:pPr>
          </a:p>
        </p:txBody>
      </p:sp>
      <p:sp>
        <p:nvSpPr>
          <p:cNvPr name="TextBox 7" id="7"/>
          <p:cNvSpPr txBox="true"/>
          <p:nvPr/>
        </p:nvSpPr>
        <p:spPr>
          <a:xfrm rot="0">
            <a:off x="4227708" y="1166020"/>
            <a:ext cx="8757404" cy="696022"/>
          </a:xfrm>
          <a:prstGeom prst="rect">
            <a:avLst/>
          </a:prstGeom>
        </p:spPr>
        <p:txBody>
          <a:bodyPr anchor="t" rtlCol="false" tIns="0" lIns="0" bIns="0" rIns="0">
            <a:spAutoFit/>
          </a:bodyPr>
          <a:lstStyle/>
          <a:p>
            <a:pPr>
              <a:lnSpc>
                <a:spcPts val="5736"/>
              </a:lnSpc>
            </a:pPr>
            <a:r>
              <a:rPr lang="en-US" sz="4097">
                <a:solidFill>
                  <a:srgbClr val="373951"/>
                </a:solidFill>
                <a:latin typeface="Montserrat Extra-Bold"/>
              </a:rPr>
              <a:t>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DAFicgH24G4</dc:identifier>
  <dcterms:modified xsi:type="dcterms:W3CDTF">2011-08-01T06:04:30Z</dcterms:modified>
  <cp:revision>1</cp:revision>
  <dc:title>Data Science system PPT</dc:title>
</cp:coreProperties>
</file>