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SemiBold" panose="000007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825">
          <p15:clr>
            <a:srgbClr val="9AA0A6"/>
          </p15:clr>
        </p15:guide>
        <p15:guide id="4" orient="horz" pos="905">
          <p15:clr>
            <a:srgbClr val="9AA0A6"/>
          </p15:clr>
        </p15:guide>
        <p15:guide id="5" pos="242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XsnNrQdlr9v15W/C8htTHUBB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581503-F30D-4F1C-A92E-161C0009140A}">
  <a:tblStyle styleId="{49581503-F30D-4F1C-A92E-161C0009140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92" y="104"/>
      </p:cViewPr>
      <p:guideLst>
        <p:guide orient="horz" pos="1620"/>
        <p:guide pos="2880"/>
        <p:guide orient="horz" pos="825"/>
        <p:guide orient="horz" pos="905"/>
        <p:guide pos="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4901700"/>
            <a:ext cx="9144000" cy="2418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0" y="0"/>
            <a:ext cx="9144000" cy="10929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9"/>
          <p:cNvSpPr txBox="1"/>
          <p:nvPr/>
        </p:nvSpPr>
        <p:spPr>
          <a:xfrm>
            <a:off x="1956462" y="75425"/>
            <a:ext cx="5365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Summer Internship</a:t>
            </a:r>
            <a:endParaRPr sz="13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 Machine Learning using Python</a:t>
            </a:r>
            <a:endParaRPr sz="13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Jointly Offered by </a:t>
            </a:r>
            <a:endParaRPr sz="13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0" i="0" u="none" strike="noStrike" cap="none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NIELIT Guwahati and AI club, CIT Kokrajhar</a:t>
            </a:r>
            <a:endParaRPr sz="1300" b="0" i="0" u="none" strike="noStrike" cap="none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" name="Google Shape;11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35050" y="-775"/>
            <a:ext cx="919617" cy="1092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Google Shape;12;p9"/>
          <p:cNvGraphicFramePr/>
          <p:nvPr/>
        </p:nvGraphicFramePr>
        <p:xfrm>
          <a:off x="0" y="4854975"/>
          <a:ext cx="9144000" cy="335250"/>
        </p:xfrm>
        <a:graphic>
          <a:graphicData uri="http://schemas.openxmlformats.org/drawingml/2006/table">
            <a:tbl>
              <a:tblPr>
                <a:noFill/>
                <a:tableStyleId>{49581503-F30D-4F1C-A92E-161C0009140A}</a:tableStyleId>
              </a:tblPr>
              <a:tblGrid>
                <a:gridCol w="554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Project Title</a:t>
                      </a:r>
                      <a:endParaRPr sz="1000" b="1" u="none" strike="noStrike" cap="non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l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7th July, 2023</a:t>
                      </a:r>
                      <a:endParaRPr sz="1000" b="1" u="none" strike="noStrike" cap="none">
                        <a:solidFill>
                          <a:schemeClr val="l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Google Shape;13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20175" y="171751"/>
            <a:ext cx="1696025" cy="701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aiminmukeshjariwala/ml-prac-2-logistic-regression-from-scratch/not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dfcoffee.com/the-hundred-page-machine-learning-book-2-pdf-free.html" TargetMode="External"/><Relationship Id="rId5" Type="http://schemas.openxmlformats.org/officeDocument/2006/relationships/hyperlink" Target="https://pdfcoffee.com/the-hundred-page-machine-learning-bookpdf-pdf-free.html" TargetMode="External"/><Relationship Id="rId4" Type="http://schemas.openxmlformats.org/officeDocument/2006/relationships/hyperlink" Target="https://www.mdpi.com/1999-4893/16/2/88#:~:text=Previous%20studies%20have%20reported%20accuracy,be%20generalizable%20to%20larger%20popul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/>
        </p:nvSpPr>
        <p:spPr>
          <a:xfrm>
            <a:off x="532050" y="1449600"/>
            <a:ext cx="79758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Heart Disease Prediction</a:t>
            </a:r>
            <a:endParaRPr sz="48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84350" y="3130825"/>
            <a:ext cx="7843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Group members:</a:t>
            </a:r>
            <a:endParaRPr sz="1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Dhanjit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Boro(202102022084) (CSE)</a:t>
            </a:r>
            <a:endParaRPr sz="14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Mithisath Narzary (202102022109) (CSE)</a:t>
            </a:r>
            <a:endParaRPr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Tandeep Das (202102022083) (CSE)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Derhasath Borgayary (202102022084) (CSE)</a:t>
            </a:r>
            <a:endParaRPr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455675" y="2031450"/>
            <a:ext cx="7975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 / Related Works</a:t>
            </a:r>
            <a:endParaRPr sz="14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sz="1400" b="0" i="0" u="none" strike="noStrike" cap="none" dirty="0">
              <a:solidFill>
                <a:srgbClr val="22222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Montserrat"/>
              <a:buChar char="•"/>
            </a:pPr>
            <a:r>
              <a:rPr lang="en" sz="1400" b="0" i="0" u="none" strike="noStrike" cap="none" dirty="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1400" b="1" i="0" u="none" strike="noStrike" cap="none" dirty="0">
              <a:solidFill>
                <a:srgbClr val="42424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362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Contents</a:t>
            </a:r>
            <a:endParaRPr sz="3000" b="1" i="0" u="none" strike="noStrike" cap="none" dirty="0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835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sz="3000" b="1" i="0" u="none" strike="noStrike" cap="none" dirty="0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98000" y="2000225"/>
            <a:ext cx="821575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sz="130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Predict</a:t>
            </a: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whether a patient should be diagnosed with Heart Disease. This is a </a:t>
            </a:r>
            <a:r>
              <a:rPr lang="en-US" sz="130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binary</a:t>
            </a: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 outcome.</a:t>
            </a:r>
            <a:b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</a:b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    </a:t>
            </a:r>
            <a:r>
              <a:rPr lang="en-US" sz="130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Positive</a:t>
            </a: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 (+) = 1, patient diagnosed with Heart Disease</a:t>
            </a:r>
            <a:b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</a:b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     </a:t>
            </a:r>
            <a:r>
              <a:rPr lang="en-US" sz="130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Negative</a:t>
            </a:r>
            <a:r>
              <a:rPr lang="en-US" sz="1300" b="0" i="0" dirty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 (-) = 0, patient not diagnosed with </a:t>
            </a:r>
            <a:r>
              <a:rPr lang="en-US" sz="1300" b="0" i="0">
                <a:solidFill>
                  <a:srgbClr val="292929"/>
                </a:solidFill>
                <a:effectLst/>
                <a:latin typeface="Montserrat" panose="00000500000000000000" pitchFamily="2" charset="0"/>
              </a:rPr>
              <a:t>Heart Disease</a:t>
            </a:r>
            <a:endParaRPr lang="en-US" sz="1300" b="0" i="0" dirty="0">
              <a:solidFill>
                <a:srgbClr val="292929"/>
              </a:solidFill>
              <a:effectLst/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/>
        </p:nvSpPr>
        <p:spPr>
          <a:xfrm>
            <a:off x="5915525" y="368475"/>
            <a:ext cx="2640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383559" y="1310150"/>
            <a:ext cx="8172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 / Related Works</a:t>
            </a:r>
            <a:endParaRPr sz="3000" b="1" i="0" u="none" strike="noStrike" cap="none" dirty="0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388639" y="2000225"/>
            <a:ext cx="7975800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 b="1" dirty="0" err="1">
                <a:latin typeface="Montserrat" panose="00000500000000000000" pitchFamily="2" charset="0"/>
              </a:rPr>
              <a:t>Drod</a:t>
            </a:r>
            <a:r>
              <a:rPr lang="en-US" sz="1300" b="1" dirty="0">
                <a:latin typeface="Montserrat" panose="00000500000000000000" pitchFamily="2" charset="0"/>
              </a:rPr>
              <a:t> et al. (2022):</a:t>
            </a:r>
            <a:r>
              <a:rPr lang="en-US" sz="1300" dirty="0">
                <a:latin typeface="Montserrat" panose="00000500000000000000" pitchFamily="2" charset="0"/>
              </a:rPr>
              <a:t> The objective was to use machine learning (ML) techniques to identify the most significant risk variables for cardiovascular disease (CVD) in patients with metabolic-associated fatty liver disease (MAFLD).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3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       According to the study, hypercholesterolemia, plaque scores, and duration of diabetes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300" dirty="0">
                <a:solidFill>
                  <a:srgbClr val="222222"/>
                </a:solidFill>
                <a:latin typeface="Montserrat" panose="00000500000000000000" pitchFamily="2" charset="0"/>
              </a:rPr>
              <a:t>       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were the most crucial clinical characteristics.</a:t>
            </a:r>
          </a:p>
          <a:p>
            <a:pPr marL="146050">
              <a:buClr>
                <a:schemeClr val="dk1"/>
              </a:buClr>
              <a:buSzPts val="1300"/>
            </a:pPr>
            <a:r>
              <a:rPr lang="en-US" sz="1300" i="1" dirty="0">
                <a:latin typeface="Montserrat" panose="00000500000000000000" pitchFamily="2" charset="0"/>
              </a:rPr>
              <a:t>       Algorithms used: </a:t>
            </a:r>
            <a:r>
              <a:rPr lang="en-US" sz="1300" i="1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logistic regression classifier, univariate feature ranking, </a:t>
            </a:r>
            <a:r>
              <a:rPr lang="en-IN" sz="1300" b="0" i="1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and principal</a:t>
            </a:r>
          </a:p>
          <a:p>
            <a:pPr marL="146050">
              <a:buClr>
                <a:schemeClr val="dk1"/>
              </a:buClr>
              <a:buSzPts val="1300"/>
            </a:pPr>
            <a:r>
              <a:rPr lang="en-IN" sz="1300" i="1" dirty="0">
                <a:solidFill>
                  <a:srgbClr val="222222"/>
                </a:solidFill>
                <a:latin typeface="Montserrat" panose="00000500000000000000" pitchFamily="2" charset="0"/>
              </a:rPr>
              <a:t>       </a:t>
            </a:r>
            <a:r>
              <a:rPr lang="en-IN" sz="1300" b="0" i="1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component analysis (PCA).</a:t>
            </a:r>
            <a:endParaRPr lang="en-US" sz="1300" i="1" dirty="0">
              <a:latin typeface="Montserrat" panose="00000500000000000000" pitchFamily="2" charset="0"/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 b="1" dirty="0" err="1">
                <a:latin typeface="Montserrat" panose="00000500000000000000" pitchFamily="2" charset="0"/>
              </a:rPr>
              <a:t>Alotalibi</a:t>
            </a:r>
            <a:r>
              <a:rPr lang="en-US" sz="1300" b="1" dirty="0">
                <a:latin typeface="Montserrat" panose="00000500000000000000" pitchFamily="2" charset="0"/>
              </a:rPr>
              <a:t> (2019): </a:t>
            </a:r>
            <a:r>
              <a:rPr lang="en-US" sz="1300" dirty="0">
                <a:latin typeface="Montserrat" panose="00000500000000000000" pitchFamily="2" charset="0"/>
              </a:rPr>
              <a:t>The author aimed to investigate the utility of machine learning (ML) techniques for predicting heart failure disease. </a:t>
            </a:r>
            <a:r>
              <a:rPr lang="en-US" sz="1300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This study provides insight into the potential of ML techniques as an effective tool for predicting heart failure disease and highlights the decision tree algorithm as a potential option for future research.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300" b="0" i="0" dirty="0">
                <a:solidFill>
                  <a:srgbClr val="222222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    </a:t>
            </a:r>
            <a:r>
              <a:rPr lang="en-US" sz="1300" i="1" dirty="0">
                <a:solidFill>
                  <a:srgbClr val="222222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Algorithms used: </a:t>
            </a:r>
            <a:r>
              <a:rPr lang="en-US" sz="1300" b="0" i="1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decision tree, logistic regression, random forest, naive Bayes, and</a:t>
            </a:r>
          </a:p>
          <a:p>
            <a:pPr marL="1460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300" i="1" u="none" strike="noStrike" cap="none" dirty="0">
                <a:solidFill>
                  <a:srgbClr val="222222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    </a:t>
            </a:r>
            <a:r>
              <a:rPr lang="en-US" sz="1300" b="0" i="1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support vector machine (SVM).</a:t>
            </a:r>
            <a:endParaRPr lang="en-US" sz="1300" b="0" i="1" u="none" strike="noStrike" cap="none" dirty="0">
              <a:solidFill>
                <a:schemeClr val="dk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/>
        </p:nvSpPr>
        <p:spPr>
          <a:xfrm>
            <a:off x="474200" y="2000225"/>
            <a:ext cx="7975800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 predictive model.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early detection.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accuracy and precision.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healthcare burden.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Evaluate and compare models.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Validate the model's effectiveness.</a:t>
            </a:r>
            <a:endParaRPr sz="13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383553" y="1310150"/>
            <a:ext cx="56262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sz="3000" b="1" i="0" u="none" strike="noStrike" cap="non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/>
        </p:nvSpPr>
        <p:spPr>
          <a:xfrm>
            <a:off x="383555" y="1310150"/>
            <a:ext cx="6339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System Architecture</a:t>
            </a:r>
            <a:endParaRPr sz="3000" b="1" i="0" u="none" strike="noStrike" cap="none" dirty="0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raphic 2" descr="Cloud with solid fill">
            <a:extLst>
              <a:ext uri="{FF2B5EF4-FFF2-40B4-BE49-F238E27FC236}">
                <a16:creationId xmlns:a16="http://schemas.microsoft.com/office/drawing/2014/main" id="{13467678-521B-506E-10B1-3F4E7C516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854" y="1784750"/>
            <a:ext cx="595746" cy="595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CD2B6-8780-F903-483E-5EFA5056C4C3}"/>
              </a:ext>
            </a:extLst>
          </p:cNvPr>
          <p:cNvSpPr txBox="1"/>
          <p:nvPr/>
        </p:nvSpPr>
        <p:spPr>
          <a:xfrm>
            <a:off x="1537854" y="2226607"/>
            <a:ext cx="595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B6ACA4-C475-2E3C-1CDE-6B323641C42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133600" y="2082623"/>
            <a:ext cx="115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EC7A64-C2E8-AF75-5B40-9B7E9E6A6FD4}"/>
              </a:ext>
            </a:extLst>
          </p:cNvPr>
          <p:cNvSpPr/>
          <p:nvPr/>
        </p:nvSpPr>
        <p:spPr>
          <a:xfrm>
            <a:off x="3287898" y="1933687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Collection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0FEE91-19EE-325A-A8C3-D0D94E6B997A}"/>
              </a:ext>
            </a:extLst>
          </p:cNvPr>
          <p:cNvCxnSpPr>
            <a:cxnSpLocks/>
          </p:cNvCxnSpPr>
          <p:nvPr/>
        </p:nvCxnSpPr>
        <p:spPr>
          <a:xfrm>
            <a:off x="4468761" y="2075891"/>
            <a:ext cx="850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3D33FF9-0E69-CA0E-DD89-DA6A8A6481CC}"/>
              </a:ext>
            </a:extLst>
          </p:cNvPr>
          <p:cNvSpPr/>
          <p:nvPr/>
        </p:nvSpPr>
        <p:spPr>
          <a:xfrm>
            <a:off x="5283848" y="1933687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Data Cleaning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E688A-96D4-A2E3-0D61-0D1EC2CACA3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641690" y="2069159"/>
            <a:ext cx="815086" cy="1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FAD47-C543-8BA1-A406-9C8752DDEB1E}"/>
              </a:ext>
            </a:extLst>
          </p:cNvPr>
          <p:cNvSpPr/>
          <p:nvPr/>
        </p:nvSpPr>
        <p:spPr>
          <a:xfrm>
            <a:off x="7456776" y="1933687"/>
            <a:ext cx="1618398" cy="2911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Extracting Features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E3A0E-65F2-57C2-7390-A126DA6F7A14}"/>
              </a:ext>
            </a:extLst>
          </p:cNvPr>
          <p:cNvCxnSpPr>
            <a:cxnSpLocks/>
          </p:cNvCxnSpPr>
          <p:nvPr/>
        </p:nvCxnSpPr>
        <p:spPr>
          <a:xfrm>
            <a:off x="8170607" y="2224827"/>
            <a:ext cx="0" cy="59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2CC4FB-81FE-C902-E0EC-4AD52D687710}"/>
              </a:ext>
            </a:extLst>
          </p:cNvPr>
          <p:cNvSpPr/>
          <p:nvPr/>
        </p:nvSpPr>
        <p:spPr>
          <a:xfrm>
            <a:off x="7456776" y="2825124"/>
            <a:ext cx="1618397" cy="2911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Feature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EBD74-23FB-F820-1C85-88D3D6B21655}"/>
              </a:ext>
            </a:extLst>
          </p:cNvPr>
          <p:cNvSpPr txBox="1"/>
          <p:nvPr/>
        </p:nvSpPr>
        <p:spPr>
          <a:xfrm>
            <a:off x="2133600" y="1864286"/>
            <a:ext cx="10805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Scalping Data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06B722A-4A6E-38D7-DA86-DC4A8E281521}"/>
              </a:ext>
            </a:extLst>
          </p:cNvPr>
          <p:cNvSpPr/>
          <p:nvPr/>
        </p:nvSpPr>
        <p:spPr>
          <a:xfrm>
            <a:off x="7781240" y="3716530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Testing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830C090-1522-A333-FDF4-4B11465363AE}"/>
              </a:ext>
            </a:extLst>
          </p:cNvPr>
          <p:cNvSpPr/>
          <p:nvPr/>
        </p:nvSpPr>
        <p:spPr>
          <a:xfrm>
            <a:off x="6141196" y="3716530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Training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B4E8B6-0B7E-9831-0C5A-DBB201E593C8}"/>
              </a:ext>
            </a:extLst>
          </p:cNvPr>
          <p:cNvCxnSpPr>
            <a:stCxn id="24" idx="2"/>
          </p:cNvCxnSpPr>
          <p:nvPr/>
        </p:nvCxnSpPr>
        <p:spPr>
          <a:xfrm flipH="1">
            <a:off x="8265974" y="3116265"/>
            <a:ext cx="1" cy="266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6DFCF1-D478-A461-997A-1164B6F3414F}"/>
              </a:ext>
            </a:extLst>
          </p:cNvPr>
          <p:cNvCxnSpPr>
            <a:cxnSpLocks/>
          </p:cNvCxnSpPr>
          <p:nvPr/>
        </p:nvCxnSpPr>
        <p:spPr>
          <a:xfrm>
            <a:off x="6567949" y="3382297"/>
            <a:ext cx="1966451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FBB4C2-B41C-9A79-BEC0-69EDAECDE6AE}"/>
              </a:ext>
            </a:extLst>
          </p:cNvPr>
          <p:cNvCxnSpPr/>
          <p:nvPr/>
        </p:nvCxnSpPr>
        <p:spPr>
          <a:xfrm>
            <a:off x="6567949" y="3382297"/>
            <a:ext cx="0" cy="3342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276E2E-254B-BD0A-5A8B-04C2B780888B}"/>
              </a:ext>
            </a:extLst>
          </p:cNvPr>
          <p:cNvCxnSpPr/>
          <p:nvPr/>
        </p:nvCxnSpPr>
        <p:spPr>
          <a:xfrm>
            <a:off x="8534400" y="3382296"/>
            <a:ext cx="0" cy="3342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7731D47-A981-F3EB-0812-C68EB6A78B22}"/>
              </a:ext>
            </a:extLst>
          </p:cNvPr>
          <p:cNvSpPr/>
          <p:nvPr/>
        </p:nvSpPr>
        <p:spPr>
          <a:xfrm>
            <a:off x="3800170" y="2600073"/>
            <a:ext cx="1867136" cy="5560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Training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797D978-EC1D-8376-CF85-467BFA366662}"/>
              </a:ext>
            </a:extLst>
          </p:cNvPr>
          <p:cNvSpPr/>
          <p:nvPr/>
        </p:nvSpPr>
        <p:spPr>
          <a:xfrm>
            <a:off x="1677371" y="3745602"/>
            <a:ext cx="1610527" cy="268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Hyperparameter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3F444E9-EB73-39C5-08C1-00A6F035DF74}"/>
              </a:ext>
            </a:extLst>
          </p:cNvPr>
          <p:cNvSpPr/>
          <p:nvPr/>
        </p:nvSpPr>
        <p:spPr>
          <a:xfrm>
            <a:off x="4168882" y="3745667"/>
            <a:ext cx="1401092" cy="297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Model Evaluation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1FE97E3-54DB-A9D7-7E48-E7E8A31D9690}"/>
              </a:ext>
            </a:extLst>
          </p:cNvPr>
          <p:cNvSpPr/>
          <p:nvPr/>
        </p:nvSpPr>
        <p:spPr>
          <a:xfrm>
            <a:off x="4285873" y="4490348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Trained Model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6BCEC9-5526-4F0F-71A0-16BDCE087294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5667306" y="2876033"/>
            <a:ext cx="622869" cy="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8CC5E21-5816-708E-8F6B-1B333BCA4FB8}"/>
              </a:ext>
            </a:extLst>
          </p:cNvPr>
          <p:cNvCxnSpPr>
            <a:cxnSpLocks/>
          </p:cNvCxnSpPr>
          <p:nvPr/>
        </p:nvCxnSpPr>
        <p:spPr>
          <a:xfrm>
            <a:off x="6272484" y="2876033"/>
            <a:ext cx="20624" cy="825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2A92120-3580-CFC2-9FA0-4BDAF61E7DEC}"/>
              </a:ext>
            </a:extLst>
          </p:cNvPr>
          <p:cNvCxnSpPr>
            <a:cxnSpLocks/>
          </p:cNvCxnSpPr>
          <p:nvPr/>
        </p:nvCxnSpPr>
        <p:spPr>
          <a:xfrm>
            <a:off x="5925898" y="4321278"/>
            <a:ext cx="260850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CBC001E-9B08-A4C2-D6E1-CADB281D1362}"/>
              </a:ext>
            </a:extLst>
          </p:cNvPr>
          <p:cNvCxnSpPr/>
          <p:nvPr/>
        </p:nvCxnSpPr>
        <p:spPr>
          <a:xfrm>
            <a:off x="8534400" y="4014402"/>
            <a:ext cx="0" cy="33423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CF91324-63EA-8D12-14FB-693117D4FBC5}"/>
              </a:ext>
            </a:extLst>
          </p:cNvPr>
          <p:cNvCxnSpPr>
            <a:cxnSpLocks/>
          </p:cNvCxnSpPr>
          <p:nvPr/>
        </p:nvCxnSpPr>
        <p:spPr>
          <a:xfrm>
            <a:off x="5925898" y="3823392"/>
            <a:ext cx="0" cy="49788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071777A-A650-889F-5598-9158BF20C335}"/>
              </a:ext>
            </a:extLst>
          </p:cNvPr>
          <p:cNvCxnSpPr>
            <a:cxnSpLocks/>
          </p:cNvCxnSpPr>
          <p:nvPr/>
        </p:nvCxnSpPr>
        <p:spPr>
          <a:xfrm flipH="1">
            <a:off x="5541650" y="3823392"/>
            <a:ext cx="39308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A180AE-E9AE-307D-25CC-E3EBD4002B5F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733738" y="3156084"/>
            <a:ext cx="0" cy="589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77964DC-CB5D-3735-80FC-D2E11F8D908B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3287898" y="3880002"/>
            <a:ext cx="880984" cy="146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0B84D1F-EA5D-6F33-0A36-B964C3013C0B}"/>
              </a:ext>
            </a:extLst>
          </p:cNvPr>
          <p:cNvCxnSpPr>
            <a:cxnSpLocks/>
          </p:cNvCxnSpPr>
          <p:nvPr/>
        </p:nvCxnSpPr>
        <p:spPr>
          <a:xfrm>
            <a:off x="2802196" y="2834819"/>
            <a:ext cx="997974" cy="1460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3573498-45E8-C920-049A-CA1FEEF17F55}"/>
              </a:ext>
            </a:extLst>
          </p:cNvPr>
          <p:cNvCxnSpPr>
            <a:cxnSpLocks/>
          </p:cNvCxnSpPr>
          <p:nvPr/>
        </p:nvCxnSpPr>
        <p:spPr>
          <a:xfrm>
            <a:off x="2802196" y="2834819"/>
            <a:ext cx="0" cy="86699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3643A1-4DAA-7A13-D80C-B97AFB5BFD80}"/>
              </a:ext>
            </a:extLst>
          </p:cNvPr>
          <p:cNvCxnSpPr>
            <a:cxnSpLocks/>
          </p:cNvCxnSpPr>
          <p:nvPr/>
        </p:nvCxnSpPr>
        <p:spPr>
          <a:xfrm>
            <a:off x="4733738" y="4043537"/>
            <a:ext cx="0" cy="446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38854CC-1BAA-4C0C-A3ED-D9F30C1449B2}"/>
              </a:ext>
            </a:extLst>
          </p:cNvPr>
          <p:cNvSpPr/>
          <p:nvPr/>
        </p:nvSpPr>
        <p:spPr>
          <a:xfrm>
            <a:off x="6290175" y="4475626"/>
            <a:ext cx="1284101" cy="2978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Classification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85AEEB0-1FF4-BE6C-2450-2E5773FD57DB}"/>
              </a:ext>
            </a:extLst>
          </p:cNvPr>
          <p:cNvCxnSpPr>
            <a:cxnSpLocks/>
            <a:stCxn id="58" idx="3"/>
            <a:endCxn id="106" idx="1"/>
          </p:cNvCxnSpPr>
          <p:nvPr/>
        </p:nvCxnSpPr>
        <p:spPr>
          <a:xfrm flipV="1">
            <a:off x="5569974" y="4624562"/>
            <a:ext cx="720201" cy="1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/>
        </p:nvSpPr>
        <p:spPr>
          <a:xfrm>
            <a:off x="383539" y="1310159"/>
            <a:ext cx="4451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3000" b="1" i="0" u="none" strike="noStrike" cap="none">
              <a:solidFill>
                <a:srgbClr val="1302E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512325" y="2059575"/>
            <a:ext cx="7301100" cy="2657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IN" sz="1200" dirty="0">
                <a:solidFill>
                  <a:srgbClr val="222222"/>
                </a:solidFill>
              </a:rPr>
              <a:t>1</a:t>
            </a:r>
            <a:r>
              <a:rPr lang="en-IN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IN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https://www.kaggle.com/code/jaiminmukeshjariwala/ml-prac-2-logistic-regression-from-scratch/notebook</a:t>
            </a:r>
            <a:endParaRPr lang="en-IN" sz="12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22222"/>
                </a:solidFill>
              </a:rPr>
              <a:t>[2] </a:t>
            </a:r>
            <a:r>
              <a:rPr lang="en-IN" sz="1200" dirty="0">
                <a:solidFill>
                  <a:srgbClr val="222222"/>
                </a:solidFill>
                <a:hlinkClick r:id="rId4"/>
              </a:rPr>
              <a:t>https://www.mdpi.com/1999-4893/16/2/88#:~:text=Previous%20studies%20have%20reported%20accuracy,be%20generalizable%20to%20larger%20populations</a:t>
            </a:r>
            <a:r>
              <a:rPr lang="en-IN" sz="1200" dirty="0">
                <a:solidFill>
                  <a:srgbClr val="222222"/>
                </a:solidFill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[3] </a:t>
            </a:r>
            <a:r>
              <a:rPr lang="en-IN" sz="1200" b="0" i="0" u="none" strike="noStrike" cap="none" dirty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https://pdfcoffee.com/the-hundred-page-machine-learning-bookpdf-pdf-free.html</a:t>
            </a:r>
            <a:endParaRPr lang="en-IN" sz="1200" b="0" i="0" u="none" strike="noStrike" cap="none" dirty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 dirty="0">
                <a:solidFill>
                  <a:srgbClr val="222222"/>
                </a:solidFill>
              </a:rPr>
              <a:t>[4] </a:t>
            </a:r>
            <a:r>
              <a:rPr lang="en-IN" sz="1200" dirty="0">
                <a:solidFill>
                  <a:srgbClr val="222222"/>
                </a:solidFill>
                <a:hlinkClick r:id="rId6"/>
              </a:rPr>
              <a:t>https://pdfcoffee.com/the-hundred-page-machine-learning-book-2-pdf-free.html</a:t>
            </a:r>
            <a:endParaRPr lang="en-IN" sz="1200" dirty="0">
              <a:solidFill>
                <a:srgbClr val="222222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ts val="1100"/>
            </a:pPr>
            <a:r>
              <a:rPr lang="en-IN" sz="1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</a:t>
            </a:r>
            <a:r>
              <a:rPr lang="en-US" sz="13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Hands-on Machine Learning with Scikit-Learn, </a:t>
            </a:r>
            <a:r>
              <a:rPr lang="en-US" sz="130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Keras</a:t>
            </a:r>
            <a:r>
              <a:rPr lang="en-US" sz="13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, and TensorFlow by </a:t>
            </a:r>
            <a:r>
              <a:rPr lang="en-US" sz="130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Aurélien</a:t>
            </a:r>
            <a:r>
              <a:rPr lang="en-US" sz="13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US" sz="1300" i="0" u="none" strike="noStrike" dirty="0" err="1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Géron</a:t>
            </a:r>
            <a:r>
              <a:rPr lang="en-US" sz="1300" i="0" u="none" strike="noStrike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endParaRPr lang="en-IN"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411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Montserrat</vt:lpstr>
      <vt:lpstr>Arial</vt:lpstr>
      <vt:lpstr>Montserrat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Dhanjit Boro</dc:creator>
  <cp:lastModifiedBy>Dhan jit Boro</cp:lastModifiedBy>
  <cp:revision>8</cp:revision>
  <dcterms:modified xsi:type="dcterms:W3CDTF">2023-07-19T19:57:11Z</dcterms:modified>
</cp:coreProperties>
</file>