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60" r:id="rId3"/>
    <p:sldId id="262" r:id="rId4"/>
    <p:sldId id="261" r:id="rId5"/>
    <p:sldId id="258" r:id="rId6"/>
    <p:sldId id="286" r:id="rId7"/>
    <p:sldId id="287" r:id="rId8"/>
    <p:sldId id="259" r:id="rId9"/>
    <p:sldId id="288" r:id="rId10"/>
    <p:sldId id="289" r:id="rId11"/>
    <p:sldId id="290" r:id="rId12"/>
    <p:sldId id="291" r:id="rId13"/>
    <p:sldId id="294" r:id="rId14"/>
    <p:sldId id="293" r:id="rId15"/>
    <p:sldId id="292" r:id="rId16"/>
    <p:sldId id="295" r:id="rId17"/>
    <p:sldId id="296" r:id="rId18"/>
    <p:sldId id="297" r:id="rId19"/>
    <p:sldId id="301" r:id="rId20"/>
    <p:sldId id="302" r:id="rId21"/>
    <p:sldId id="300" r:id="rId22"/>
    <p:sldId id="303" r:id="rId23"/>
    <p:sldId id="304" r:id="rId24"/>
    <p:sldId id="305" r:id="rId25"/>
    <p:sldId id="306" r:id="rId26"/>
    <p:sldId id="307" r:id="rId27"/>
    <p:sldId id="309" r:id="rId28"/>
    <p:sldId id="308" r:id="rId29"/>
    <p:sldId id="311" r:id="rId30"/>
    <p:sldId id="31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8EFD"/>
    <a:srgbClr val="3B7CFA"/>
    <a:srgbClr val="326C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FB035-8F53-4472-AF13-82EE9DD96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188026-9122-4630-9C14-E0FDA92406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C46312-67DB-492F-A06F-6D6B68B00B4F}"/>
              </a:ext>
            </a:extLst>
          </p:cNvPr>
          <p:cNvSpPr>
            <a:spLocks noGrp="1"/>
          </p:cNvSpPr>
          <p:nvPr>
            <p:ph type="dt" sz="half" idx="10"/>
          </p:nvPr>
        </p:nvSpPr>
        <p:spPr/>
        <p:txBody>
          <a:bodyPr/>
          <a:lstStyle/>
          <a:p>
            <a:fld id="{D3EBF2CA-194E-4E64-8649-81384584209B}" type="datetimeFigureOut">
              <a:rPr lang="en-US" smtClean="0"/>
              <a:t>9/16/2024</a:t>
            </a:fld>
            <a:endParaRPr lang="en-US"/>
          </a:p>
        </p:txBody>
      </p:sp>
      <p:sp>
        <p:nvSpPr>
          <p:cNvPr id="5" name="Footer Placeholder 4">
            <a:extLst>
              <a:ext uri="{FF2B5EF4-FFF2-40B4-BE49-F238E27FC236}">
                <a16:creationId xmlns:a16="http://schemas.microsoft.com/office/drawing/2014/main" id="{A38748BC-6558-427B-ADE2-9EC217551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ADC3FA-9802-4F76-A2F4-38096A8E1960}"/>
              </a:ext>
            </a:extLst>
          </p:cNvPr>
          <p:cNvSpPr>
            <a:spLocks noGrp="1"/>
          </p:cNvSpPr>
          <p:nvPr>
            <p:ph type="sldNum" sz="quarter" idx="12"/>
          </p:nvPr>
        </p:nvSpPr>
        <p:spPr/>
        <p:txBody>
          <a:bodyPr/>
          <a:lstStyle/>
          <a:p>
            <a:fld id="{0C994FE7-5537-4176-BAD0-1BA98FC90E8E}" type="slidenum">
              <a:rPr lang="en-US" smtClean="0"/>
              <a:t>‹#›</a:t>
            </a:fld>
            <a:endParaRPr lang="en-US"/>
          </a:p>
        </p:txBody>
      </p:sp>
    </p:spTree>
    <p:extLst>
      <p:ext uri="{BB962C8B-B14F-4D97-AF65-F5344CB8AC3E}">
        <p14:creationId xmlns:p14="http://schemas.microsoft.com/office/powerpoint/2010/main" val="4059036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570E3-D4A1-44D0-B432-9A26666B5B51}"/>
              </a:ext>
            </a:extLst>
          </p:cNvPr>
          <p:cNvSpPr>
            <a:spLocks noGrp="1"/>
          </p:cNvSpPr>
          <p:nvPr>
            <p:ph type="dt" sz="half" idx="10"/>
          </p:nvPr>
        </p:nvSpPr>
        <p:spPr/>
        <p:txBody>
          <a:bodyPr/>
          <a:lstStyle/>
          <a:p>
            <a:fld id="{D3EBF2CA-194E-4E64-8649-81384584209B}" type="datetimeFigureOut">
              <a:rPr lang="en-US" smtClean="0"/>
              <a:t>9/16/2024</a:t>
            </a:fld>
            <a:endParaRPr lang="en-US"/>
          </a:p>
        </p:txBody>
      </p:sp>
      <p:sp>
        <p:nvSpPr>
          <p:cNvPr id="3" name="Footer Placeholder 2">
            <a:extLst>
              <a:ext uri="{FF2B5EF4-FFF2-40B4-BE49-F238E27FC236}">
                <a16:creationId xmlns:a16="http://schemas.microsoft.com/office/drawing/2014/main" id="{898233B8-F6BA-4EE6-89B8-90A44F1BEF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CD3A12-09E1-4B67-BF97-E6310315832B}"/>
              </a:ext>
            </a:extLst>
          </p:cNvPr>
          <p:cNvSpPr>
            <a:spLocks noGrp="1"/>
          </p:cNvSpPr>
          <p:nvPr>
            <p:ph type="sldNum" sz="quarter" idx="12"/>
          </p:nvPr>
        </p:nvSpPr>
        <p:spPr/>
        <p:txBody>
          <a:bodyPr/>
          <a:lstStyle/>
          <a:p>
            <a:fld id="{0C994FE7-5537-4176-BAD0-1BA98FC90E8E}" type="slidenum">
              <a:rPr lang="en-US" smtClean="0"/>
              <a:t>‹#›</a:t>
            </a:fld>
            <a:endParaRPr lang="en-US"/>
          </a:p>
        </p:txBody>
      </p:sp>
    </p:spTree>
    <p:extLst>
      <p:ext uri="{BB962C8B-B14F-4D97-AF65-F5344CB8AC3E}">
        <p14:creationId xmlns:p14="http://schemas.microsoft.com/office/powerpoint/2010/main" val="166681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90FB-6C40-4832-B6D2-D23A7CEDE368}"/>
              </a:ext>
            </a:extLst>
          </p:cNvPr>
          <p:cNvSpPr>
            <a:spLocks noGrp="1"/>
          </p:cNvSpPr>
          <p:nvPr>
            <p:ph type="title" hasCustomPrompt="1"/>
          </p:nvPr>
        </p:nvSpPr>
        <p:spPr>
          <a:xfrm>
            <a:off x="811848" y="1630045"/>
            <a:ext cx="4168140" cy="1325563"/>
          </a:xfrm>
        </p:spPr>
        <p:txBody>
          <a:bodyPr/>
          <a:lstStyle>
            <a:lvl1pPr>
              <a:defRPr/>
            </a:lvl1pPr>
          </a:lstStyle>
          <a:p>
            <a:r>
              <a:rPr lang="en-US" dirty="0"/>
              <a:t>Click to edit master title style</a:t>
            </a:r>
          </a:p>
        </p:txBody>
      </p:sp>
      <p:sp>
        <p:nvSpPr>
          <p:cNvPr id="3" name="Date Placeholder 2">
            <a:extLst>
              <a:ext uri="{FF2B5EF4-FFF2-40B4-BE49-F238E27FC236}">
                <a16:creationId xmlns:a16="http://schemas.microsoft.com/office/drawing/2014/main" id="{4F2858EE-3682-4C8F-8D33-7FFCA436B5D8}"/>
              </a:ext>
            </a:extLst>
          </p:cNvPr>
          <p:cNvSpPr>
            <a:spLocks noGrp="1"/>
          </p:cNvSpPr>
          <p:nvPr>
            <p:ph type="dt" sz="half" idx="10"/>
          </p:nvPr>
        </p:nvSpPr>
        <p:spPr/>
        <p:txBody>
          <a:bodyPr/>
          <a:lstStyle/>
          <a:p>
            <a:fld id="{D3EBF2CA-194E-4E64-8649-81384584209B}" type="datetimeFigureOut">
              <a:rPr lang="en-US" smtClean="0"/>
              <a:pPr/>
              <a:t>9/16/2024</a:t>
            </a:fld>
            <a:endParaRPr lang="en-US"/>
          </a:p>
        </p:txBody>
      </p:sp>
      <p:sp>
        <p:nvSpPr>
          <p:cNvPr id="4" name="Footer Placeholder 3">
            <a:extLst>
              <a:ext uri="{FF2B5EF4-FFF2-40B4-BE49-F238E27FC236}">
                <a16:creationId xmlns:a16="http://schemas.microsoft.com/office/drawing/2014/main" id="{14F0121C-A6A6-48CB-B382-41B3F4E38A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C4E018A-FD0E-4FB3-9FFA-2B0CCE8A0C86}"/>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7" name="Picture Placeholder 6">
            <a:extLst>
              <a:ext uri="{FF2B5EF4-FFF2-40B4-BE49-F238E27FC236}">
                <a16:creationId xmlns:a16="http://schemas.microsoft.com/office/drawing/2014/main" id="{74391A2A-CF46-47BF-B775-492713C2D067}"/>
              </a:ext>
            </a:extLst>
          </p:cNvPr>
          <p:cNvSpPr>
            <a:spLocks noGrp="1"/>
          </p:cNvSpPr>
          <p:nvPr>
            <p:ph type="pic" sz="quarter" idx="13"/>
          </p:nvPr>
        </p:nvSpPr>
        <p:spPr>
          <a:xfrm>
            <a:off x="6899910" y="1259578"/>
            <a:ext cx="4404042" cy="4399170"/>
          </a:xfrm>
          <a:prstGeom prst="ellipse">
            <a:avLst/>
          </a:prstGeom>
        </p:spPr>
        <p:txBody>
          <a:bodyPr/>
          <a:lstStyle>
            <a:lvl1pPr marL="0" indent="0" algn="ctr">
              <a:buNone/>
              <a:defRPr/>
            </a:lvl1pPr>
          </a:lstStyle>
          <a:p>
            <a:endParaRPr lang="en-US" dirty="0"/>
          </a:p>
        </p:txBody>
      </p:sp>
      <p:sp>
        <p:nvSpPr>
          <p:cNvPr id="12" name="Text Placeholder 11">
            <a:extLst>
              <a:ext uri="{FF2B5EF4-FFF2-40B4-BE49-F238E27FC236}">
                <a16:creationId xmlns:a16="http://schemas.microsoft.com/office/drawing/2014/main" id="{66E392CF-B299-4CF5-BA5A-38808AD7FF85}"/>
              </a:ext>
            </a:extLst>
          </p:cNvPr>
          <p:cNvSpPr>
            <a:spLocks noGrp="1"/>
          </p:cNvSpPr>
          <p:nvPr>
            <p:ph type="body" sz="quarter" idx="14" hasCustomPrompt="1"/>
          </p:nvPr>
        </p:nvSpPr>
        <p:spPr>
          <a:xfrm>
            <a:off x="811848" y="3215958"/>
            <a:ext cx="5573077" cy="21336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000"/>
            </a:lvl1pPr>
            <a:lvl2pPr>
              <a:defRPr lang="en-US" dirty="0" smtClean="0"/>
            </a:lvl2pPr>
            <a:lvl3pPr>
              <a:defRPr lang="en-US" dirty="0" smtClean="0"/>
            </a:lvl3pPr>
            <a:lvl4pPr>
              <a:defRPr lang="en-US" dirty="0" smtClean="0"/>
            </a:lvl4pPr>
            <a:lvl5pPr>
              <a:defRPr lang="en-US" dirty="0"/>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a:solidFill>
                  <a:schemeClr val="bg1"/>
                </a:solidFill>
                <a:latin typeface="Tw Cen MT" panose="020B0602020104020603" pitchFamily="34" charset="0"/>
              </a:rPr>
              <a:t>Add Some Brief Text Here As a Subtitle and Remember This is Just a Demo Text So Consider Replacing This with Your Own Texts</a:t>
            </a:r>
            <a:endParaRPr lang="en-US" dirty="0"/>
          </a:p>
        </p:txBody>
      </p:sp>
    </p:spTree>
    <p:extLst>
      <p:ext uri="{BB962C8B-B14F-4D97-AF65-F5344CB8AC3E}">
        <p14:creationId xmlns:p14="http://schemas.microsoft.com/office/powerpoint/2010/main" val="72810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61D0-B8FD-4A52-9D3D-284A7EE080D2}"/>
              </a:ext>
            </a:extLst>
          </p:cNvPr>
          <p:cNvSpPr>
            <a:spLocks noGrp="1"/>
          </p:cNvSpPr>
          <p:nvPr>
            <p:ph type="title"/>
          </p:nvPr>
        </p:nvSpPr>
        <p:spPr>
          <a:xfrm>
            <a:off x="838200" y="2290762"/>
            <a:ext cx="10515600" cy="979488"/>
          </a:xfrm>
        </p:spPr>
        <p:txBody>
          <a:bodyPr anchor="b"/>
          <a:lstStyle>
            <a:lvl1pPr algn="ctr">
              <a:defRPr sz="6000" b="1"/>
            </a:lvl1pPr>
          </a:lstStyle>
          <a:p>
            <a:r>
              <a:rPr lang="en-US"/>
              <a:t>Click to edit Master title style</a:t>
            </a:r>
          </a:p>
        </p:txBody>
      </p:sp>
      <p:sp>
        <p:nvSpPr>
          <p:cNvPr id="3" name="Text Placeholder 2">
            <a:extLst>
              <a:ext uri="{FF2B5EF4-FFF2-40B4-BE49-F238E27FC236}">
                <a16:creationId xmlns:a16="http://schemas.microsoft.com/office/drawing/2014/main" id="{AC0CCE67-735A-4A5E-AA98-A519D44F801A}"/>
              </a:ext>
            </a:extLst>
          </p:cNvPr>
          <p:cNvSpPr>
            <a:spLocks noGrp="1"/>
          </p:cNvSpPr>
          <p:nvPr>
            <p:ph type="body" idx="1"/>
          </p:nvPr>
        </p:nvSpPr>
        <p:spPr>
          <a:xfrm>
            <a:off x="831850" y="3433764"/>
            <a:ext cx="10515600" cy="11064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50A609-CE36-4A7B-9E4F-ABBB820AAC7E}"/>
              </a:ext>
            </a:extLst>
          </p:cNvPr>
          <p:cNvSpPr>
            <a:spLocks noGrp="1"/>
          </p:cNvSpPr>
          <p:nvPr>
            <p:ph type="dt" sz="half" idx="10"/>
          </p:nvPr>
        </p:nvSpPr>
        <p:spPr/>
        <p:txBody>
          <a:bodyPr/>
          <a:lstStyle/>
          <a:p>
            <a:fld id="{D3EBF2CA-194E-4E64-8649-81384584209B}" type="datetimeFigureOut">
              <a:rPr lang="en-US" smtClean="0"/>
              <a:t>9/16/2024</a:t>
            </a:fld>
            <a:endParaRPr lang="en-US"/>
          </a:p>
        </p:txBody>
      </p:sp>
      <p:sp>
        <p:nvSpPr>
          <p:cNvPr id="5" name="Footer Placeholder 4">
            <a:extLst>
              <a:ext uri="{FF2B5EF4-FFF2-40B4-BE49-F238E27FC236}">
                <a16:creationId xmlns:a16="http://schemas.microsoft.com/office/drawing/2014/main" id="{8BE131DF-C315-44F1-8E86-2F4CDDBFB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62D6B-2E63-47EB-89B3-71113C9C60B8}"/>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8" name="Picture Placeholder 7">
            <a:extLst>
              <a:ext uri="{FF2B5EF4-FFF2-40B4-BE49-F238E27FC236}">
                <a16:creationId xmlns:a16="http://schemas.microsoft.com/office/drawing/2014/main" id="{6F2C1B81-0DFD-432E-8113-D02823712858}"/>
              </a:ext>
            </a:extLst>
          </p:cNvPr>
          <p:cNvSpPr>
            <a:spLocks noGrp="1"/>
          </p:cNvSpPr>
          <p:nvPr>
            <p:ph type="pic" sz="quarter" idx="13" hasCustomPrompt="1"/>
          </p:nvPr>
        </p:nvSpPr>
        <p:spPr>
          <a:xfrm>
            <a:off x="0" y="0"/>
            <a:ext cx="12192000" cy="6858000"/>
          </a:xfrm>
        </p:spPr>
        <p:txBody>
          <a:bodyPr/>
          <a:lstStyle>
            <a:lvl1pPr marL="0" indent="0" algn="ctr">
              <a:buNone/>
              <a:defRPr b="0"/>
            </a:lvl1pPr>
          </a:lstStyle>
          <a:p>
            <a:r>
              <a:rPr lang="en-US" dirty="0"/>
              <a:t>Click on the image icon to add your picture</a:t>
            </a:r>
          </a:p>
        </p:txBody>
      </p:sp>
      <p:sp>
        <p:nvSpPr>
          <p:cNvPr id="9" name="Rectangle 8">
            <a:extLst>
              <a:ext uri="{FF2B5EF4-FFF2-40B4-BE49-F238E27FC236}">
                <a16:creationId xmlns:a16="http://schemas.microsoft.com/office/drawing/2014/main" id="{9340D2EF-8C15-4961-A6AA-B229DE9E7B2C}"/>
              </a:ext>
            </a:extLst>
          </p:cNvPr>
          <p:cNvSpPr/>
          <p:nvPr userDrawn="1"/>
        </p:nvSpPr>
        <p:spPr>
          <a:xfrm>
            <a:off x="0" y="0"/>
            <a:ext cx="12192000" cy="6858000"/>
          </a:xfrm>
          <a:prstGeom prst="rect">
            <a:avLst/>
          </a:prstGeom>
          <a:solidFill>
            <a:srgbClr val="3B7CFA">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6318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BF2B7A0-F0F4-4C5B-A2E1-AB72FC017567}"/>
              </a:ext>
            </a:extLst>
          </p:cNvPr>
          <p:cNvSpPr>
            <a:spLocks noGrp="1"/>
          </p:cNvSpPr>
          <p:nvPr>
            <p:ph type="dt" sz="half" idx="10"/>
          </p:nvPr>
        </p:nvSpPr>
        <p:spPr/>
        <p:txBody>
          <a:bodyPr/>
          <a:lstStyle/>
          <a:p>
            <a:fld id="{D3EBF2CA-194E-4E64-8649-81384584209B}" type="datetimeFigureOut">
              <a:rPr lang="en-US" smtClean="0"/>
              <a:t>9/16/2024</a:t>
            </a:fld>
            <a:endParaRPr lang="en-US"/>
          </a:p>
        </p:txBody>
      </p:sp>
      <p:sp>
        <p:nvSpPr>
          <p:cNvPr id="6" name="Footer Placeholder 5">
            <a:extLst>
              <a:ext uri="{FF2B5EF4-FFF2-40B4-BE49-F238E27FC236}">
                <a16:creationId xmlns:a16="http://schemas.microsoft.com/office/drawing/2014/main" id="{9AA1BF80-4E8F-44EB-B01E-B0A0A28859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23A84-A67B-4242-B129-C13F82144571}"/>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8" name="Rectangle 7">
            <a:extLst>
              <a:ext uri="{FF2B5EF4-FFF2-40B4-BE49-F238E27FC236}">
                <a16:creationId xmlns:a16="http://schemas.microsoft.com/office/drawing/2014/main" id="{D105835D-0F44-48ED-8E15-9F990D39A43E}"/>
              </a:ext>
            </a:extLst>
          </p:cNvPr>
          <p:cNvSpPr/>
          <p:nvPr userDrawn="1"/>
        </p:nvSpPr>
        <p:spPr>
          <a:xfrm>
            <a:off x="0" y="0"/>
            <a:ext cx="4441372"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DB5F624A-5B5F-413D-95A3-0B566457AAE2}"/>
              </a:ext>
            </a:extLst>
          </p:cNvPr>
          <p:cNvSpPr>
            <a:spLocks noGrp="1"/>
          </p:cNvSpPr>
          <p:nvPr>
            <p:ph type="title" hasCustomPrompt="1"/>
          </p:nvPr>
        </p:nvSpPr>
        <p:spPr>
          <a:xfrm>
            <a:off x="208644" y="1786731"/>
            <a:ext cx="3944256" cy="1325563"/>
          </a:xfrm>
        </p:spPr>
        <p:txBody>
          <a:bodyPr>
            <a:noAutofit/>
          </a:bodyPr>
          <a:lstStyle>
            <a:lvl1pPr>
              <a:defRPr sz="5400">
                <a:solidFill>
                  <a:schemeClr val="bg1"/>
                </a:solidFill>
              </a:defRPr>
            </a:lvl1pPr>
          </a:lstStyle>
          <a:p>
            <a:r>
              <a:rPr lang="en-US" dirty="0"/>
              <a:t>Click to edit your title</a:t>
            </a:r>
          </a:p>
        </p:txBody>
      </p:sp>
      <p:sp>
        <p:nvSpPr>
          <p:cNvPr id="18" name="Text Placeholder 17">
            <a:extLst>
              <a:ext uri="{FF2B5EF4-FFF2-40B4-BE49-F238E27FC236}">
                <a16:creationId xmlns:a16="http://schemas.microsoft.com/office/drawing/2014/main" id="{1C7B6FDD-3EE0-40C0-A725-7C08869F27E5}"/>
              </a:ext>
            </a:extLst>
          </p:cNvPr>
          <p:cNvSpPr>
            <a:spLocks noGrp="1"/>
          </p:cNvSpPr>
          <p:nvPr>
            <p:ph type="body" sz="quarter" idx="13" hasCustomPrompt="1"/>
          </p:nvPr>
        </p:nvSpPr>
        <p:spPr>
          <a:xfrm>
            <a:off x="208644" y="3477420"/>
            <a:ext cx="3690256" cy="2443162"/>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800" dirty="0">
                <a:solidFill>
                  <a:schemeClr val="bg1"/>
                </a:solidFill>
                <a:latin typeface="Tw Cen MT" panose="020B0602020104020603" pitchFamily="34" charset="0"/>
              </a:rPr>
              <a:t>Add Some Brief Text Here As a Subtitle and Remember This is Just a Demo Text</a:t>
            </a:r>
            <a:endParaRPr lang="en-US" dirty="0"/>
          </a:p>
        </p:txBody>
      </p:sp>
    </p:spTree>
    <p:extLst>
      <p:ext uri="{BB962C8B-B14F-4D97-AF65-F5344CB8AC3E}">
        <p14:creationId xmlns:p14="http://schemas.microsoft.com/office/powerpoint/2010/main" val="185877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BF2B7A0-F0F4-4C5B-A2E1-AB72FC017567}"/>
              </a:ext>
            </a:extLst>
          </p:cNvPr>
          <p:cNvSpPr>
            <a:spLocks noGrp="1"/>
          </p:cNvSpPr>
          <p:nvPr>
            <p:ph type="dt" sz="half" idx="10"/>
          </p:nvPr>
        </p:nvSpPr>
        <p:spPr/>
        <p:txBody>
          <a:bodyPr/>
          <a:lstStyle/>
          <a:p>
            <a:fld id="{D3EBF2CA-194E-4E64-8649-81384584209B}" type="datetimeFigureOut">
              <a:rPr lang="en-US" smtClean="0"/>
              <a:t>9/16/2024</a:t>
            </a:fld>
            <a:endParaRPr lang="en-US"/>
          </a:p>
        </p:txBody>
      </p:sp>
      <p:sp>
        <p:nvSpPr>
          <p:cNvPr id="6" name="Footer Placeholder 5">
            <a:extLst>
              <a:ext uri="{FF2B5EF4-FFF2-40B4-BE49-F238E27FC236}">
                <a16:creationId xmlns:a16="http://schemas.microsoft.com/office/drawing/2014/main" id="{9AA1BF80-4E8F-44EB-B01E-B0A0A2885974}"/>
              </a:ext>
            </a:extLst>
          </p:cNvPr>
          <p:cNvSpPr>
            <a:spLocks noGrp="1"/>
          </p:cNvSpPr>
          <p:nvPr>
            <p:ph type="ftr" sz="quarter" idx="11"/>
          </p:nvPr>
        </p:nvSpPr>
        <p:spPr>
          <a:xfrm>
            <a:off x="175986" y="6324600"/>
            <a:ext cx="2743200" cy="365125"/>
          </a:xfrm>
        </p:spPr>
        <p:txBody>
          <a:bodyPr/>
          <a:lstStyle/>
          <a:p>
            <a:endParaRPr lang="en-US"/>
          </a:p>
        </p:txBody>
      </p:sp>
      <p:sp>
        <p:nvSpPr>
          <p:cNvPr id="7" name="Slide Number Placeholder 6">
            <a:extLst>
              <a:ext uri="{FF2B5EF4-FFF2-40B4-BE49-F238E27FC236}">
                <a16:creationId xmlns:a16="http://schemas.microsoft.com/office/drawing/2014/main" id="{6F123A84-A67B-4242-B129-C13F82144571}"/>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8" name="Rectangle 7">
            <a:extLst>
              <a:ext uri="{FF2B5EF4-FFF2-40B4-BE49-F238E27FC236}">
                <a16:creationId xmlns:a16="http://schemas.microsoft.com/office/drawing/2014/main" id="{D105835D-0F44-48ED-8E15-9F990D39A43E}"/>
              </a:ext>
            </a:extLst>
          </p:cNvPr>
          <p:cNvSpPr/>
          <p:nvPr userDrawn="1"/>
        </p:nvSpPr>
        <p:spPr>
          <a:xfrm>
            <a:off x="7750628" y="0"/>
            <a:ext cx="4441372"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DB5F624A-5B5F-413D-95A3-0B566457AAE2}"/>
              </a:ext>
            </a:extLst>
          </p:cNvPr>
          <p:cNvSpPr>
            <a:spLocks noGrp="1"/>
          </p:cNvSpPr>
          <p:nvPr>
            <p:ph type="title" hasCustomPrompt="1"/>
          </p:nvPr>
        </p:nvSpPr>
        <p:spPr>
          <a:xfrm>
            <a:off x="7959272" y="1786731"/>
            <a:ext cx="3944256" cy="1325563"/>
          </a:xfrm>
        </p:spPr>
        <p:txBody>
          <a:bodyPr>
            <a:noAutofit/>
          </a:bodyPr>
          <a:lstStyle>
            <a:lvl1pPr algn="r">
              <a:defRPr sz="5400">
                <a:solidFill>
                  <a:schemeClr val="bg1"/>
                </a:solidFill>
              </a:defRPr>
            </a:lvl1pPr>
          </a:lstStyle>
          <a:p>
            <a:r>
              <a:rPr lang="en-US" dirty="0"/>
              <a:t>Click to edit your title</a:t>
            </a:r>
          </a:p>
        </p:txBody>
      </p:sp>
      <p:sp>
        <p:nvSpPr>
          <p:cNvPr id="3" name="Text Placeholder 2">
            <a:extLst>
              <a:ext uri="{FF2B5EF4-FFF2-40B4-BE49-F238E27FC236}">
                <a16:creationId xmlns:a16="http://schemas.microsoft.com/office/drawing/2014/main" id="{C87F9FC6-9D69-440A-8E69-D95E45C2D6FF}"/>
              </a:ext>
            </a:extLst>
          </p:cNvPr>
          <p:cNvSpPr>
            <a:spLocks noGrp="1"/>
          </p:cNvSpPr>
          <p:nvPr>
            <p:ph type="body" sz="quarter" idx="14" hasCustomPrompt="1"/>
          </p:nvPr>
        </p:nvSpPr>
        <p:spPr>
          <a:xfrm>
            <a:off x="7842703" y="3429000"/>
            <a:ext cx="4060825" cy="2492375"/>
          </a:xfrm>
        </p:spPr>
        <p:txBody>
          <a:bodyPr/>
          <a:lstStyle>
            <a:lvl1pPr marL="0" indent="0" algn="r">
              <a:buNone/>
              <a:defRPr>
                <a:solidFill>
                  <a:schemeClr val="bg1"/>
                </a:solidFill>
              </a:defRPr>
            </a:lvl1pPr>
            <a:lvl2pPr marL="457200" indent="0" algn="r">
              <a:buNone/>
              <a:defRPr>
                <a:solidFill>
                  <a:schemeClr val="bg1"/>
                </a:solidFill>
              </a:defRPr>
            </a:lvl2pPr>
            <a:lvl3pPr marL="914400" indent="0" algn="r">
              <a:buNone/>
              <a:defRPr>
                <a:solidFill>
                  <a:schemeClr val="bg1"/>
                </a:solidFill>
              </a:defRPr>
            </a:lvl3pPr>
            <a:lvl4pPr marL="1371600" indent="0" algn="r">
              <a:buNone/>
              <a:defRPr>
                <a:solidFill>
                  <a:schemeClr val="bg1"/>
                </a:solidFill>
              </a:defRPr>
            </a:lvl4pPr>
            <a:lvl5pPr marL="1828800" indent="0" algn="r">
              <a:buNone/>
              <a:defRPr>
                <a:solidFill>
                  <a:schemeClr val="bg1"/>
                </a:solidFill>
              </a:defRPr>
            </a:lvl5pPr>
          </a:lstStyle>
          <a:p>
            <a:pPr lvl="0"/>
            <a:r>
              <a:rPr lang="en-US" dirty="0"/>
              <a:t>Add Some Brief Text Here As a Subtitle and Remember This is Just a Demo Text</a:t>
            </a:r>
          </a:p>
        </p:txBody>
      </p:sp>
    </p:spTree>
    <p:extLst>
      <p:ext uri="{BB962C8B-B14F-4D97-AF65-F5344CB8AC3E}">
        <p14:creationId xmlns:p14="http://schemas.microsoft.com/office/powerpoint/2010/main" val="363788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8C5A-7ABE-4919-93C0-0D9E33C0CE89}"/>
              </a:ext>
            </a:extLst>
          </p:cNvPr>
          <p:cNvSpPr>
            <a:spLocks noGrp="1"/>
          </p:cNvSpPr>
          <p:nvPr>
            <p:ph type="title" hasCustomPrompt="1"/>
          </p:nvPr>
        </p:nvSpPr>
        <p:spPr>
          <a:xfrm>
            <a:off x="2428040" y="333054"/>
            <a:ext cx="7335921" cy="691118"/>
          </a:xfrm>
        </p:spPr>
        <p:txBody>
          <a:bodyPr>
            <a:normAutofit/>
          </a:bodyPr>
          <a:lstStyle>
            <a:lvl1pPr algn="ctr">
              <a:defRPr sz="5400" b="1"/>
            </a:lvl1pPr>
          </a:lstStyle>
          <a:p>
            <a:r>
              <a:rPr lang="en-US" dirty="0"/>
              <a:t>Click to edit the title</a:t>
            </a:r>
          </a:p>
        </p:txBody>
      </p:sp>
      <p:sp>
        <p:nvSpPr>
          <p:cNvPr id="4" name="Date Placeholder 3">
            <a:extLst>
              <a:ext uri="{FF2B5EF4-FFF2-40B4-BE49-F238E27FC236}">
                <a16:creationId xmlns:a16="http://schemas.microsoft.com/office/drawing/2014/main" id="{F890A42B-9D04-49A2-8FE2-3B201F287801}"/>
              </a:ext>
            </a:extLst>
          </p:cNvPr>
          <p:cNvSpPr>
            <a:spLocks noGrp="1"/>
          </p:cNvSpPr>
          <p:nvPr>
            <p:ph type="dt" sz="half" idx="10"/>
          </p:nvPr>
        </p:nvSpPr>
        <p:spPr/>
        <p:txBody>
          <a:bodyPr/>
          <a:lstStyle/>
          <a:p>
            <a:fld id="{D3EBF2CA-194E-4E64-8649-81384584209B}" type="datetimeFigureOut">
              <a:rPr lang="en-US" smtClean="0"/>
              <a:t>9/16/2024</a:t>
            </a:fld>
            <a:endParaRPr lang="en-US"/>
          </a:p>
        </p:txBody>
      </p:sp>
      <p:sp>
        <p:nvSpPr>
          <p:cNvPr id="5" name="Footer Placeholder 4">
            <a:extLst>
              <a:ext uri="{FF2B5EF4-FFF2-40B4-BE49-F238E27FC236}">
                <a16:creationId xmlns:a16="http://schemas.microsoft.com/office/drawing/2014/main" id="{0FFAB63D-048F-4445-9C3D-7DEBF1EC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44217-F973-4DE6-BE86-A2CABE76C687}"/>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8" name="Rectangle: Rounded Corners 7">
            <a:extLst>
              <a:ext uri="{FF2B5EF4-FFF2-40B4-BE49-F238E27FC236}">
                <a16:creationId xmlns:a16="http://schemas.microsoft.com/office/drawing/2014/main" id="{1090CD37-3704-4BC6-8CEE-7D5D0C6104D0}"/>
              </a:ext>
            </a:extLst>
          </p:cNvPr>
          <p:cNvSpPr/>
          <p:nvPr userDrawn="1"/>
        </p:nvSpPr>
        <p:spPr>
          <a:xfrm>
            <a:off x="1212850" y="2365375"/>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A4A332E-3E8A-4121-B5EB-818944FDBE9E}"/>
              </a:ext>
            </a:extLst>
          </p:cNvPr>
          <p:cNvSpPr/>
          <p:nvPr userDrawn="1"/>
        </p:nvSpPr>
        <p:spPr>
          <a:xfrm>
            <a:off x="1430020" y="2582545"/>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C4D92C-349D-4794-B4C6-C1BF9436AC6A}"/>
              </a:ext>
            </a:extLst>
          </p:cNvPr>
          <p:cNvSpPr/>
          <p:nvPr userDrawn="1"/>
        </p:nvSpPr>
        <p:spPr>
          <a:xfrm>
            <a:off x="5045075" y="2365375"/>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722B8B0-EC68-4289-95B5-9115AB8C9AFD}"/>
              </a:ext>
            </a:extLst>
          </p:cNvPr>
          <p:cNvSpPr/>
          <p:nvPr userDrawn="1"/>
        </p:nvSpPr>
        <p:spPr>
          <a:xfrm>
            <a:off x="5262245" y="2582545"/>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93C0F79-D4F8-4F73-B6DC-4EDC4CE5C118}"/>
              </a:ext>
            </a:extLst>
          </p:cNvPr>
          <p:cNvSpPr/>
          <p:nvPr userDrawn="1"/>
        </p:nvSpPr>
        <p:spPr>
          <a:xfrm>
            <a:off x="8858250" y="2365375"/>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70953464-D470-41F9-8CF1-33540E32AD78}"/>
              </a:ext>
            </a:extLst>
          </p:cNvPr>
          <p:cNvSpPr/>
          <p:nvPr userDrawn="1"/>
        </p:nvSpPr>
        <p:spPr>
          <a:xfrm>
            <a:off x="9075420" y="2582545"/>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icture Placeholder 30">
            <a:extLst>
              <a:ext uri="{FF2B5EF4-FFF2-40B4-BE49-F238E27FC236}">
                <a16:creationId xmlns:a16="http://schemas.microsoft.com/office/drawing/2014/main" id="{9CE1A98F-261D-48B2-A44A-0C03EE9F1328}"/>
              </a:ext>
            </a:extLst>
          </p:cNvPr>
          <p:cNvSpPr>
            <a:spLocks noGrp="1"/>
          </p:cNvSpPr>
          <p:nvPr>
            <p:ph type="pic" sz="quarter" idx="13" hasCustomPrompt="1"/>
          </p:nvPr>
        </p:nvSpPr>
        <p:spPr>
          <a:xfrm>
            <a:off x="1740482" y="2890334"/>
            <a:ext cx="1074156" cy="1074156"/>
          </a:xfrm>
        </p:spPr>
        <p:txBody>
          <a:bodyPr>
            <a:noAutofit/>
          </a:bodyPr>
          <a:lstStyle>
            <a:lvl1pPr marL="0" indent="0" algn="ctr">
              <a:buNone/>
              <a:defRPr sz="1000"/>
            </a:lvl1pPr>
          </a:lstStyle>
          <a:p>
            <a:r>
              <a:rPr lang="en-US" dirty="0"/>
              <a:t>Click to add icon</a:t>
            </a:r>
          </a:p>
        </p:txBody>
      </p:sp>
      <p:sp>
        <p:nvSpPr>
          <p:cNvPr id="32" name="Picture Placeholder 30">
            <a:extLst>
              <a:ext uri="{FF2B5EF4-FFF2-40B4-BE49-F238E27FC236}">
                <a16:creationId xmlns:a16="http://schemas.microsoft.com/office/drawing/2014/main" id="{2F16C68F-882D-4DB5-B774-BDDD048F15ED}"/>
              </a:ext>
            </a:extLst>
          </p:cNvPr>
          <p:cNvSpPr>
            <a:spLocks noGrp="1"/>
          </p:cNvSpPr>
          <p:nvPr>
            <p:ph type="pic" sz="quarter" idx="14" hasCustomPrompt="1"/>
          </p:nvPr>
        </p:nvSpPr>
        <p:spPr>
          <a:xfrm>
            <a:off x="5571752" y="2890334"/>
            <a:ext cx="1074156" cy="1074156"/>
          </a:xfrm>
        </p:spPr>
        <p:txBody>
          <a:bodyPr>
            <a:noAutofit/>
          </a:bodyPr>
          <a:lstStyle>
            <a:lvl1pPr marL="0" indent="0" algn="ctr">
              <a:buNone/>
              <a:defRPr sz="1000"/>
            </a:lvl1pPr>
          </a:lstStyle>
          <a:p>
            <a:r>
              <a:rPr lang="en-US" dirty="0"/>
              <a:t>Click to add icon</a:t>
            </a:r>
          </a:p>
        </p:txBody>
      </p:sp>
      <p:sp>
        <p:nvSpPr>
          <p:cNvPr id="33" name="Picture Placeholder 30">
            <a:extLst>
              <a:ext uri="{FF2B5EF4-FFF2-40B4-BE49-F238E27FC236}">
                <a16:creationId xmlns:a16="http://schemas.microsoft.com/office/drawing/2014/main" id="{148CF315-257F-498B-9FEE-70EB5B8E10DB}"/>
              </a:ext>
            </a:extLst>
          </p:cNvPr>
          <p:cNvSpPr>
            <a:spLocks noGrp="1"/>
          </p:cNvSpPr>
          <p:nvPr>
            <p:ph type="pic" sz="quarter" idx="15" hasCustomPrompt="1"/>
          </p:nvPr>
        </p:nvSpPr>
        <p:spPr>
          <a:xfrm>
            <a:off x="9387972" y="2890334"/>
            <a:ext cx="1074156" cy="1074156"/>
          </a:xfrm>
        </p:spPr>
        <p:txBody>
          <a:bodyPr>
            <a:noAutofit/>
          </a:bodyPr>
          <a:lstStyle>
            <a:lvl1pPr marL="0" indent="0" algn="ctr">
              <a:buNone/>
              <a:defRPr sz="1000"/>
            </a:lvl1pPr>
          </a:lstStyle>
          <a:p>
            <a:r>
              <a:rPr lang="en-US" dirty="0"/>
              <a:t>Click to add icon</a:t>
            </a:r>
          </a:p>
        </p:txBody>
      </p:sp>
      <p:sp>
        <p:nvSpPr>
          <p:cNvPr id="42" name="Text Placeholder 41">
            <a:extLst>
              <a:ext uri="{FF2B5EF4-FFF2-40B4-BE49-F238E27FC236}">
                <a16:creationId xmlns:a16="http://schemas.microsoft.com/office/drawing/2014/main" id="{0D0AA82E-ACAA-4DD4-94A4-4C9156C7E189}"/>
              </a:ext>
            </a:extLst>
          </p:cNvPr>
          <p:cNvSpPr>
            <a:spLocks noGrp="1"/>
          </p:cNvSpPr>
          <p:nvPr>
            <p:ph type="body" sz="quarter" idx="19" hasCustomPrompt="1"/>
          </p:nvPr>
        </p:nvSpPr>
        <p:spPr>
          <a:xfrm>
            <a:off x="514150" y="5264150"/>
            <a:ext cx="3542030" cy="965200"/>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44" name="Text Placeholder 43">
            <a:extLst>
              <a:ext uri="{FF2B5EF4-FFF2-40B4-BE49-F238E27FC236}">
                <a16:creationId xmlns:a16="http://schemas.microsoft.com/office/drawing/2014/main" id="{B3CE0873-274D-4854-B44B-EE81B179C1D2}"/>
              </a:ext>
            </a:extLst>
          </p:cNvPr>
          <p:cNvSpPr>
            <a:spLocks noGrp="1"/>
          </p:cNvSpPr>
          <p:nvPr>
            <p:ph type="body" sz="quarter" idx="20" hasCustomPrompt="1"/>
          </p:nvPr>
        </p:nvSpPr>
        <p:spPr>
          <a:xfrm>
            <a:off x="537025" y="4700905"/>
            <a:ext cx="3481070" cy="555625"/>
          </a:xfrm>
        </p:spPr>
        <p:txBody>
          <a:bodyPr>
            <a:noAutofit/>
          </a:bodyPr>
          <a:lstStyle>
            <a:lvl1pPr marL="0" indent="0" algn="ctr">
              <a:buNone/>
              <a:defRPr sz="32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45" name="Text Placeholder 41">
            <a:extLst>
              <a:ext uri="{FF2B5EF4-FFF2-40B4-BE49-F238E27FC236}">
                <a16:creationId xmlns:a16="http://schemas.microsoft.com/office/drawing/2014/main" id="{344E2845-F0FA-481C-8D5B-739BCE21CB69}"/>
              </a:ext>
            </a:extLst>
          </p:cNvPr>
          <p:cNvSpPr>
            <a:spLocks noGrp="1"/>
          </p:cNvSpPr>
          <p:nvPr>
            <p:ph type="body" sz="quarter" idx="21" hasCustomPrompt="1"/>
          </p:nvPr>
        </p:nvSpPr>
        <p:spPr>
          <a:xfrm>
            <a:off x="4346127" y="5264150"/>
            <a:ext cx="3542030" cy="965200"/>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46" name="Text Placeholder 43">
            <a:extLst>
              <a:ext uri="{FF2B5EF4-FFF2-40B4-BE49-F238E27FC236}">
                <a16:creationId xmlns:a16="http://schemas.microsoft.com/office/drawing/2014/main" id="{EE9037CB-DD70-4248-9F13-97F7DBC3EBD0}"/>
              </a:ext>
            </a:extLst>
          </p:cNvPr>
          <p:cNvSpPr>
            <a:spLocks noGrp="1"/>
          </p:cNvSpPr>
          <p:nvPr>
            <p:ph type="body" sz="quarter" idx="22" hasCustomPrompt="1"/>
          </p:nvPr>
        </p:nvSpPr>
        <p:spPr>
          <a:xfrm>
            <a:off x="4369002" y="4700905"/>
            <a:ext cx="3481070" cy="555625"/>
          </a:xfrm>
        </p:spPr>
        <p:txBody>
          <a:bodyPr>
            <a:noAutofit/>
          </a:bodyPr>
          <a:lstStyle>
            <a:lvl1pPr marL="0" indent="0" algn="ctr">
              <a:buNone/>
              <a:defRPr sz="32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47" name="Text Placeholder 41">
            <a:extLst>
              <a:ext uri="{FF2B5EF4-FFF2-40B4-BE49-F238E27FC236}">
                <a16:creationId xmlns:a16="http://schemas.microsoft.com/office/drawing/2014/main" id="{F3026D09-C3F2-4244-8A04-74BD4FA875EF}"/>
              </a:ext>
            </a:extLst>
          </p:cNvPr>
          <p:cNvSpPr>
            <a:spLocks noGrp="1"/>
          </p:cNvSpPr>
          <p:nvPr>
            <p:ph type="body" sz="quarter" idx="23" hasCustomPrompt="1"/>
          </p:nvPr>
        </p:nvSpPr>
        <p:spPr>
          <a:xfrm>
            <a:off x="8179620" y="5264150"/>
            <a:ext cx="3542030" cy="965200"/>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48" name="Text Placeholder 43">
            <a:extLst>
              <a:ext uri="{FF2B5EF4-FFF2-40B4-BE49-F238E27FC236}">
                <a16:creationId xmlns:a16="http://schemas.microsoft.com/office/drawing/2014/main" id="{BD47F115-8424-46DA-A306-D9E48C07E303}"/>
              </a:ext>
            </a:extLst>
          </p:cNvPr>
          <p:cNvSpPr>
            <a:spLocks noGrp="1"/>
          </p:cNvSpPr>
          <p:nvPr>
            <p:ph type="body" sz="quarter" idx="24" hasCustomPrompt="1"/>
          </p:nvPr>
        </p:nvSpPr>
        <p:spPr>
          <a:xfrm>
            <a:off x="8202495" y="4700905"/>
            <a:ext cx="3481070" cy="555625"/>
          </a:xfrm>
        </p:spPr>
        <p:txBody>
          <a:bodyPr>
            <a:noAutofit/>
          </a:bodyPr>
          <a:lstStyle>
            <a:lvl1pPr marL="0" indent="0" algn="ctr">
              <a:buNone/>
              <a:defRPr sz="32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50" name="Text Placeholder 49">
            <a:extLst>
              <a:ext uri="{FF2B5EF4-FFF2-40B4-BE49-F238E27FC236}">
                <a16:creationId xmlns:a16="http://schemas.microsoft.com/office/drawing/2014/main" id="{8817E144-40C1-45AC-A676-58D5F60DFC74}"/>
              </a:ext>
            </a:extLst>
          </p:cNvPr>
          <p:cNvSpPr>
            <a:spLocks noGrp="1"/>
          </p:cNvSpPr>
          <p:nvPr>
            <p:ph type="body" sz="quarter" idx="25" hasCustomPrompt="1"/>
          </p:nvPr>
        </p:nvSpPr>
        <p:spPr>
          <a:xfrm>
            <a:off x="1945192" y="1031558"/>
            <a:ext cx="8305800" cy="625475"/>
          </a:xfrm>
        </p:spPr>
        <p:txBody>
          <a:bodyPr>
            <a:noAutofit/>
          </a:bodyPr>
          <a:lstStyle>
            <a:lvl1pPr marL="0" indent="0" algn="ctr">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Add Some Brief Text Here As a Subtitle and Remember This is Just a Demo Text So Consider Replacing This With Your Own Information</a:t>
            </a:r>
          </a:p>
        </p:txBody>
      </p:sp>
    </p:spTree>
    <p:extLst>
      <p:ext uri="{BB962C8B-B14F-4D97-AF65-F5344CB8AC3E}">
        <p14:creationId xmlns:p14="http://schemas.microsoft.com/office/powerpoint/2010/main" val="1075508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C8C5A-7ABE-4919-93C0-0D9E33C0CE89}"/>
              </a:ext>
            </a:extLst>
          </p:cNvPr>
          <p:cNvSpPr>
            <a:spLocks noGrp="1"/>
          </p:cNvSpPr>
          <p:nvPr>
            <p:ph type="title" hasCustomPrompt="1"/>
          </p:nvPr>
        </p:nvSpPr>
        <p:spPr>
          <a:xfrm>
            <a:off x="2428040" y="333054"/>
            <a:ext cx="7335921" cy="691118"/>
          </a:xfrm>
        </p:spPr>
        <p:txBody>
          <a:bodyPr>
            <a:normAutofit/>
          </a:bodyPr>
          <a:lstStyle>
            <a:lvl1pPr algn="ctr">
              <a:defRPr sz="5400" b="1"/>
            </a:lvl1pPr>
          </a:lstStyle>
          <a:p>
            <a:r>
              <a:rPr lang="en-US" dirty="0"/>
              <a:t>Click to edit the title</a:t>
            </a:r>
          </a:p>
        </p:txBody>
      </p:sp>
      <p:sp>
        <p:nvSpPr>
          <p:cNvPr id="4" name="Date Placeholder 3">
            <a:extLst>
              <a:ext uri="{FF2B5EF4-FFF2-40B4-BE49-F238E27FC236}">
                <a16:creationId xmlns:a16="http://schemas.microsoft.com/office/drawing/2014/main" id="{F890A42B-9D04-49A2-8FE2-3B201F287801}"/>
              </a:ext>
            </a:extLst>
          </p:cNvPr>
          <p:cNvSpPr>
            <a:spLocks noGrp="1"/>
          </p:cNvSpPr>
          <p:nvPr>
            <p:ph type="dt" sz="half" idx="10"/>
          </p:nvPr>
        </p:nvSpPr>
        <p:spPr/>
        <p:txBody>
          <a:bodyPr/>
          <a:lstStyle/>
          <a:p>
            <a:fld id="{D3EBF2CA-194E-4E64-8649-81384584209B}" type="datetimeFigureOut">
              <a:rPr lang="en-US" smtClean="0"/>
              <a:t>9/16/2024</a:t>
            </a:fld>
            <a:endParaRPr lang="en-US"/>
          </a:p>
        </p:txBody>
      </p:sp>
      <p:sp>
        <p:nvSpPr>
          <p:cNvPr id="5" name="Footer Placeholder 4">
            <a:extLst>
              <a:ext uri="{FF2B5EF4-FFF2-40B4-BE49-F238E27FC236}">
                <a16:creationId xmlns:a16="http://schemas.microsoft.com/office/drawing/2014/main" id="{0FFAB63D-048F-4445-9C3D-7DEBF1EC6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44217-F973-4DE6-BE86-A2CABE76C687}"/>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31" name="Picture Placeholder 30">
            <a:extLst>
              <a:ext uri="{FF2B5EF4-FFF2-40B4-BE49-F238E27FC236}">
                <a16:creationId xmlns:a16="http://schemas.microsoft.com/office/drawing/2014/main" id="{9CE1A98F-261D-48B2-A44A-0C03EE9F1328}"/>
              </a:ext>
            </a:extLst>
          </p:cNvPr>
          <p:cNvSpPr>
            <a:spLocks noGrp="1"/>
          </p:cNvSpPr>
          <p:nvPr>
            <p:ph type="pic" sz="quarter" idx="13" hasCustomPrompt="1"/>
          </p:nvPr>
        </p:nvSpPr>
        <p:spPr>
          <a:xfrm>
            <a:off x="1645906" y="2347880"/>
            <a:ext cx="1517752" cy="1517752"/>
          </a:xfrm>
          <a:prstGeom prst="roundRect">
            <a:avLst>
              <a:gd name="adj" fmla="val 9279"/>
            </a:avLst>
          </a:prstGeom>
        </p:spPr>
        <p:txBody>
          <a:bodyPr>
            <a:noAutofit/>
          </a:bodyPr>
          <a:lstStyle>
            <a:lvl1pPr marL="0" indent="0" algn="ctr">
              <a:buNone/>
              <a:defRPr sz="1000"/>
            </a:lvl1pPr>
          </a:lstStyle>
          <a:p>
            <a:r>
              <a:rPr lang="en-US" dirty="0"/>
              <a:t>Click to add icon</a:t>
            </a:r>
          </a:p>
        </p:txBody>
      </p:sp>
      <p:sp>
        <p:nvSpPr>
          <p:cNvPr id="42" name="Text Placeholder 41">
            <a:extLst>
              <a:ext uri="{FF2B5EF4-FFF2-40B4-BE49-F238E27FC236}">
                <a16:creationId xmlns:a16="http://schemas.microsoft.com/office/drawing/2014/main" id="{0D0AA82E-ACAA-4DD4-94A4-4C9156C7E189}"/>
              </a:ext>
            </a:extLst>
          </p:cNvPr>
          <p:cNvSpPr>
            <a:spLocks noGrp="1"/>
          </p:cNvSpPr>
          <p:nvPr>
            <p:ph type="body" sz="quarter" idx="19" hasCustomPrompt="1"/>
          </p:nvPr>
        </p:nvSpPr>
        <p:spPr>
          <a:xfrm>
            <a:off x="664247" y="4943494"/>
            <a:ext cx="3481070" cy="376141"/>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the Job Position</a:t>
            </a:r>
          </a:p>
        </p:txBody>
      </p:sp>
      <p:sp>
        <p:nvSpPr>
          <p:cNvPr id="44" name="Text Placeholder 43">
            <a:extLst>
              <a:ext uri="{FF2B5EF4-FFF2-40B4-BE49-F238E27FC236}">
                <a16:creationId xmlns:a16="http://schemas.microsoft.com/office/drawing/2014/main" id="{B3CE0873-274D-4854-B44B-EE81B179C1D2}"/>
              </a:ext>
            </a:extLst>
          </p:cNvPr>
          <p:cNvSpPr>
            <a:spLocks noGrp="1"/>
          </p:cNvSpPr>
          <p:nvPr>
            <p:ph type="body" sz="quarter" idx="20" hasCustomPrompt="1"/>
          </p:nvPr>
        </p:nvSpPr>
        <p:spPr>
          <a:xfrm>
            <a:off x="664247" y="4380249"/>
            <a:ext cx="3481070" cy="555625"/>
          </a:xfrm>
        </p:spPr>
        <p:txBody>
          <a:bodyPr>
            <a:noAutofit/>
          </a:bodyPr>
          <a:lstStyle>
            <a:lvl1pPr marL="0" indent="0" algn="ctr">
              <a:buNone/>
              <a:defRPr sz="28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Add Member Name</a:t>
            </a:r>
          </a:p>
        </p:txBody>
      </p:sp>
      <p:sp>
        <p:nvSpPr>
          <p:cNvPr id="50" name="Text Placeholder 49">
            <a:extLst>
              <a:ext uri="{FF2B5EF4-FFF2-40B4-BE49-F238E27FC236}">
                <a16:creationId xmlns:a16="http://schemas.microsoft.com/office/drawing/2014/main" id="{8817E144-40C1-45AC-A676-58D5F60DFC74}"/>
              </a:ext>
            </a:extLst>
          </p:cNvPr>
          <p:cNvSpPr>
            <a:spLocks noGrp="1"/>
          </p:cNvSpPr>
          <p:nvPr>
            <p:ph type="body" sz="quarter" idx="25" hasCustomPrompt="1"/>
          </p:nvPr>
        </p:nvSpPr>
        <p:spPr>
          <a:xfrm>
            <a:off x="1945192" y="1031558"/>
            <a:ext cx="8305800" cy="625475"/>
          </a:xfrm>
        </p:spPr>
        <p:txBody>
          <a:bodyPr>
            <a:noAutofit/>
          </a:bodyPr>
          <a:lstStyle>
            <a:lvl1pPr marL="0" indent="0" algn="ctr">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Add Some Brief Text Here As a Subtitle and Remember This is Just a Demo Text So Consider Replacing This With Your Own Information</a:t>
            </a:r>
          </a:p>
        </p:txBody>
      </p:sp>
      <p:sp>
        <p:nvSpPr>
          <p:cNvPr id="26" name="Text Placeholder 41">
            <a:extLst>
              <a:ext uri="{FF2B5EF4-FFF2-40B4-BE49-F238E27FC236}">
                <a16:creationId xmlns:a16="http://schemas.microsoft.com/office/drawing/2014/main" id="{F6BFA4EA-874F-4341-BED5-21D05560D5F5}"/>
              </a:ext>
            </a:extLst>
          </p:cNvPr>
          <p:cNvSpPr>
            <a:spLocks noGrp="1"/>
          </p:cNvSpPr>
          <p:nvPr>
            <p:ph type="body" sz="quarter" idx="26" hasCustomPrompt="1"/>
          </p:nvPr>
        </p:nvSpPr>
        <p:spPr>
          <a:xfrm>
            <a:off x="967739" y="5331192"/>
            <a:ext cx="2874085" cy="863283"/>
          </a:xfrm>
        </p:spPr>
        <p:txBody>
          <a:bodyPr>
            <a:noAutofit/>
          </a:bodyPr>
          <a:lstStyle>
            <a:lvl1pPr marL="0" indent="0" algn="ctr">
              <a:buNone/>
              <a:defRPr sz="16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As a Subtitle and Remember This is Just a Demo Text</a:t>
            </a:r>
          </a:p>
        </p:txBody>
      </p:sp>
      <p:sp>
        <p:nvSpPr>
          <p:cNvPr id="28" name="Picture Placeholder 30">
            <a:extLst>
              <a:ext uri="{FF2B5EF4-FFF2-40B4-BE49-F238E27FC236}">
                <a16:creationId xmlns:a16="http://schemas.microsoft.com/office/drawing/2014/main" id="{951A010E-C355-4D11-8B0A-BCA4F43E61E5}"/>
              </a:ext>
            </a:extLst>
          </p:cNvPr>
          <p:cNvSpPr>
            <a:spLocks noGrp="1"/>
          </p:cNvSpPr>
          <p:nvPr>
            <p:ph type="pic" sz="quarter" idx="27" hasCustomPrompt="1"/>
          </p:nvPr>
        </p:nvSpPr>
        <p:spPr>
          <a:xfrm>
            <a:off x="5309858" y="2347880"/>
            <a:ext cx="1517752" cy="1517752"/>
          </a:xfrm>
          <a:prstGeom prst="roundRect">
            <a:avLst>
              <a:gd name="adj" fmla="val 9279"/>
            </a:avLst>
          </a:prstGeom>
        </p:spPr>
        <p:txBody>
          <a:bodyPr>
            <a:noAutofit/>
          </a:bodyPr>
          <a:lstStyle>
            <a:lvl1pPr marL="0" indent="0" algn="ctr">
              <a:buNone/>
              <a:defRPr sz="1000"/>
            </a:lvl1pPr>
          </a:lstStyle>
          <a:p>
            <a:r>
              <a:rPr lang="en-US" dirty="0"/>
              <a:t>Click to add icon</a:t>
            </a:r>
          </a:p>
        </p:txBody>
      </p:sp>
      <p:sp>
        <p:nvSpPr>
          <p:cNvPr id="29" name="Text Placeholder 41">
            <a:extLst>
              <a:ext uri="{FF2B5EF4-FFF2-40B4-BE49-F238E27FC236}">
                <a16:creationId xmlns:a16="http://schemas.microsoft.com/office/drawing/2014/main" id="{057E9956-8649-47AE-92BB-68E60A03FA26}"/>
              </a:ext>
            </a:extLst>
          </p:cNvPr>
          <p:cNvSpPr>
            <a:spLocks noGrp="1"/>
          </p:cNvSpPr>
          <p:nvPr>
            <p:ph type="body" sz="quarter" idx="28" hasCustomPrompt="1"/>
          </p:nvPr>
        </p:nvSpPr>
        <p:spPr>
          <a:xfrm>
            <a:off x="4328199" y="4943494"/>
            <a:ext cx="3481070" cy="376141"/>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the Job Position</a:t>
            </a:r>
          </a:p>
        </p:txBody>
      </p:sp>
      <p:sp>
        <p:nvSpPr>
          <p:cNvPr id="30" name="Text Placeholder 43">
            <a:extLst>
              <a:ext uri="{FF2B5EF4-FFF2-40B4-BE49-F238E27FC236}">
                <a16:creationId xmlns:a16="http://schemas.microsoft.com/office/drawing/2014/main" id="{92F9FF1A-DFBB-4F53-B1DA-3948F0EB7DF0}"/>
              </a:ext>
            </a:extLst>
          </p:cNvPr>
          <p:cNvSpPr>
            <a:spLocks noGrp="1"/>
          </p:cNvSpPr>
          <p:nvPr>
            <p:ph type="body" sz="quarter" idx="29" hasCustomPrompt="1"/>
          </p:nvPr>
        </p:nvSpPr>
        <p:spPr>
          <a:xfrm>
            <a:off x="4328199" y="4380249"/>
            <a:ext cx="3481070" cy="555625"/>
          </a:xfrm>
        </p:spPr>
        <p:txBody>
          <a:bodyPr>
            <a:noAutofit/>
          </a:bodyPr>
          <a:lstStyle>
            <a:lvl1pPr marL="0" indent="0" algn="ctr">
              <a:buNone/>
              <a:defRPr sz="28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Add Member Name</a:t>
            </a:r>
          </a:p>
        </p:txBody>
      </p:sp>
      <p:sp>
        <p:nvSpPr>
          <p:cNvPr id="34" name="Text Placeholder 41">
            <a:extLst>
              <a:ext uri="{FF2B5EF4-FFF2-40B4-BE49-F238E27FC236}">
                <a16:creationId xmlns:a16="http://schemas.microsoft.com/office/drawing/2014/main" id="{B338A0C4-BC94-4741-9ADE-D0FC5B8627DF}"/>
              </a:ext>
            </a:extLst>
          </p:cNvPr>
          <p:cNvSpPr>
            <a:spLocks noGrp="1"/>
          </p:cNvSpPr>
          <p:nvPr>
            <p:ph type="body" sz="quarter" idx="30" hasCustomPrompt="1"/>
          </p:nvPr>
        </p:nvSpPr>
        <p:spPr>
          <a:xfrm>
            <a:off x="4631691" y="5331192"/>
            <a:ext cx="2874085" cy="863283"/>
          </a:xfrm>
        </p:spPr>
        <p:txBody>
          <a:bodyPr>
            <a:noAutofit/>
          </a:bodyPr>
          <a:lstStyle>
            <a:lvl1pPr marL="0" indent="0" algn="ctr">
              <a:buNone/>
              <a:defRPr sz="16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As a Subtitle and Remember This is Just a Demo Text</a:t>
            </a:r>
          </a:p>
        </p:txBody>
      </p:sp>
      <p:sp>
        <p:nvSpPr>
          <p:cNvPr id="36" name="Picture Placeholder 30">
            <a:extLst>
              <a:ext uri="{FF2B5EF4-FFF2-40B4-BE49-F238E27FC236}">
                <a16:creationId xmlns:a16="http://schemas.microsoft.com/office/drawing/2014/main" id="{C6F26513-C595-41D2-A609-617034A7EEFE}"/>
              </a:ext>
            </a:extLst>
          </p:cNvPr>
          <p:cNvSpPr>
            <a:spLocks noGrp="1"/>
          </p:cNvSpPr>
          <p:nvPr>
            <p:ph type="pic" sz="quarter" idx="31" hasCustomPrompt="1"/>
          </p:nvPr>
        </p:nvSpPr>
        <p:spPr>
          <a:xfrm>
            <a:off x="8981759" y="2347880"/>
            <a:ext cx="1517752" cy="1517752"/>
          </a:xfrm>
          <a:prstGeom prst="roundRect">
            <a:avLst>
              <a:gd name="adj" fmla="val 9279"/>
            </a:avLst>
          </a:prstGeom>
        </p:spPr>
        <p:txBody>
          <a:bodyPr>
            <a:noAutofit/>
          </a:bodyPr>
          <a:lstStyle>
            <a:lvl1pPr marL="0" indent="0" algn="ctr">
              <a:buNone/>
              <a:defRPr sz="1000"/>
            </a:lvl1pPr>
          </a:lstStyle>
          <a:p>
            <a:r>
              <a:rPr lang="en-US" dirty="0"/>
              <a:t>Click to add icon</a:t>
            </a:r>
          </a:p>
        </p:txBody>
      </p:sp>
      <p:sp>
        <p:nvSpPr>
          <p:cNvPr id="37" name="Text Placeholder 41">
            <a:extLst>
              <a:ext uri="{FF2B5EF4-FFF2-40B4-BE49-F238E27FC236}">
                <a16:creationId xmlns:a16="http://schemas.microsoft.com/office/drawing/2014/main" id="{B5167220-F2DE-4075-93A2-03F55BD0526F}"/>
              </a:ext>
            </a:extLst>
          </p:cNvPr>
          <p:cNvSpPr>
            <a:spLocks noGrp="1"/>
          </p:cNvSpPr>
          <p:nvPr>
            <p:ph type="body" sz="quarter" idx="32" hasCustomPrompt="1"/>
          </p:nvPr>
        </p:nvSpPr>
        <p:spPr>
          <a:xfrm>
            <a:off x="8000100" y="4943494"/>
            <a:ext cx="3481070" cy="376141"/>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the Job Position</a:t>
            </a:r>
          </a:p>
        </p:txBody>
      </p:sp>
      <p:sp>
        <p:nvSpPr>
          <p:cNvPr id="38" name="Text Placeholder 43">
            <a:extLst>
              <a:ext uri="{FF2B5EF4-FFF2-40B4-BE49-F238E27FC236}">
                <a16:creationId xmlns:a16="http://schemas.microsoft.com/office/drawing/2014/main" id="{E76F1D0F-0878-4EC8-AD91-DB31A2202DB5}"/>
              </a:ext>
            </a:extLst>
          </p:cNvPr>
          <p:cNvSpPr>
            <a:spLocks noGrp="1"/>
          </p:cNvSpPr>
          <p:nvPr>
            <p:ph type="body" sz="quarter" idx="33" hasCustomPrompt="1"/>
          </p:nvPr>
        </p:nvSpPr>
        <p:spPr>
          <a:xfrm>
            <a:off x="8000100" y="4380249"/>
            <a:ext cx="3481070" cy="555625"/>
          </a:xfrm>
        </p:spPr>
        <p:txBody>
          <a:bodyPr>
            <a:noAutofit/>
          </a:bodyPr>
          <a:lstStyle>
            <a:lvl1pPr marL="0" indent="0" algn="ctr">
              <a:buNone/>
              <a:defRPr sz="28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Add Member Name</a:t>
            </a:r>
          </a:p>
        </p:txBody>
      </p:sp>
      <p:sp>
        <p:nvSpPr>
          <p:cNvPr id="39" name="Text Placeholder 41">
            <a:extLst>
              <a:ext uri="{FF2B5EF4-FFF2-40B4-BE49-F238E27FC236}">
                <a16:creationId xmlns:a16="http://schemas.microsoft.com/office/drawing/2014/main" id="{8DF7DC31-F76B-4C81-ABA1-033FEA42415B}"/>
              </a:ext>
            </a:extLst>
          </p:cNvPr>
          <p:cNvSpPr>
            <a:spLocks noGrp="1"/>
          </p:cNvSpPr>
          <p:nvPr>
            <p:ph type="body" sz="quarter" idx="34" hasCustomPrompt="1"/>
          </p:nvPr>
        </p:nvSpPr>
        <p:spPr>
          <a:xfrm>
            <a:off x="8303592" y="5331192"/>
            <a:ext cx="2874085" cy="863283"/>
          </a:xfrm>
        </p:spPr>
        <p:txBody>
          <a:bodyPr>
            <a:noAutofit/>
          </a:bodyPr>
          <a:lstStyle>
            <a:lvl1pPr marL="0" indent="0" algn="ctr">
              <a:buNone/>
              <a:defRPr sz="16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As a Subtitle and Remember This is Just a Demo Text</a:t>
            </a:r>
          </a:p>
        </p:txBody>
      </p:sp>
    </p:spTree>
    <p:extLst>
      <p:ext uri="{BB962C8B-B14F-4D97-AF65-F5344CB8AC3E}">
        <p14:creationId xmlns:p14="http://schemas.microsoft.com/office/powerpoint/2010/main" val="128535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05E0-06BD-4043-ADE9-B710700F83E6}"/>
              </a:ext>
            </a:extLst>
          </p:cNvPr>
          <p:cNvSpPr>
            <a:spLocks noGrp="1"/>
          </p:cNvSpPr>
          <p:nvPr>
            <p:ph type="title" hasCustomPrompt="1"/>
          </p:nvPr>
        </p:nvSpPr>
        <p:spPr>
          <a:xfrm>
            <a:off x="203200" y="346869"/>
            <a:ext cx="4079875" cy="1500981"/>
          </a:xfrm>
        </p:spPr>
        <p:txBody>
          <a:bodyPr>
            <a:noAutofit/>
          </a:bodyPr>
          <a:lstStyle>
            <a:lvl1pPr>
              <a:defRPr sz="5400" b="1"/>
            </a:lvl1pPr>
          </a:lstStyle>
          <a:p>
            <a:r>
              <a:rPr lang="en-US" dirty="0"/>
              <a:t>Click to edit the title</a:t>
            </a:r>
          </a:p>
        </p:txBody>
      </p:sp>
      <p:sp>
        <p:nvSpPr>
          <p:cNvPr id="5" name="Date Placeholder 4">
            <a:extLst>
              <a:ext uri="{FF2B5EF4-FFF2-40B4-BE49-F238E27FC236}">
                <a16:creationId xmlns:a16="http://schemas.microsoft.com/office/drawing/2014/main" id="{98B9B6A4-FE15-45A9-9ED1-B219F08F946D}"/>
              </a:ext>
            </a:extLst>
          </p:cNvPr>
          <p:cNvSpPr>
            <a:spLocks noGrp="1"/>
          </p:cNvSpPr>
          <p:nvPr>
            <p:ph type="dt" sz="half" idx="10"/>
          </p:nvPr>
        </p:nvSpPr>
        <p:spPr/>
        <p:txBody>
          <a:bodyPr/>
          <a:lstStyle/>
          <a:p>
            <a:fld id="{D3EBF2CA-194E-4E64-8649-81384584209B}" type="datetimeFigureOut">
              <a:rPr lang="en-US" smtClean="0"/>
              <a:t>9/16/2024</a:t>
            </a:fld>
            <a:endParaRPr lang="en-US"/>
          </a:p>
        </p:txBody>
      </p:sp>
      <p:sp>
        <p:nvSpPr>
          <p:cNvPr id="6" name="Footer Placeholder 5">
            <a:extLst>
              <a:ext uri="{FF2B5EF4-FFF2-40B4-BE49-F238E27FC236}">
                <a16:creationId xmlns:a16="http://schemas.microsoft.com/office/drawing/2014/main" id="{72190DE0-007F-450D-B974-1424D9502141}"/>
              </a:ext>
            </a:extLst>
          </p:cNvPr>
          <p:cNvSpPr>
            <a:spLocks noGrp="1"/>
          </p:cNvSpPr>
          <p:nvPr>
            <p:ph type="ftr" sz="quarter" idx="11"/>
          </p:nvPr>
        </p:nvSpPr>
        <p:spPr>
          <a:xfrm>
            <a:off x="7137400" y="6324600"/>
            <a:ext cx="2743200" cy="365125"/>
          </a:xfrm>
        </p:spPr>
        <p:txBody>
          <a:bodyPr/>
          <a:lstStyle/>
          <a:p>
            <a:endParaRPr lang="en-US"/>
          </a:p>
        </p:txBody>
      </p:sp>
      <p:sp>
        <p:nvSpPr>
          <p:cNvPr id="7" name="Slide Number Placeholder 6">
            <a:extLst>
              <a:ext uri="{FF2B5EF4-FFF2-40B4-BE49-F238E27FC236}">
                <a16:creationId xmlns:a16="http://schemas.microsoft.com/office/drawing/2014/main" id="{05E8AA86-4D12-45B5-BA9F-783FC7E5D838}"/>
              </a:ext>
            </a:extLst>
          </p:cNvPr>
          <p:cNvSpPr>
            <a:spLocks noGrp="1"/>
          </p:cNvSpPr>
          <p:nvPr>
            <p:ph type="sldNum" sz="quarter" idx="12"/>
          </p:nvPr>
        </p:nvSpPr>
        <p:spPr/>
        <p:txBody>
          <a:bodyPr/>
          <a:lstStyle/>
          <a:p>
            <a:fld id="{0C994FE7-5537-4176-BAD0-1BA98FC90E8E}" type="slidenum">
              <a:rPr lang="en-US" smtClean="0"/>
              <a:t>‹#›</a:t>
            </a:fld>
            <a:endParaRPr lang="en-US"/>
          </a:p>
        </p:txBody>
      </p:sp>
      <p:sp>
        <p:nvSpPr>
          <p:cNvPr id="9" name="Text Placeholder 49">
            <a:extLst>
              <a:ext uri="{FF2B5EF4-FFF2-40B4-BE49-F238E27FC236}">
                <a16:creationId xmlns:a16="http://schemas.microsoft.com/office/drawing/2014/main" id="{8B70B4DD-D663-4798-8802-5E460C819CFE}"/>
              </a:ext>
            </a:extLst>
          </p:cNvPr>
          <p:cNvSpPr>
            <a:spLocks noGrp="1"/>
          </p:cNvSpPr>
          <p:nvPr>
            <p:ph type="body" sz="quarter" idx="25" hasCustomPrompt="1"/>
          </p:nvPr>
        </p:nvSpPr>
        <p:spPr>
          <a:xfrm>
            <a:off x="203200" y="1955483"/>
            <a:ext cx="4673600" cy="1159192"/>
          </a:xfrm>
        </p:spPr>
        <p:txBody>
          <a:bodyPr>
            <a:noAutofit/>
          </a:bodyPr>
          <a:lstStyle>
            <a:lvl1pPr marL="0" indent="0" algn="l">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Add Some Brief Text Here As a Subtitle and Remember This is Just a Demo Text So Consider Replacing This With Your Own Information</a:t>
            </a:r>
          </a:p>
        </p:txBody>
      </p:sp>
      <p:sp>
        <p:nvSpPr>
          <p:cNvPr id="13" name="Freeform: Shape 12">
            <a:extLst>
              <a:ext uri="{FF2B5EF4-FFF2-40B4-BE49-F238E27FC236}">
                <a16:creationId xmlns:a16="http://schemas.microsoft.com/office/drawing/2014/main" id="{D8B6B53B-96DE-40E6-AA95-6418453671E7}"/>
              </a:ext>
            </a:extLst>
          </p:cNvPr>
          <p:cNvSpPr/>
          <p:nvPr userDrawn="1"/>
        </p:nvSpPr>
        <p:spPr>
          <a:xfrm>
            <a:off x="5012503" y="-28726"/>
            <a:ext cx="7179496" cy="6886727"/>
          </a:xfrm>
          <a:custGeom>
            <a:avLst/>
            <a:gdLst>
              <a:gd name="connsiteX0" fmla="*/ 2024935 w 7179496"/>
              <a:gd name="connsiteY0" fmla="*/ 0 h 6886727"/>
              <a:gd name="connsiteX1" fmla="*/ 7179496 w 7179496"/>
              <a:gd name="connsiteY1" fmla="*/ 0 h 6886727"/>
              <a:gd name="connsiteX2" fmla="*/ 7179496 w 7179496"/>
              <a:gd name="connsiteY2" fmla="*/ 6886727 h 6886727"/>
              <a:gd name="connsiteX3" fmla="*/ 6070006 w 7179496"/>
              <a:gd name="connsiteY3" fmla="*/ 6886727 h 6886727"/>
              <a:gd name="connsiteX4" fmla="*/ 6030703 w 7179496"/>
              <a:gd name="connsiteY4" fmla="*/ 6834380 h 6886727"/>
              <a:gd name="connsiteX5" fmla="*/ 4880705 w 7179496"/>
              <a:gd name="connsiteY5" fmla="*/ 5518271 h 6886727"/>
              <a:gd name="connsiteX6" fmla="*/ 1789895 w 7179496"/>
              <a:gd name="connsiteY6" fmla="*/ 5773943 h 6886727"/>
              <a:gd name="connsiteX7" fmla="*/ 1558084 w 7179496"/>
              <a:gd name="connsiteY7" fmla="*/ 3387664 h 6886727"/>
              <a:gd name="connsiteX8" fmla="*/ 225172 w 7179496"/>
              <a:gd name="connsiteY8" fmla="*/ 2556728 h 6886727"/>
              <a:gd name="connsiteX9" fmla="*/ 167219 w 7179496"/>
              <a:gd name="connsiteY9" fmla="*/ 1278364 h 6886727"/>
              <a:gd name="connsiteX10" fmla="*/ 1828530 w 7179496"/>
              <a:gd name="connsiteY10" fmla="*/ 234367 h 6886727"/>
              <a:gd name="connsiteX11" fmla="*/ 2024724 w 7179496"/>
              <a:gd name="connsiteY11" fmla="*/ 333 h 688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9496" h="6886727">
                <a:moveTo>
                  <a:pt x="2024935" y="0"/>
                </a:moveTo>
                <a:lnTo>
                  <a:pt x="7179496" y="0"/>
                </a:lnTo>
                <a:lnTo>
                  <a:pt x="7179496" y="6886727"/>
                </a:lnTo>
                <a:lnTo>
                  <a:pt x="6070006" y="6886727"/>
                </a:lnTo>
                <a:lnTo>
                  <a:pt x="6030703" y="6834380"/>
                </a:lnTo>
                <a:cubicBezTo>
                  <a:pt x="5727256" y="6401088"/>
                  <a:pt x="5451378" y="5689607"/>
                  <a:pt x="4880705" y="5518271"/>
                </a:cubicBezTo>
                <a:cubicBezTo>
                  <a:pt x="4119808" y="5289823"/>
                  <a:pt x="2343665" y="6129045"/>
                  <a:pt x="1789895" y="5773943"/>
                </a:cubicBezTo>
                <a:cubicBezTo>
                  <a:pt x="1236125" y="5418842"/>
                  <a:pt x="1818871" y="3923867"/>
                  <a:pt x="1558084" y="3387664"/>
                </a:cubicBezTo>
                <a:cubicBezTo>
                  <a:pt x="1297297" y="2851462"/>
                  <a:pt x="514936" y="2972196"/>
                  <a:pt x="225172" y="2556728"/>
                </a:cubicBezTo>
                <a:cubicBezTo>
                  <a:pt x="-64592" y="2141260"/>
                  <a:pt x="-64592" y="1668975"/>
                  <a:pt x="167219" y="1278364"/>
                </a:cubicBezTo>
                <a:cubicBezTo>
                  <a:pt x="399030" y="887753"/>
                  <a:pt x="1509790" y="553958"/>
                  <a:pt x="1828530" y="234367"/>
                </a:cubicBezTo>
                <a:cubicBezTo>
                  <a:pt x="1908216" y="154470"/>
                  <a:pt x="1972003" y="76347"/>
                  <a:pt x="2024724" y="333"/>
                </a:cubicBezTo>
                <a:close/>
              </a:path>
            </a:pathLst>
          </a:cu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7">
            <a:extLst>
              <a:ext uri="{FF2B5EF4-FFF2-40B4-BE49-F238E27FC236}">
                <a16:creationId xmlns:a16="http://schemas.microsoft.com/office/drawing/2014/main" id="{D549C659-3C04-4A2F-8021-FF58927DCDB1}"/>
              </a:ext>
            </a:extLst>
          </p:cNvPr>
          <p:cNvSpPr>
            <a:spLocks noGrp="1"/>
          </p:cNvSpPr>
          <p:nvPr>
            <p:ph type="pic" sz="quarter" idx="26" hasCustomPrompt="1"/>
          </p:nvPr>
        </p:nvSpPr>
        <p:spPr>
          <a:xfrm>
            <a:off x="5471887" y="-28728"/>
            <a:ext cx="6720114" cy="6886728"/>
          </a:xfrm>
          <a:custGeom>
            <a:avLst/>
            <a:gdLst>
              <a:gd name="connsiteX0" fmla="*/ 1773860 w 6857026"/>
              <a:gd name="connsiteY0" fmla="*/ 0 h 6311630"/>
              <a:gd name="connsiteX1" fmla="*/ 6857026 w 6857026"/>
              <a:gd name="connsiteY1" fmla="*/ 0 h 6311630"/>
              <a:gd name="connsiteX2" fmla="*/ 6857026 w 6857026"/>
              <a:gd name="connsiteY2" fmla="*/ 6199875 h 6311630"/>
              <a:gd name="connsiteX3" fmla="*/ 6745851 w 6857026"/>
              <a:gd name="connsiteY3" fmla="*/ 6243657 h 6311630"/>
              <a:gd name="connsiteX4" fmla="*/ 6209325 w 6857026"/>
              <a:gd name="connsiteY4" fmla="*/ 6286500 h 6311630"/>
              <a:gd name="connsiteX5" fmla="*/ 4590075 w 6857026"/>
              <a:gd name="connsiteY5" fmla="*/ 4933950 h 6311630"/>
              <a:gd name="connsiteX6" fmla="*/ 1732575 w 6857026"/>
              <a:gd name="connsiteY6" fmla="*/ 4953000 h 6311630"/>
              <a:gd name="connsiteX7" fmla="*/ 1313475 w 6857026"/>
              <a:gd name="connsiteY7" fmla="*/ 3028950 h 6311630"/>
              <a:gd name="connsiteX8" fmla="*/ 208575 w 6857026"/>
              <a:gd name="connsiteY8" fmla="*/ 2305050 h 6311630"/>
              <a:gd name="connsiteX9" fmla="*/ 189525 w 6857026"/>
              <a:gd name="connsiteY9" fmla="*/ 1162050 h 6311630"/>
              <a:gd name="connsiteX10" fmla="*/ 1580175 w 6857026"/>
              <a:gd name="connsiteY10" fmla="*/ 209550 h 6311630"/>
              <a:gd name="connsiteX11" fmla="*/ 1773652 w 6857026"/>
              <a:gd name="connsiteY11" fmla="*/ 298 h 631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7026" h="6311630">
                <a:moveTo>
                  <a:pt x="1773860" y="0"/>
                </a:moveTo>
                <a:lnTo>
                  <a:pt x="6857026" y="0"/>
                </a:lnTo>
                <a:lnTo>
                  <a:pt x="6857026" y="6199875"/>
                </a:lnTo>
                <a:lnTo>
                  <a:pt x="6745851" y="6243657"/>
                </a:lnTo>
                <a:cubicBezTo>
                  <a:pt x="6559532" y="6306522"/>
                  <a:pt x="6367678" y="6336507"/>
                  <a:pt x="6209325" y="6286500"/>
                </a:cubicBezTo>
                <a:cubicBezTo>
                  <a:pt x="5726725" y="6134100"/>
                  <a:pt x="5336200" y="5156200"/>
                  <a:pt x="4590075" y="4933950"/>
                </a:cubicBezTo>
                <a:cubicBezTo>
                  <a:pt x="3843950" y="4711700"/>
                  <a:pt x="2278675" y="5270500"/>
                  <a:pt x="1732575" y="4953000"/>
                </a:cubicBezTo>
                <a:cubicBezTo>
                  <a:pt x="1186475" y="4635500"/>
                  <a:pt x="1567475" y="3470275"/>
                  <a:pt x="1313475" y="3028950"/>
                </a:cubicBezTo>
                <a:cubicBezTo>
                  <a:pt x="1059475" y="2587625"/>
                  <a:pt x="510200" y="2711450"/>
                  <a:pt x="208575" y="2305050"/>
                </a:cubicBezTo>
                <a:cubicBezTo>
                  <a:pt x="-93050" y="1898650"/>
                  <a:pt x="-39075" y="1511300"/>
                  <a:pt x="189525" y="1162050"/>
                </a:cubicBezTo>
                <a:cubicBezTo>
                  <a:pt x="418125" y="812800"/>
                  <a:pt x="1265850" y="495300"/>
                  <a:pt x="1580175" y="209550"/>
                </a:cubicBezTo>
                <a:cubicBezTo>
                  <a:pt x="1658757" y="138113"/>
                  <a:pt x="1721661" y="68263"/>
                  <a:pt x="1773652" y="298"/>
                </a:cubicBezTo>
                <a:close/>
              </a:path>
            </a:pathLst>
          </a:custGeom>
          <a:noFill/>
        </p:spPr>
        <p:txBody>
          <a:bodyPr wrap="square">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                                   Image placeholder</a:t>
            </a:r>
          </a:p>
          <a:p>
            <a:endParaRPr lang="en-US" dirty="0"/>
          </a:p>
        </p:txBody>
      </p:sp>
    </p:spTree>
    <p:extLst>
      <p:ext uri="{BB962C8B-B14F-4D97-AF65-F5344CB8AC3E}">
        <p14:creationId xmlns:p14="http://schemas.microsoft.com/office/powerpoint/2010/main" val="4167752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338211C5-9ECE-4E5B-BFFE-43F069C33F31}"/>
              </a:ext>
            </a:extLst>
          </p:cNvPr>
          <p:cNvCxnSpPr>
            <a:cxnSpLocks/>
          </p:cNvCxnSpPr>
          <p:nvPr userDrawn="1"/>
        </p:nvCxnSpPr>
        <p:spPr>
          <a:xfrm>
            <a:off x="6378437" y="3454400"/>
            <a:ext cx="5486400" cy="0"/>
          </a:xfrm>
          <a:prstGeom prst="line">
            <a:avLst/>
          </a:prstGeom>
          <a:ln>
            <a:solidFill>
              <a:schemeClr val="bg1">
                <a:alpha val="16000"/>
              </a:schemeClr>
            </a:solidFill>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4167F501-52D7-410D-AAC7-FEB2960BD7A9}"/>
              </a:ext>
            </a:extLst>
          </p:cNvPr>
          <p:cNvSpPr/>
          <p:nvPr userDrawn="1"/>
        </p:nvSpPr>
        <p:spPr>
          <a:xfrm flipH="1">
            <a:off x="-4" y="0"/>
            <a:ext cx="6102831" cy="6858001"/>
          </a:xfrm>
          <a:custGeom>
            <a:avLst/>
            <a:gdLst>
              <a:gd name="connsiteX0" fmla="*/ 2024935 w 7179496"/>
              <a:gd name="connsiteY0" fmla="*/ 0 h 6886727"/>
              <a:gd name="connsiteX1" fmla="*/ 7179496 w 7179496"/>
              <a:gd name="connsiteY1" fmla="*/ 0 h 6886727"/>
              <a:gd name="connsiteX2" fmla="*/ 7179496 w 7179496"/>
              <a:gd name="connsiteY2" fmla="*/ 6886727 h 6886727"/>
              <a:gd name="connsiteX3" fmla="*/ 6070006 w 7179496"/>
              <a:gd name="connsiteY3" fmla="*/ 6886727 h 6886727"/>
              <a:gd name="connsiteX4" fmla="*/ 6030703 w 7179496"/>
              <a:gd name="connsiteY4" fmla="*/ 6834380 h 6886727"/>
              <a:gd name="connsiteX5" fmla="*/ 4880705 w 7179496"/>
              <a:gd name="connsiteY5" fmla="*/ 5518271 h 6886727"/>
              <a:gd name="connsiteX6" fmla="*/ 1789895 w 7179496"/>
              <a:gd name="connsiteY6" fmla="*/ 5773943 h 6886727"/>
              <a:gd name="connsiteX7" fmla="*/ 1558084 w 7179496"/>
              <a:gd name="connsiteY7" fmla="*/ 3387664 h 6886727"/>
              <a:gd name="connsiteX8" fmla="*/ 225172 w 7179496"/>
              <a:gd name="connsiteY8" fmla="*/ 2556728 h 6886727"/>
              <a:gd name="connsiteX9" fmla="*/ 167219 w 7179496"/>
              <a:gd name="connsiteY9" fmla="*/ 1278364 h 6886727"/>
              <a:gd name="connsiteX10" fmla="*/ 1828530 w 7179496"/>
              <a:gd name="connsiteY10" fmla="*/ 234367 h 6886727"/>
              <a:gd name="connsiteX11" fmla="*/ 2024724 w 7179496"/>
              <a:gd name="connsiteY11" fmla="*/ 333 h 688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79496" h="6886727">
                <a:moveTo>
                  <a:pt x="2024935" y="0"/>
                </a:moveTo>
                <a:lnTo>
                  <a:pt x="7179496" y="0"/>
                </a:lnTo>
                <a:lnTo>
                  <a:pt x="7179496" y="6886727"/>
                </a:lnTo>
                <a:lnTo>
                  <a:pt x="6070006" y="6886727"/>
                </a:lnTo>
                <a:lnTo>
                  <a:pt x="6030703" y="6834380"/>
                </a:lnTo>
                <a:cubicBezTo>
                  <a:pt x="5727256" y="6401088"/>
                  <a:pt x="5451378" y="5689607"/>
                  <a:pt x="4880705" y="5518271"/>
                </a:cubicBezTo>
                <a:cubicBezTo>
                  <a:pt x="4119808" y="5289823"/>
                  <a:pt x="2343665" y="6129045"/>
                  <a:pt x="1789895" y="5773943"/>
                </a:cubicBezTo>
                <a:cubicBezTo>
                  <a:pt x="1236125" y="5418842"/>
                  <a:pt x="1818871" y="3923867"/>
                  <a:pt x="1558084" y="3387664"/>
                </a:cubicBezTo>
                <a:cubicBezTo>
                  <a:pt x="1297297" y="2851462"/>
                  <a:pt x="514936" y="2972196"/>
                  <a:pt x="225172" y="2556728"/>
                </a:cubicBezTo>
                <a:cubicBezTo>
                  <a:pt x="-64592" y="2141260"/>
                  <a:pt x="-64592" y="1668975"/>
                  <a:pt x="167219" y="1278364"/>
                </a:cubicBezTo>
                <a:cubicBezTo>
                  <a:pt x="399030" y="887753"/>
                  <a:pt x="1509790" y="553958"/>
                  <a:pt x="1828530" y="234367"/>
                </a:cubicBezTo>
                <a:cubicBezTo>
                  <a:pt x="1908216" y="154470"/>
                  <a:pt x="1972003" y="76347"/>
                  <a:pt x="2024724" y="333"/>
                </a:cubicBezTo>
                <a:close/>
              </a:path>
            </a:pathLst>
          </a:cu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Slide Number Placeholder 6">
            <a:extLst>
              <a:ext uri="{FF2B5EF4-FFF2-40B4-BE49-F238E27FC236}">
                <a16:creationId xmlns:a16="http://schemas.microsoft.com/office/drawing/2014/main" id="{095D686D-2418-4DC5-B417-B80D6ED208ED}"/>
              </a:ext>
            </a:extLst>
          </p:cNvPr>
          <p:cNvSpPr>
            <a:spLocks noGrp="1"/>
          </p:cNvSpPr>
          <p:nvPr>
            <p:ph type="sldNum" sz="quarter" idx="12"/>
          </p:nvPr>
        </p:nvSpPr>
        <p:spPr/>
        <p:txBody>
          <a:bodyPr/>
          <a:lstStyle/>
          <a:p>
            <a:fld id="{0C994FE7-5537-4176-BAD0-1BA98FC90E8E}" type="slidenum">
              <a:rPr lang="en-US" smtClean="0"/>
              <a:t>‹#›</a:t>
            </a:fld>
            <a:endParaRPr lang="en-US"/>
          </a:p>
        </p:txBody>
      </p:sp>
      <p:cxnSp>
        <p:nvCxnSpPr>
          <p:cNvPr id="8" name="Straight Connector 7">
            <a:extLst>
              <a:ext uri="{FF2B5EF4-FFF2-40B4-BE49-F238E27FC236}">
                <a16:creationId xmlns:a16="http://schemas.microsoft.com/office/drawing/2014/main" id="{F8EB26ED-6CD6-4306-ACB8-4DD698AC9AE8}"/>
              </a:ext>
            </a:extLst>
          </p:cNvPr>
          <p:cNvCxnSpPr>
            <a:cxnSpLocks/>
          </p:cNvCxnSpPr>
          <p:nvPr userDrawn="1"/>
        </p:nvCxnSpPr>
        <p:spPr>
          <a:xfrm>
            <a:off x="9121637" y="711200"/>
            <a:ext cx="0" cy="5486400"/>
          </a:xfrm>
          <a:prstGeom prst="line">
            <a:avLst/>
          </a:prstGeom>
          <a:ln>
            <a:solidFill>
              <a:schemeClr val="bg1">
                <a:alpha val="16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26B5D51-C4EC-4766-AEC2-C17B137015E2}"/>
              </a:ext>
            </a:extLst>
          </p:cNvPr>
          <p:cNvSpPr>
            <a:spLocks noGrp="1"/>
          </p:cNvSpPr>
          <p:nvPr>
            <p:ph type="dt" sz="half" idx="10"/>
          </p:nvPr>
        </p:nvSpPr>
        <p:spPr>
          <a:xfrm>
            <a:off x="1562098" y="6356350"/>
            <a:ext cx="1485900" cy="365125"/>
          </a:xfrm>
        </p:spPr>
        <p:txBody>
          <a:bodyPr/>
          <a:lstStyle/>
          <a:p>
            <a:fld id="{D3EBF2CA-194E-4E64-8649-81384584209B}" type="datetimeFigureOut">
              <a:rPr lang="en-US" smtClean="0"/>
              <a:t>9/16/2024</a:t>
            </a:fld>
            <a:endParaRPr lang="en-US" dirty="0"/>
          </a:p>
        </p:txBody>
      </p:sp>
      <p:sp>
        <p:nvSpPr>
          <p:cNvPr id="11" name="Title 1">
            <a:extLst>
              <a:ext uri="{FF2B5EF4-FFF2-40B4-BE49-F238E27FC236}">
                <a16:creationId xmlns:a16="http://schemas.microsoft.com/office/drawing/2014/main" id="{2FD07E30-D96D-4A68-A31B-4DD4187FD412}"/>
              </a:ext>
            </a:extLst>
          </p:cNvPr>
          <p:cNvSpPr>
            <a:spLocks noGrp="1"/>
          </p:cNvSpPr>
          <p:nvPr>
            <p:ph type="title" hasCustomPrompt="1"/>
          </p:nvPr>
        </p:nvSpPr>
        <p:spPr>
          <a:xfrm>
            <a:off x="260350" y="1804194"/>
            <a:ext cx="4079875" cy="1500981"/>
          </a:xfrm>
        </p:spPr>
        <p:txBody>
          <a:bodyPr>
            <a:noAutofit/>
          </a:bodyPr>
          <a:lstStyle>
            <a:lvl1pPr>
              <a:defRPr sz="5400" b="1"/>
            </a:lvl1pPr>
          </a:lstStyle>
          <a:p>
            <a:r>
              <a:rPr lang="en-US" dirty="0"/>
              <a:t>Click to edit the title</a:t>
            </a:r>
          </a:p>
        </p:txBody>
      </p:sp>
      <p:sp>
        <p:nvSpPr>
          <p:cNvPr id="12" name="Text Placeholder 49">
            <a:extLst>
              <a:ext uri="{FF2B5EF4-FFF2-40B4-BE49-F238E27FC236}">
                <a16:creationId xmlns:a16="http://schemas.microsoft.com/office/drawing/2014/main" id="{D26B7A11-9BF6-44F4-8253-5C0E56926C2E}"/>
              </a:ext>
            </a:extLst>
          </p:cNvPr>
          <p:cNvSpPr>
            <a:spLocks noGrp="1"/>
          </p:cNvSpPr>
          <p:nvPr>
            <p:ph type="body" sz="quarter" idx="25" hasCustomPrompt="1"/>
          </p:nvPr>
        </p:nvSpPr>
        <p:spPr>
          <a:xfrm>
            <a:off x="260350" y="3412808"/>
            <a:ext cx="3418565" cy="911542"/>
          </a:xfrm>
        </p:spPr>
        <p:txBody>
          <a:bodyPr>
            <a:noAutofit/>
          </a:bodyPr>
          <a:lstStyle>
            <a:lvl1pPr marL="0" indent="0" algn="l">
              <a:buNone/>
              <a:defRPr sz="160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stStyle>
          <a:p>
            <a:pPr lvl="0"/>
            <a:r>
              <a:rPr lang="en-US" dirty="0"/>
              <a:t>Add Some Brief Text Here As a Subtitle and Remember This is Just a Demo Text So Consider Replacing This With Your Own Information</a:t>
            </a:r>
          </a:p>
        </p:txBody>
      </p:sp>
      <p:sp>
        <p:nvSpPr>
          <p:cNvPr id="13" name="Picture Placeholder 30">
            <a:extLst>
              <a:ext uri="{FF2B5EF4-FFF2-40B4-BE49-F238E27FC236}">
                <a16:creationId xmlns:a16="http://schemas.microsoft.com/office/drawing/2014/main" id="{71D0DFCC-9221-4010-9EB5-6648C16B6780}"/>
              </a:ext>
            </a:extLst>
          </p:cNvPr>
          <p:cNvSpPr>
            <a:spLocks noGrp="1"/>
          </p:cNvSpPr>
          <p:nvPr>
            <p:ph type="pic" sz="quarter" idx="14" hasCustomPrompt="1"/>
          </p:nvPr>
        </p:nvSpPr>
        <p:spPr>
          <a:xfrm>
            <a:off x="7075930" y="394494"/>
            <a:ext cx="1074156" cy="1074156"/>
          </a:xfrm>
        </p:spPr>
        <p:txBody>
          <a:bodyPr>
            <a:noAutofit/>
          </a:bodyPr>
          <a:lstStyle>
            <a:lvl1pPr marL="0" indent="0" algn="ctr">
              <a:buNone/>
              <a:defRPr sz="1000"/>
            </a:lvl1pPr>
          </a:lstStyle>
          <a:p>
            <a:r>
              <a:rPr lang="en-US" dirty="0"/>
              <a:t>Click to add icon</a:t>
            </a:r>
          </a:p>
        </p:txBody>
      </p:sp>
      <p:sp>
        <p:nvSpPr>
          <p:cNvPr id="14" name="Text Placeholder 41">
            <a:extLst>
              <a:ext uri="{FF2B5EF4-FFF2-40B4-BE49-F238E27FC236}">
                <a16:creationId xmlns:a16="http://schemas.microsoft.com/office/drawing/2014/main" id="{568A994B-ECA5-4345-9A69-2B13AF19C7AE}"/>
              </a:ext>
            </a:extLst>
          </p:cNvPr>
          <p:cNvSpPr>
            <a:spLocks noGrp="1"/>
          </p:cNvSpPr>
          <p:nvPr>
            <p:ph type="body" sz="quarter" idx="21" hasCustomPrompt="1"/>
          </p:nvPr>
        </p:nvSpPr>
        <p:spPr>
          <a:xfrm>
            <a:off x="6238871" y="1961726"/>
            <a:ext cx="2748275" cy="1124365"/>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15" name="Text Placeholder 43">
            <a:extLst>
              <a:ext uri="{FF2B5EF4-FFF2-40B4-BE49-F238E27FC236}">
                <a16:creationId xmlns:a16="http://schemas.microsoft.com/office/drawing/2014/main" id="{599D650F-72BB-4AC9-81A9-ED3D9F49E973}"/>
              </a:ext>
            </a:extLst>
          </p:cNvPr>
          <p:cNvSpPr>
            <a:spLocks noGrp="1"/>
          </p:cNvSpPr>
          <p:nvPr>
            <p:ph type="body" sz="quarter" idx="22" hasCustomPrompt="1"/>
          </p:nvPr>
        </p:nvSpPr>
        <p:spPr>
          <a:xfrm>
            <a:off x="6261746" y="1531833"/>
            <a:ext cx="2700976" cy="414310"/>
          </a:xfrm>
        </p:spPr>
        <p:txBody>
          <a:bodyPr>
            <a:noAutofit/>
          </a:bodyPr>
          <a:lstStyle>
            <a:lvl1pPr marL="0" indent="0" algn="ctr">
              <a:buNone/>
              <a:defRPr sz="24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16" name="Picture Placeholder 30">
            <a:extLst>
              <a:ext uri="{FF2B5EF4-FFF2-40B4-BE49-F238E27FC236}">
                <a16:creationId xmlns:a16="http://schemas.microsoft.com/office/drawing/2014/main" id="{5A15D709-4179-4B84-B852-6039E6B0BCE1}"/>
              </a:ext>
            </a:extLst>
          </p:cNvPr>
          <p:cNvSpPr>
            <a:spLocks noGrp="1"/>
          </p:cNvSpPr>
          <p:nvPr>
            <p:ph type="pic" sz="quarter" idx="26" hasCustomPrompt="1"/>
          </p:nvPr>
        </p:nvSpPr>
        <p:spPr>
          <a:xfrm>
            <a:off x="10119740" y="394494"/>
            <a:ext cx="1074156" cy="1074156"/>
          </a:xfrm>
        </p:spPr>
        <p:txBody>
          <a:bodyPr>
            <a:noAutofit/>
          </a:bodyPr>
          <a:lstStyle>
            <a:lvl1pPr marL="0" indent="0" algn="ctr">
              <a:buNone/>
              <a:defRPr sz="1000"/>
            </a:lvl1pPr>
          </a:lstStyle>
          <a:p>
            <a:r>
              <a:rPr lang="en-US" dirty="0"/>
              <a:t>Click to add icon</a:t>
            </a:r>
          </a:p>
        </p:txBody>
      </p:sp>
      <p:sp>
        <p:nvSpPr>
          <p:cNvPr id="17" name="Text Placeholder 41">
            <a:extLst>
              <a:ext uri="{FF2B5EF4-FFF2-40B4-BE49-F238E27FC236}">
                <a16:creationId xmlns:a16="http://schemas.microsoft.com/office/drawing/2014/main" id="{3EF102A3-6EFD-44DA-B153-1405453D6DD8}"/>
              </a:ext>
            </a:extLst>
          </p:cNvPr>
          <p:cNvSpPr>
            <a:spLocks noGrp="1"/>
          </p:cNvSpPr>
          <p:nvPr>
            <p:ph type="body" sz="quarter" idx="27" hasCustomPrompt="1"/>
          </p:nvPr>
        </p:nvSpPr>
        <p:spPr>
          <a:xfrm>
            <a:off x="9282681" y="1961726"/>
            <a:ext cx="2748275" cy="1124365"/>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18" name="Text Placeholder 43">
            <a:extLst>
              <a:ext uri="{FF2B5EF4-FFF2-40B4-BE49-F238E27FC236}">
                <a16:creationId xmlns:a16="http://schemas.microsoft.com/office/drawing/2014/main" id="{CF18AB91-5DD8-43C0-A688-F26DA8D38587}"/>
              </a:ext>
            </a:extLst>
          </p:cNvPr>
          <p:cNvSpPr>
            <a:spLocks noGrp="1"/>
          </p:cNvSpPr>
          <p:nvPr>
            <p:ph type="body" sz="quarter" idx="28" hasCustomPrompt="1"/>
          </p:nvPr>
        </p:nvSpPr>
        <p:spPr>
          <a:xfrm>
            <a:off x="9305556" y="1531833"/>
            <a:ext cx="2700976" cy="414310"/>
          </a:xfrm>
        </p:spPr>
        <p:txBody>
          <a:bodyPr>
            <a:noAutofit/>
          </a:bodyPr>
          <a:lstStyle>
            <a:lvl1pPr marL="0" indent="0" algn="ctr">
              <a:buNone/>
              <a:defRPr sz="24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19" name="Picture Placeholder 30">
            <a:extLst>
              <a:ext uri="{FF2B5EF4-FFF2-40B4-BE49-F238E27FC236}">
                <a16:creationId xmlns:a16="http://schemas.microsoft.com/office/drawing/2014/main" id="{A76BE60B-CBCF-4AEC-A92F-5B3D4D999094}"/>
              </a:ext>
            </a:extLst>
          </p:cNvPr>
          <p:cNvSpPr>
            <a:spLocks noGrp="1"/>
          </p:cNvSpPr>
          <p:nvPr>
            <p:ph type="pic" sz="quarter" idx="29" hasCustomPrompt="1"/>
          </p:nvPr>
        </p:nvSpPr>
        <p:spPr>
          <a:xfrm>
            <a:off x="7075930" y="3784769"/>
            <a:ext cx="1074156" cy="1074156"/>
          </a:xfrm>
        </p:spPr>
        <p:txBody>
          <a:bodyPr>
            <a:noAutofit/>
          </a:bodyPr>
          <a:lstStyle>
            <a:lvl1pPr marL="0" indent="0" algn="ctr">
              <a:buNone/>
              <a:defRPr sz="1000"/>
            </a:lvl1pPr>
          </a:lstStyle>
          <a:p>
            <a:r>
              <a:rPr lang="en-US" dirty="0"/>
              <a:t>Click to add icon</a:t>
            </a:r>
          </a:p>
        </p:txBody>
      </p:sp>
      <p:sp>
        <p:nvSpPr>
          <p:cNvPr id="20" name="Text Placeholder 41">
            <a:extLst>
              <a:ext uri="{FF2B5EF4-FFF2-40B4-BE49-F238E27FC236}">
                <a16:creationId xmlns:a16="http://schemas.microsoft.com/office/drawing/2014/main" id="{ADEAA25F-E088-48F8-9EF8-25FF2CE58080}"/>
              </a:ext>
            </a:extLst>
          </p:cNvPr>
          <p:cNvSpPr>
            <a:spLocks noGrp="1"/>
          </p:cNvSpPr>
          <p:nvPr>
            <p:ph type="body" sz="quarter" idx="30" hasCustomPrompt="1"/>
          </p:nvPr>
        </p:nvSpPr>
        <p:spPr>
          <a:xfrm>
            <a:off x="6238871" y="5352001"/>
            <a:ext cx="2748275" cy="1124365"/>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21" name="Text Placeholder 43">
            <a:extLst>
              <a:ext uri="{FF2B5EF4-FFF2-40B4-BE49-F238E27FC236}">
                <a16:creationId xmlns:a16="http://schemas.microsoft.com/office/drawing/2014/main" id="{D4B0F5BD-530E-4CC9-9465-C06BDBEB9874}"/>
              </a:ext>
            </a:extLst>
          </p:cNvPr>
          <p:cNvSpPr>
            <a:spLocks noGrp="1"/>
          </p:cNvSpPr>
          <p:nvPr>
            <p:ph type="body" sz="quarter" idx="31" hasCustomPrompt="1"/>
          </p:nvPr>
        </p:nvSpPr>
        <p:spPr>
          <a:xfrm>
            <a:off x="6261746" y="4922108"/>
            <a:ext cx="2700976" cy="414310"/>
          </a:xfrm>
        </p:spPr>
        <p:txBody>
          <a:bodyPr>
            <a:noAutofit/>
          </a:bodyPr>
          <a:lstStyle>
            <a:lvl1pPr marL="0" indent="0" algn="ctr">
              <a:buNone/>
              <a:defRPr sz="24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22" name="Picture Placeholder 30">
            <a:extLst>
              <a:ext uri="{FF2B5EF4-FFF2-40B4-BE49-F238E27FC236}">
                <a16:creationId xmlns:a16="http://schemas.microsoft.com/office/drawing/2014/main" id="{5530CB28-C607-4DDF-80A0-F800A20922B3}"/>
              </a:ext>
            </a:extLst>
          </p:cNvPr>
          <p:cNvSpPr>
            <a:spLocks noGrp="1"/>
          </p:cNvSpPr>
          <p:nvPr>
            <p:ph type="pic" sz="quarter" idx="32" hasCustomPrompt="1"/>
          </p:nvPr>
        </p:nvSpPr>
        <p:spPr>
          <a:xfrm>
            <a:off x="10119740" y="3784769"/>
            <a:ext cx="1074156" cy="1074156"/>
          </a:xfrm>
        </p:spPr>
        <p:txBody>
          <a:bodyPr>
            <a:noAutofit/>
          </a:bodyPr>
          <a:lstStyle>
            <a:lvl1pPr marL="0" indent="0" algn="ctr">
              <a:buNone/>
              <a:defRPr sz="1000"/>
            </a:lvl1pPr>
          </a:lstStyle>
          <a:p>
            <a:r>
              <a:rPr lang="en-US" dirty="0"/>
              <a:t>Click to add icon</a:t>
            </a:r>
          </a:p>
        </p:txBody>
      </p:sp>
      <p:sp>
        <p:nvSpPr>
          <p:cNvPr id="23" name="Text Placeholder 41">
            <a:extLst>
              <a:ext uri="{FF2B5EF4-FFF2-40B4-BE49-F238E27FC236}">
                <a16:creationId xmlns:a16="http://schemas.microsoft.com/office/drawing/2014/main" id="{DC40C9E9-82F2-40AC-A579-1D764BF5EC79}"/>
              </a:ext>
            </a:extLst>
          </p:cNvPr>
          <p:cNvSpPr>
            <a:spLocks noGrp="1"/>
          </p:cNvSpPr>
          <p:nvPr>
            <p:ph type="body" sz="quarter" idx="33" hasCustomPrompt="1"/>
          </p:nvPr>
        </p:nvSpPr>
        <p:spPr>
          <a:xfrm>
            <a:off x="9282681" y="5352001"/>
            <a:ext cx="2748275" cy="1124365"/>
          </a:xfrm>
        </p:spPr>
        <p:txBody>
          <a:bodyPr>
            <a:no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dirty="0"/>
              <a:t>Add Some Brief Text Here This is Just a Demo Text SO Consider Replacing This With Your Own</a:t>
            </a:r>
          </a:p>
        </p:txBody>
      </p:sp>
      <p:sp>
        <p:nvSpPr>
          <p:cNvPr id="24" name="Text Placeholder 43">
            <a:extLst>
              <a:ext uri="{FF2B5EF4-FFF2-40B4-BE49-F238E27FC236}">
                <a16:creationId xmlns:a16="http://schemas.microsoft.com/office/drawing/2014/main" id="{30D7BB33-813A-4806-BAFD-F4C37901954E}"/>
              </a:ext>
            </a:extLst>
          </p:cNvPr>
          <p:cNvSpPr>
            <a:spLocks noGrp="1"/>
          </p:cNvSpPr>
          <p:nvPr>
            <p:ph type="body" sz="quarter" idx="34" hasCustomPrompt="1"/>
          </p:nvPr>
        </p:nvSpPr>
        <p:spPr>
          <a:xfrm>
            <a:off x="9305556" y="4922108"/>
            <a:ext cx="2700976" cy="414310"/>
          </a:xfrm>
        </p:spPr>
        <p:txBody>
          <a:bodyPr>
            <a:noAutofit/>
          </a:bodyPr>
          <a:lstStyle>
            <a:lvl1pPr marL="0" indent="0" algn="ctr">
              <a:buNone/>
              <a:defRPr sz="2400" b="1">
                <a:latin typeface="+mj-lt"/>
              </a:defRPr>
            </a:lvl1pPr>
            <a:lvl2pPr marL="457200" indent="0" algn="ctr">
              <a:buNone/>
              <a:defRPr sz="3200" b="1"/>
            </a:lvl2pPr>
            <a:lvl3pPr marL="914400" indent="0" algn="ctr">
              <a:buNone/>
              <a:defRPr sz="3200" b="1"/>
            </a:lvl3pPr>
            <a:lvl4pPr marL="1371600" indent="0" algn="ctr">
              <a:buNone/>
              <a:defRPr sz="3200" b="1"/>
            </a:lvl4pPr>
            <a:lvl5pPr marL="1828800" indent="0" algn="ctr">
              <a:buNone/>
              <a:defRPr sz="3200" b="1"/>
            </a:lvl5pPr>
          </a:lstStyle>
          <a:p>
            <a:pPr lvl="0"/>
            <a:r>
              <a:rPr lang="en-US" dirty="0"/>
              <a:t>Your Topic Name</a:t>
            </a:r>
          </a:p>
        </p:txBody>
      </p:sp>
      <p:sp>
        <p:nvSpPr>
          <p:cNvPr id="6" name="Footer Placeholder 5">
            <a:extLst>
              <a:ext uri="{FF2B5EF4-FFF2-40B4-BE49-F238E27FC236}">
                <a16:creationId xmlns:a16="http://schemas.microsoft.com/office/drawing/2014/main" id="{788E389A-9715-4E50-942E-5FAA55C874D9}"/>
              </a:ext>
            </a:extLst>
          </p:cNvPr>
          <p:cNvSpPr>
            <a:spLocks noGrp="1"/>
          </p:cNvSpPr>
          <p:nvPr>
            <p:ph type="ftr" sz="quarter" idx="11"/>
          </p:nvPr>
        </p:nvSpPr>
        <p:spPr>
          <a:xfrm>
            <a:off x="3222350" y="6324600"/>
            <a:ext cx="2743200" cy="365125"/>
          </a:xfrm>
        </p:spPr>
        <p:txBody>
          <a:bodyPr/>
          <a:lstStyle/>
          <a:p>
            <a:endParaRPr lang="en-US" dirty="0"/>
          </a:p>
        </p:txBody>
      </p:sp>
    </p:spTree>
    <p:extLst>
      <p:ext uri="{BB962C8B-B14F-4D97-AF65-F5344CB8AC3E}">
        <p14:creationId xmlns:p14="http://schemas.microsoft.com/office/powerpoint/2010/main" val="553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2CE6D3-EEAF-49D9-804F-991C4D056F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0A1349-8ABD-4E58-A1C3-56B70E01A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8F8B2B-8662-4EEF-87D0-ED8A3626EC9F}"/>
              </a:ext>
            </a:extLst>
          </p:cNvPr>
          <p:cNvSpPr>
            <a:spLocks noGrp="1"/>
          </p:cNvSpPr>
          <p:nvPr>
            <p:ph type="dt" sz="half" idx="2"/>
          </p:nvPr>
        </p:nvSpPr>
        <p:spPr>
          <a:xfrm>
            <a:off x="5353050" y="6356350"/>
            <a:ext cx="1485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3EBF2CA-194E-4E64-8649-81384584209B}" type="datetimeFigureOut">
              <a:rPr lang="en-US" smtClean="0"/>
              <a:pPr/>
              <a:t>9/16/2024</a:t>
            </a:fld>
            <a:endParaRPr lang="en-US"/>
          </a:p>
        </p:txBody>
      </p:sp>
      <p:sp>
        <p:nvSpPr>
          <p:cNvPr id="5" name="Footer Placeholder 4">
            <a:extLst>
              <a:ext uri="{FF2B5EF4-FFF2-40B4-BE49-F238E27FC236}">
                <a16:creationId xmlns:a16="http://schemas.microsoft.com/office/drawing/2014/main" id="{3C58D5AA-CF39-42AE-A9E9-6D21155B8F58}"/>
              </a:ext>
            </a:extLst>
          </p:cNvPr>
          <p:cNvSpPr>
            <a:spLocks noGrp="1"/>
          </p:cNvSpPr>
          <p:nvPr>
            <p:ph type="ftr" sz="quarter" idx="3"/>
          </p:nvPr>
        </p:nvSpPr>
        <p:spPr>
          <a:xfrm>
            <a:off x="9232900" y="6324600"/>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A484595-48A4-4F8F-A69F-65FA0754C478}"/>
              </a:ext>
            </a:extLst>
          </p:cNvPr>
          <p:cNvSpPr>
            <a:spLocks noGrp="1"/>
          </p:cNvSpPr>
          <p:nvPr>
            <p:ph type="sldNum" sz="quarter" idx="4"/>
          </p:nvPr>
        </p:nvSpPr>
        <p:spPr>
          <a:xfrm>
            <a:off x="11455400" y="57944"/>
            <a:ext cx="609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94FE7-5537-4176-BAD0-1BA98FC90E8E}" type="slidenum">
              <a:rPr lang="en-US" smtClean="0"/>
              <a:t>‹#›</a:t>
            </a:fld>
            <a:endParaRPr lang="en-US"/>
          </a:p>
        </p:txBody>
      </p:sp>
    </p:spTree>
    <p:extLst>
      <p:ext uri="{BB962C8B-B14F-4D97-AF65-F5344CB8AC3E}">
        <p14:creationId xmlns:p14="http://schemas.microsoft.com/office/powerpoint/2010/main" val="157522453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6" r:id="rId4"/>
    <p:sldLayoutId id="2147483658" r:id="rId5"/>
    <p:sldLayoutId id="2147483650" r:id="rId6"/>
    <p:sldLayoutId id="2147483659" r:id="rId7"/>
    <p:sldLayoutId id="2147483652" r:id="rId8"/>
    <p:sldLayoutId id="2147483657" r:id="rId9"/>
    <p:sldLayoutId id="2147483655"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itle 256">
            <a:extLst>
              <a:ext uri="{FF2B5EF4-FFF2-40B4-BE49-F238E27FC236}">
                <a16:creationId xmlns:a16="http://schemas.microsoft.com/office/drawing/2014/main" id="{26AD3567-9F6F-4FB8-9052-653746737079}"/>
              </a:ext>
            </a:extLst>
          </p:cNvPr>
          <p:cNvSpPr>
            <a:spLocks noGrp="1"/>
          </p:cNvSpPr>
          <p:nvPr>
            <p:ph type="title"/>
          </p:nvPr>
        </p:nvSpPr>
        <p:spPr>
          <a:xfrm>
            <a:off x="827089" y="1444838"/>
            <a:ext cx="4865052" cy="1569719"/>
          </a:xfrm>
        </p:spPr>
        <p:txBody>
          <a:bodyPr>
            <a:normAutofit fontScale="90000"/>
          </a:bodyPr>
          <a:lstStyle/>
          <a:p>
            <a:r>
              <a:rPr lang="en-US" sz="4800" b="1" dirty="0"/>
              <a:t>CRM Project </a:t>
            </a:r>
            <a:br>
              <a:rPr lang="en-US" sz="4800" b="1" dirty="0"/>
            </a:br>
            <a:r>
              <a:rPr lang="en-US" sz="4800" b="1" dirty="0"/>
              <a:t>(</a:t>
            </a:r>
            <a:r>
              <a:rPr lang="en-US" sz="3100" b="1" dirty="0"/>
              <a:t>Analytics for Stake-Holders)</a:t>
            </a:r>
          </a:p>
        </p:txBody>
      </p:sp>
      <p:pic>
        <p:nvPicPr>
          <p:cNvPr id="3" name="Picture Placeholder 2">
            <a:extLst>
              <a:ext uri="{FF2B5EF4-FFF2-40B4-BE49-F238E27FC236}">
                <a16:creationId xmlns:a16="http://schemas.microsoft.com/office/drawing/2014/main" id="{8E0E1783-2088-B477-F119-332F410CBC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54" b="54"/>
          <a:stretch/>
        </p:blipFill>
        <p:spPr>
          <a:xfrm>
            <a:off x="6632575" y="1258888"/>
            <a:ext cx="4405313" cy="4400550"/>
          </a:xfrm>
        </p:spPr>
      </p:pic>
      <p:sp>
        <p:nvSpPr>
          <p:cNvPr id="259" name="Text Placeholder 258">
            <a:extLst>
              <a:ext uri="{FF2B5EF4-FFF2-40B4-BE49-F238E27FC236}">
                <a16:creationId xmlns:a16="http://schemas.microsoft.com/office/drawing/2014/main" id="{CD0A320E-0FDB-4504-AB29-E392C6AC3D0D}"/>
              </a:ext>
            </a:extLst>
          </p:cNvPr>
          <p:cNvSpPr>
            <a:spLocks noGrp="1"/>
          </p:cNvSpPr>
          <p:nvPr>
            <p:ph type="body" sz="quarter" idx="14"/>
          </p:nvPr>
        </p:nvSpPr>
        <p:spPr>
          <a:xfrm>
            <a:off x="827089" y="3482340"/>
            <a:ext cx="5192712" cy="1930822"/>
          </a:xfrm>
        </p:spPr>
        <p:txBody>
          <a:bodyPr>
            <a:normAutofit fontScale="92500" lnSpcReduction="10000"/>
          </a:bodyPr>
          <a:lstStyle/>
          <a:p>
            <a:pPr marL="342900" indent="-342900">
              <a:buFont typeface="Arial" panose="020B0604020202020204" pitchFamily="34" charset="0"/>
              <a:buChar char="•"/>
            </a:pPr>
            <a:r>
              <a:rPr lang="en-US" dirty="0">
                <a:latin typeface="Tw Cen MT" panose="020B0602020104020603" pitchFamily="34" charset="0"/>
              </a:rPr>
              <a:t>Mentor Name : Mahendra Singh</a:t>
            </a:r>
          </a:p>
          <a:p>
            <a:pPr marL="342900" indent="-342900">
              <a:buFont typeface="Arial" panose="020B0604020202020204" pitchFamily="34" charset="0"/>
              <a:buChar char="•"/>
            </a:pPr>
            <a:r>
              <a:rPr lang="en-US" dirty="0">
                <a:latin typeface="Tw Cen MT" panose="020B0602020104020603" pitchFamily="34" charset="0"/>
              </a:rPr>
              <a:t>Group : 	 2</a:t>
            </a:r>
          </a:p>
          <a:p>
            <a:pPr marL="342900" indent="-342900">
              <a:buFont typeface="Arial" panose="020B0604020202020204" pitchFamily="34" charset="0"/>
              <a:buChar char="•"/>
            </a:pPr>
            <a:r>
              <a:rPr lang="en-US" dirty="0">
                <a:latin typeface="Tw Cen MT" panose="020B0602020104020603" pitchFamily="34" charset="0"/>
              </a:rPr>
              <a:t>Project Code :  DA_P609</a:t>
            </a:r>
          </a:p>
          <a:p>
            <a:pPr marL="342900" indent="-342900">
              <a:buFont typeface="Arial" panose="020B0604020202020204" pitchFamily="34" charset="0"/>
              <a:buChar char="•"/>
            </a:pPr>
            <a:r>
              <a:rPr lang="en-US" dirty="0">
                <a:latin typeface="Tw Cen MT" panose="020B0602020104020603" pitchFamily="34" charset="0"/>
              </a:rPr>
              <a:t>Members : 	Boguda Devendranath, </a:t>
            </a:r>
            <a:r>
              <a:rPr lang="en-US" dirty="0" err="1">
                <a:latin typeface="Tw Cen MT" panose="020B0602020104020603" pitchFamily="34" charset="0"/>
              </a:rPr>
              <a:t>Tejas</a:t>
            </a:r>
            <a:r>
              <a:rPr lang="en-US" dirty="0">
                <a:latin typeface="Tw Cen MT" panose="020B0602020104020603" pitchFamily="34" charset="0"/>
              </a:rPr>
              <a:t>, 		</a:t>
            </a:r>
            <a:r>
              <a:rPr lang="en-US" dirty="0" err="1">
                <a:latin typeface="Tw Cen MT" panose="020B0602020104020603" pitchFamily="34" charset="0"/>
              </a:rPr>
              <a:t>Avalakunta</a:t>
            </a:r>
            <a:r>
              <a:rPr lang="en-US" dirty="0">
                <a:latin typeface="Tw Cen MT" panose="020B0602020104020603" pitchFamily="34" charset="0"/>
              </a:rPr>
              <a:t> Pooja, </a:t>
            </a:r>
            <a:r>
              <a:rPr lang="en-US" dirty="0" err="1">
                <a:latin typeface="Tw Cen MT" panose="020B0602020104020603" pitchFamily="34" charset="0"/>
              </a:rPr>
              <a:t>Katakam</a:t>
            </a:r>
            <a:r>
              <a:rPr lang="en-US" dirty="0">
                <a:latin typeface="Tw Cen MT" panose="020B0602020104020603" pitchFamily="34" charset="0"/>
              </a:rPr>
              <a:t> 			Prakash</a:t>
            </a:r>
          </a:p>
          <a:p>
            <a:endParaRPr lang="en-US" dirty="0">
              <a:latin typeface="Tw Cen MT" panose="020B0602020104020603" pitchFamily="34" charset="0"/>
            </a:endParaRPr>
          </a:p>
        </p:txBody>
      </p:sp>
    </p:spTree>
    <p:extLst>
      <p:ext uri="{BB962C8B-B14F-4D97-AF65-F5344CB8AC3E}">
        <p14:creationId xmlns:p14="http://schemas.microsoft.com/office/powerpoint/2010/main" val="116062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64EB677-22AB-45CC-AA6C-942E89838C47}"/>
              </a:ext>
            </a:extLst>
          </p:cNvPr>
          <p:cNvSpPr/>
          <p:nvPr/>
        </p:nvSpPr>
        <p:spPr>
          <a:xfrm>
            <a:off x="4342193"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0" y="0"/>
            <a:ext cx="4572000"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339300" y="1809548"/>
            <a:ext cx="3788200"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Lead</a:t>
            </a:r>
          </a:p>
        </p:txBody>
      </p:sp>
      <p:sp>
        <p:nvSpPr>
          <p:cNvPr id="13" name="TextBox 12">
            <a:extLst>
              <a:ext uri="{FF2B5EF4-FFF2-40B4-BE49-F238E27FC236}">
                <a16:creationId xmlns:a16="http://schemas.microsoft.com/office/drawing/2014/main" id="{0640F786-DD7F-4EBA-AA9E-23A545F0C603}"/>
              </a:ext>
            </a:extLst>
          </p:cNvPr>
          <p:cNvSpPr txBox="1"/>
          <p:nvPr/>
        </p:nvSpPr>
        <p:spPr>
          <a:xfrm>
            <a:off x="391900" y="2688498"/>
            <a:ext cx="3788200" cy="646331"/>
          </a:xfrm>
          <a:prstGeom prst="rect">
            <a:avLst/>
          </a:prstGeom>
          <a:noFill/>
        </p:spPr>
        <p:txBody>
          <a:bodyPr wrap="square" rtlCol="0">
            <a:spAutoFit/>
          </a:bodyPr>
          <a:lstStyle/>
          <a:p>
            <a:pPr algn="ctr"/>
            <a:r>
              <a:rPr lang="en-US" sz="3600" dirty="0">
                <a:solidFill>
                  <a:schemeClr val="bg1"/>
                </a:solidFill>
                <a:latin typeface="Tw Cen MT" panose="020B0602020104020603" pitchFamily="34" charset="0"/>
              </a:rPr>
              <a:t>KPI’s</a:t>
            </a:r>
          </a:p>
        </p:txBody>
      </p:sp>
      <p:cxnSp>
        <p:nvCxnSpPr>
          <p:cNvPr id="5" name="Straight Connector 4">
            <a:extLst>
              <a:ext uri="{FF2B5EF4-FFF2-40B4-BE49-F238E27FC236}">
                <a16:creationId xmlns:a16="http://schemas.microsoft.com/office/drawing/2014/main" id="{80307207-5D73-43A4-9EF2-3DBE1082A198}"/>
              </a:ext>
            </a:extLst>
          </p:cNvPr>
          <p:cNvCxnSpPr/>
          <p:nvPr/>
        </p:nvCxnSpPr>
        <p:spPr>
          <a:xfrm>
            <a:off x="479418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6" name="Oval 5">
            <a:extLst>
              <a:ext uri="{FF2B5EF4-FFF2-40B4-BE49-F238E27FC236}">
                <a16:creationId xmlns:a16="http://schemas.microsoft.com/office/drawing/2014/main" id="{EC2D04CA-2E11-44BE-A92E-A865EDB4EFFF}"/>
              </a:ext>
            </a:extLst>
          </p:cNvPr>
          <p:cNvSpPr/>
          <p:nvPr/>
        </p:nvSpPr>
        <p:spPr>
          <a:xfrm>
            <a:off x="5900992"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0F57D7-7D22-440A-8B20-70C081CB56FD}"/>
              </a:ext>
            </a:extLst>
          </p:cNvPr>
          <p:cNvSpPr/>
          <p:nvPr/>
        </p:nvSpPr>
        <p:spPr>
          <a:xfrm>
            <a:off x="6011058"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F6E4610-6A9F-409A-81C1-0CF49AEC7F15}"/>
              </a:ext>
            </a:extLst>
          </p:cNvPr>
          <p:cNvCxnSpPr/>
          <p:nvPr/>
        </p:nvCxnSpPr>
        <p:spPr>
          <a:xfrm>
            <a:off x="681538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72127A7-1085-49AD-B2B0-C3C87B2CE4AE}"/>
              </a:ext>
            </a:extLst>
          </p:cNvPr>
          <p:cNvCxnSpPr/>
          <p:nvPr/>
        </p:nvCxnSpPr>
        <p:spPr>
          <a:xfrm>
            <a:off x="884127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a:extLst>
              <a:ext uri="{FF2B5EF4-FFF2-40B4-BE49-F238E27FC236}">
                <a16:creationId xmlns:a16="http://schemas.microsoft.com/office/drawing/2014/main" id="{EDE5F56B-EFCE-4F21-A8FA-F50A5BEBDD1A}"/>
              </a:ext>
            </a:extLst>
          </p:cNvPr>
          <p:cNvSpPr/>
          <p:nvPr/>
        </p:nvSpPr>
        <p:spPr>
          <a:xfrm>
            <a:off x="9943248"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F621FE-9658-4F46-BF07-AFA26EDC24D2}"/>
              </a:ext>
            </a:extLst>
          </p:cNvPr>
          <p:cNvSpPr/>
          <p:nvPr/>
        </p:nvSpPr>
        <p:spPr>
          <a:xfrm>
            <a:off x="10053314"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29CBD5B-FDED-4176-AD30-25ECA935FFA9}"/>
              </a:ext>
            </a:extLst>
          </p:cNvPr>
          <p:cNvSpPr/>
          <p:nvPr/>
        </p:nvSpPr>
        <p:spPr>
          <a:xfrm>
            <a:off x="7922119"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D0FD717-C7C7-4F76-ABD8-7124E21D56FC}"/>
              </a:ext>
            </a:extLst>
          </p:cNvPr>
          <p:cNvSpPr/>
          <p:nvPr/>
        </p:nvSpPr>
        <p:spPr>
          <a:xfrm>
            <a:off x="8032185"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D47F4E-3AFA-4A2C-8F75-DBCF60497C26}"/>
              </a:ext>
            </a:extLst>
          </p:cNvPr>
          <p:cNvCxnSpPr/>
          <p:nvPr/>
        </p:nvCxnSpPr>
        <p:spPr>
          <a:xfrm>
            <a:off x="10857640"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32" name="TextBox 31">
            <a:extLst>
              <a:ext uri="{FF2B5EF4-FFF2-40B4-BE49-F238E27FC236}">
                <a16:creationId xmlns:a16="http://schemas.microsoft.com/office/drawing/2014/main" id="{2BD269DD-FA3E-4122-AA44-70020B272342}"/>
              </a:ext>
            </a:extLst>
          </p:cNvPr>
          <p:cNvSpPr txBox="1"/>
          <p:nvPr/>
        </p:nvSpPr>
        <p:spPr>
          <a:xfrm>
            <a:off x="4517587" y="2148869"/>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Converted Accounts</a:t>
            </a:r>
          </a:p>
        </p:txBody>
      </p:sp>
      <p:sp>
        <p:nvSpPr>
          <p:cNvPr id="35" name="TextBox 34">
            <a:extLst>
              <a:ext uri="{FF2B5EF4-FFF2-40B4-BE49-F238E27FC236}">
                <a16:creationId xmlns:a16="http://schemas.microsoft.com/office/drawing/2014/main" id="{40768954-D460-4A7F-97B9-F0D4A8962B0B}"/>
              </a:ext>
            </a:extLst>
          </p:cNvPr>
          <p:cNvSpPr txBox="1"/>
          <p:nvPr/>
        </p:nvSpPr>
        <p:spPr>
          <a:xfrm>
            <a:off x="8618320" y="2165278"/>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Win Rate</a:t>
            </a:r>
          </a:p>
        </p:txBody>
      </p:sp>
      <p:sp>
        <p:nvSpPr>
          <p:cNvPr id="38" name="TextBox 37">
            <a:extLst>
              <a:ext uri="{FF2B5EF4-FFF2-40B4-BE49-F238E27FC236}">
                <a16:creationId xmlns:a16="http://schemas.microsoft.com/office/drawing/2014/main" id="{E1A8C7B4-9B28-4AB0-90B5-96D4DCF136DA}"/>
              </a:ext>
            </a:extLst>
          </p:cNvPr>
          <p:cNvSpPr txBox="1"/>
          <p:nvPr/>
        </p:nvSpPr>
        <p:spPr>
          <a:xfrm>
            <a:off x="6545309" y="4030265"/>
            <a:ext cx="3681202" cy="954107"/>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Converted Opportunities</a:t>
            </a:r>
          </a:p>
        </p:txBody>
      </p:sp>
      <p:sp>
        <p:nvSpPr>
          <p:cNvPr id="40" name="Oval 39">
            <a:extLst>
              <a:ext uri="{FF2B5EF4-FFF2-40B4-BE49-F238E27FC236}">
                <a16:creationId xmlns:a16="http://schemas.microsoft.com/office/drawing/2014/main" id="{7DFD679D-F332-4DBF-A908-2244ECD217FF}"/>
              </a:ext>
            </a:extLst>
          </p:cNvPr>
          <p:cNvSpPr/>
          <p:nvPr/>
        </p:nvSpPr>
        <p:spPr>
          <a:xfrm>
            <a:off x="11960381"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68A214B-F1EF-4947-A2DE-8844DF44F0E5}"/>
              </a:ext>
            </a:extLst>
          </p:cNvPr>
          <p:cNvGrpSpPr/>
          <p:nvPr/>
        </p:nvGrpSpPr>
        <p:grpSpPr>
          <a:xfrm>
            <a:off x="8232013" y="3207313"/>
            <a:ext cx="294604" cy="429448"/>
            <a:chOff x="3582988" y="3510757"/>
            <a:chExt cx="319088" cy="465138"/>
          </a:xfrm>
          <a:solidFill>
            <a:schemeClr val="bg1"/>
          </a:solidFill>
        </p:grpSpPr>
        <p:sp>
          <p:nvSpPr>
            <p:cNvPr id="48" name="AutoShape 113">
              <a:extLst>
                <a:ext uri="{FF2B5EF4-FFF2-40B4-BE49-F238E27FC236}">
                  <a16:creationId xmlns:a16="http://schemas.microsoft.com/office/drawing/2014/main" id="{5A62F5C9-E6BC-4CFB-8BEE-03B518217017}"/>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114">
              <a:extLst>
                <a:ext uri="{FF2B5EF4-FFF2-40B4-BE49-F238E27FC236}">
                  <a16:creationId xmlns:a16="http://schemas.microsoft.com/office/drawing/2014/main" id="{1C76D021-DB71-4C2F-8652-C53D641D782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0" name="Group 49">
            <a:extLst>
              <a:ext uri="{FF2B5EF4-FFF2-40B4-BE49-F238E27FC236}">
                <a16:creationId xmlns:a16="http://schemas.microsoft.com/office/drawing/2014/main" id="{CCF475C1-BEAA-42AC-8C6D-9828E32F0908}"/>
              </a:ext>
            </a:extLst>
          </p:cNvPr>
          <p:cNvGrpSpPr/>
          <p:nvPr/>
        </p:nvGrpSpPr>
        <p:grpSpPr>
          <a:xfrm>
            <a:off x="10186087" y="3214643"/>
            <a:ext cx="428714" cy="428714"/>
            <a:chOff x="4427654" y="3049909"/>
            <a:chExt cx="464344" cy="464344"/>
          </a:xfrm>
          <a:solidFill>
            <a:schemeClr val="bg1"/>
          </a:solidFill>
        </p:grpSpPr>
        <p:sp>
          <p:nvSpPr>
            <p:cNvPr id="51" name="AutoShape 123">
              <a:extLst>
                <a:ext uri="{FF2B5EF4-FFF2-40B4-BE49-F238E27FC236}">
                  <a16:creationId xmlns:a16="http://schemas.microsoft.com/office/drawing/2014/main" id="{07D929C5-567D-439C-B5BD-E651AA87B5C3}"/>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2" name="AutoShape 124">
              <a:extLst>
                <a:ext uri="{FF2B5EF4-FFF2-40B4-BE49-F238E27FC236}">
                  <a16:creationId xmlns:a16="http://schemas.microsoft.com/office/drawing/2014/main" id="{AF90B115-E682-4784-BEC8-8514CBB9E874}"/>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25">
              <a:extLst>
                <a:ext uri="{FF2B5EF4-FFF2-40B4-BE49-F238E27FC236}">
                  <a16:creationId xmlns:a16="http://schemas.microsoft.com/office/drawing/2014/main" id="{04DC78A4-C2D1-4048-9FC0-F119562F7585}"/>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54" name="AutoShape 139">
            <a:extLst>
              <a:ext uri="{FF2B5EF4-FFF2-40B4-BE49-F238E27FC236}">
                <a16:creationId xmlns:a16="http://schemas.microsoft.com/office/drawing/2014/main" id="{609A4140-4112-401D-A54E-67312E82ECFD}"/>
              </a:ext>
            </a:extLst>
          </p:cNvPr>
          <p:cNvSpPr>
            <a:spLocks/>
          </p:cNvSpPr>
          <p:nvPr/>
        </p:nvSpPr>
        <p:spPr bwMode="auto">
          <a:xfrm>
            <a:off x="6154817" y="3221239"/>
            <a:ext cx="428714" cy="41552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108160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250"/>
                                        <p:tgtEl>
                                          <p:spTgt spid="16"/>
                                        </p:tgtEl>
                                      </p:cBhvr>
                                    </p:animEffect>
                                  </p:childTnLst>
                                </p:cTn>
                              </p:par>
                            </p:childTnLst>
                          </p:cTn>
                        </p:par>
                        <p:par>
                          <p:cTn id="35" fill="hold">
                            <p:stCondLst>
                              <p:cond delay="250"/>
                            </p:stCondLst>
                            <p:childTnLst>
                              <p:par>
                                <p:cTn id="36" presetID="53" presetClass="entr" presetSubtype="16"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53" presetClass="entr" presetSubtype="16"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500" fill="hold"/>
                                        <p:tgtEl>
                                          <p:spTgt spid="47"/>
                                        </p:tgtEl>
                                        <p:attrNameLst>
                                          <p:attrName>ppt_w</p:attrName>
                                        </p:attrNameLst>
                                      </p:cBhvr>
                                      <p:tavLst>
                                        <p:tav tm="0">
                                          <p:val>
                                            <p:fltVal val="0"/>
                                          </p:val>
                                        </p:tav>
                                        <p:tav tm="100000">
                                          <p:val>
                                            <p:strVal val="#ppt_w"/>
                                          </p:val>
                                        </p:tav>
                                      </p:tavLst>
                                    </p:anim>
                                    <p:anim calcmode="lin" valueType="num">
                                      <p:cBhvr>
                                        <p:cTn id="49" dur="500" fill="hold"/>
                                        <p:tgtEl>
                                          <p:spTgt spid="47"/>
                                        </p:tgtEl>
                                        <p:attrNameLst>
                                          <p:attrName>ppt_h</p:attrName>
                                        </p:attrNameLst>
                                      </p:cBhvr>
                                      <p:tavLst>
                                        <p:tav tm="0">
                                          <p:val>
                                            <p:fltVal val="0"/>
                                          </p:val>
                                        </p:tav>
                                        <p:tav tm="100000">
                                          <p:val>
                                            <p:strVal val="#ppt_h"/>
                                          </p:val>
                                        </p:tav>
                                      </p:tavLst>
                                    </p:anim>
                                    <p:animEffect transition="in" filter="fade">
                                      <p:cBhvr>
                                        <p:cTn id="50" dur="5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250"/>
                                        <p:tgtEl>
                                          <p:spTgt spid="18"/>
                                        </p:tgtEl>
                                      </p:cBhvr>
                                    </p:animEffect>
                                  </p:childTnLst>
                                </p:cTn>
                              </p:par>
                            </p:childTnLst>
                          </p:cTn>
                        </p:par>
                        <p:par>
                          <p:cTn id="56" fill="hold">
                            <p:stCondLst>
                              <p:cond delay="250"/>
                            </p:stCondLst>
                            <p:childTnLst>
                              <p:par>
                                <p:cTn id="57" presetID="53" presetClass="entr" presetSubtype="16"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animEffect transition="in" filter="fade">
                                      <p:cBhvr>
                                        <p:cTn id="61" dur="500"/>
                                        <p:tgtEl>
                                          <p:spTgt spid="19"/>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nodeType="withEffect">
                                  <p:stCondLst>
                                    <p:cond delay="50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par>
                          <p:cTn id="72" fill="hold">
                            <p:stCondLst>
                              <p:cond delay="1250"/>
                            </p:stCondLst>
                            <p:childTnLst>
                              <p:par>
                                <p:cTn id="73" presetID="22" presetClass="entr" presetSubtype="8" fill="hold"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250"/>
                                        <p:tgtEl>
                                          <p:spTgt spid="29"/>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250" fill="hold"/>
                                        <p:tgtEl>
                                          <p:spTgt spid="40"/>
                                        </p:tgtEl>
                                        <p:attrNameLst>
                                          <p:attrName>ppt_w</p:attrName>
                                        </p:attrNameLst>
                                      </p:cBhvr>
                                      <p:tavLst>
                                        <p:tav tm="0">
                                          <p:val>
                                            <p:fltVal val="0"/>
                                          </p:val>
                                        </p:tav>
                                        <p:tav tm="100000">
                                          <p:val>
                                            <p:strVal val="#ppt_w"/>
                                          </p:val>
                                        </p:tav>
                                      </p:tavLst>
                                    </p:anim>
                                    <p:anim calcmode="lin" valueType="num">
                                      <p:cBhvr>
                                        <p:cTn id="80" dur="250" fill="hold"/>
                                        <p:tgtEl>
                                          <p:spTgt spid="40"/>
                                        </p:tgtEl>
                                        <p:attrNameLst>
                                          <p:attrName>ppt_h</p:attrName>
                                        </p:attrNameLst>
                                      </p:cBhvr>
                                      <p:tavLst>
                                        <p:tav tm="0">
                                          <p:val>
                                            <p:fltVal val="0"/>
                                          </p:val>
                                        </p:tav>
                                        <p:tav tm="100000">
                                          <p:val>
                                            <p:strVal val="#ppt_h"/>
                                          </p:val>
                                        </p:tav>
                                      </p:tavLst>
                                    </p:anim>
                                    <p:animEffect transition="in" filter="fade">
                                      <p:cBhvr>
                                        <p:cTn id="8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9" grpId="0" animBg="1"/>
      <p:bldP spid="20" grpId="0" animBg="1"/>
      <p:bldP spid="24" grpId="0" animBg="1"/>
      <p:bldP spid="25" grpId="0" animBg="1"/>
      <p:bldP spid="40" grpId="0" animBg="1"/>
      <p:bldP spid="5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91A28B-87F4-4FA0-87F8-B9FA95BE6104}"/>
              </a:ext>
            </a:extLst>
          </p:cNvPr>
          <p:cNvSpPr/>
          <p:nvPr/>
        </p:nvSpPr>
        <p:spPr>
          <a:xfrm>
            <a:off x="-231842"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516076A-A52C-49B0-8C1B-C2DD5F56CE5F}"/>
              </a:ext>
            </a:extLst>
          </p:cNvPr>
          <p:cNvCxnSpPr/>
          <p:nvPr/>
        </p:nvCxnSpPr>
        <p:spPr>
          <a:xfrm>
            <a:off x="22015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a:extLst>
              <a:ext uri="{FF2B5EF4-FFF2-40B4-BE49-F238E27FC236}">
                <a16:creationId xmlns:a16="http://schemas.microsoft.com/office/drawing/2014/main" id="{C66ACBFD-98EE-46E8-95D7-E98954850D0B}"/>
              </a:ext>
            </a:extLst>
          </p:cNvPr>
          <p:cNvSpPr/>
          <p:nvPr/>
        </p:nvSpPr>
        <p:spPr>
          <a:xfrm>
            <a:off x="1326957"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8775B9-E6AF-4388-B9AF-06FD9F54F942}"/>
              </a:ext>
            </a:extLst>
          </p:cNvPr>
          <p:cNvSpPr/>
          <p:nvPr/>
        </p:nvSpPr>
        <p:spPr>
          <a:xfrm>
            <a:off x="1437023"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E71DD20-C687-4C2F-82A4-97DFBC0B1C18}"/>
              </a:ext>
            </a:extLst>
          </p:cNvPr>
          <p:cNvCxnSpPr/>
          <p:nvPr/>
        </p:nvCxnSpPr>
        <p:spPr>
          <a:xfrm>
            <a:off x="224134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F2B8A579-0E15-4D10-BD33-B1F539A6FAE8}"/>
              </a:ext>
            </a:extLst>
          </p:cNvPr>
          <p:cNvCxnSpPr/>
          <p:nvPr/>
        </p:nvCxnSpPr>
        <p:spPr>
          <a:xfrm>
            <a:off x="426723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a:extLst>
              <a:ext uri="{FF2B5EF4-FFF2-40B4-BE49-F238E27FC236}">
                <a16:creationId xmlns:a16="http://schemas.microsoft.com/office/drawing/2014/main" id="{3197945A-3C3E-4CC5-BE8F-8E05EE29F5C7}"/>
              </a:ext>
            </a:extLst>
          </p:cNvPr>
          <p:cNvSpPr/>
          <p:nvPr/>
        </p:nvSpPr>
        <p:spPr>
          <a:xfrm>
            <a:off x="5369213"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C4CE155-F7D1-4092-871D-321285DD6439}"/>
              </a:ext>
            </a:extLst>
          </p:cNvPr>
          <p:cNvSpPr/>
          <p:nvPr/>
        </p:nvSpPr>
        <p:spPr>
          <a:xfrm>
            <a:off x="5479279"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2190E25-B513-490F-A3B7-04C3C77AF7FE}"/>
              </a:ext>
            </a:extLst>
          </p:cNvPr>
          <p:cNvSpPr/>
          <p:nvPr/>
        </p:nvSpPr>
        <p:spPr>
          <a:xfrm>
            <a:off x="3348084"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2B5FA41-880F-4468-AC5D-99B358A3082E}"/>
              </a:ext>
            </a:extLst>
          </p:cNvPr>
          <p:cNvSpPr/>
          <p:nvPr/>
        </p:nvSpPr>
        <p:spPr>
          <a:xfrm>
            <a:off x="3458150"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35A1697-C87F-4AA1-894D-9D4E8D6F1588}"/>
              </a:ext>
            </a:extLst>
          </p:cNvPr>
          <p:cNvCxnSpPr/>
          <p:nvPr/>
        </p:nvCxnSpPr>
        <p:spPr>
          <a:xfrm>
            <a:off x="6283605"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a:extLst>
              <a:ext uri="{FF2B5EF4-FFF2-40B4-BE49-F238E27FC236}">
                <a16:creationId xmlns:a16="http://schemas.microsoft.com/office/drawing/2014/main" id="{112FAFF2-04BF-4408-B381-D50D70BE4FDB}"/>
              </a:ext>
            </a:extLst>
          </p:cNvPr>
          <p:cNvSpPr/>
          <p:nvPr/>
        </p:nvSpPr>
        <p:spPr>
          <a:xfrm>
            <a:off x="7386346"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8196927" y="0"/>
            <a:ext cx="3995073"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8196927" y="2770906"/>
            <a:ext cx="3681201"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Lead</a:t>
            </a:r>
          </a:p>
        </p:txBody>
      </p:sp>
      <p:sp>
        <p:nvSpPr>
          <p:cNvPr id="13" name="TextBox 12">
            <a:extLst>
              <a:ext uri="{FF2B5EF4-FFF2-40B4-BE49-F238E27FC236}">
                <a16:creationId xmlns:a16="http://schemas.microsoft.com/office/drawing/2014/main" id="{0640F786-DD7F-4EBA-AA9E-23A545F0C603}"/>
              </a:ext>
            </a:extLst>
          </p:cNvPr>
          <p:cNvSpPr txBox="1"/>
          <p:nvPr/>
        </p:nvSpPr>
        <p:spPr>
          <a:xfrm>
            <a:off x="8143427" y="3549633"/>
            <a:ext cx="3788200" cy="400110"/>
          </a:xfrm>
          <a:prstGeom prst="rect">
            <a:avLst/>
          </a:prstGeom>
          <a:noFill/>
        </p:spPr>
        <p:txBody>
          <a:bodyPr wrap="square" rtlCol="0">
            <a:spAutoFit/>
          </a:bodyPr>
          <a:lstStyle/>
          <a:p>
            <a:pPr algn="ctr"/>
            <a:r>
              <a:rPr lang="en-US" sz="2000" dirty="0">
                <a:solidFill>
                  <a:schemeClr val="bg1"/>
                </a:solidFill>
                <a:latin typeface="Tw Cen MT" panose="020B0602020104020603" pitchFamily="34" charset="0"/>
              </a:rPr>
              <a:t>KPI’s</a:t>
            </a:r>
          </a:p>
        </p:txBody>
      </p:sp>
      <p:sp>
        <p:nvSpPr>
          <p:cNvPr id="28" name="TextBox 27">
            <a:extLst>
              <a:ext uri="{FF2B5EF4-FFF2-40B4-BE49-F238E27FC236}">
                <a16:creationId xmlns:a16="http://schemas.microsoft.com/office/drawing/2014/main" id="{3D83B94E-81C4-4C9F-8C9E-365BD046C844}"/>
              </a:ext>
            </a:extLst>
          </p:cNvPr>
          <p:cNvSpPr txBox="1"/>
          <p:nvPr/>
        </p:nvSpPr>
        <p:spPr>
          <a:xfrm>
            <a:off x="-56448" y="2271299"/>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Converted Accounts</a:t>
            </a:r>
          </a:p>
        </p:txBody>
      </p:sp>
      <p:sp>
        <p:nvSpPr>
          <p:cNvPr id="31" name="TextBox 30">
            <a:extLst>
              <a:ext uri="{FF2B5EF4-FFF2-40B4-BE49-F238E27FC236}">
                <a16:creationId xmlns:a16="http://schemas.microsoft.com/office/drawing/2014/main" id="{BB9F77B4-F55A-46D1-935E-DE4A85A0F312}"/>
              </a:ext>
            </a:extLst>
          </p:cNvPr>
          <p:cNvSpPr txBox="1"/>
          <p:nvPr/>
        </p:nvSpPr>
        <p:spPr>
          <a:xfrm>
            <a:off x="4070239" y="2273917"/>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Lead By Source</a:t>
            </a:r>
          </a:p>
        </p:txBody>
      </p:sp>
      <p:sp>
        <p:nvSpPr>
          <p:cNvPr id="34" name="TextBox 33">
            <a:extLst>
              <a:ext uri="{FF2B5EF4-FFF2-40B4-BE49-F238E27FC236}">
                <a16:creationId xmlns:a16="http://schemas.microsoft.com/office/drawing/2014/main" id="{613164BD-034F-4DB9-9D70-F31A02C769EA}"/>
              </a:ext>
            </a:extLst>
          </p:cNvPr>
          <p:cNvSpPr txBox="1"/>
          <p:nvPr/>
        </p:nvSpPr>
        <p:spPr>
          <a:xfrm>
            <a:off x="1969067" y="3969520"/>
            <a:ext cx="3681202" cy="954107"/>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Converted Opportunities</a:t>
            </a:r>
          </a:p>
        </p:txBody>
      </p:sp>
      <p:sp>
        <p:nvSpPr>
          <p:cNvPr id="45" name="AutoShape 46">
            <a:extLst>
              <a:ext uri="{FF2B5EF4-FFF2-40B4-BE49-F238E27FC236}">
                <a16:creationId xmlns:a16="http://schemas.microsoft.com/office/drawing/2014/main" id="{2F756A90-75E4-4472-B3DA-2875DF8AF0D6}"/>
              </a:ext>
            </a:extLst>
          </p:cNvPr>
          <p:cNvSpPr>
            <a:spLocks/>
          </p:cNvSpPr>
          <p:nvPr/>
        </p:nvSpPr>
        <p:spPr bwMode="auto">
          <a:xfrm>
            <a:off x="3563709" y="3214643"/>
            <a:ext cx="428714" cy="4287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46" name="Group 45">
            <a:extLst>
              <a:ext uri="{FF2B5EF4-FFF2-40B4-BE49-F238E27FC236}">
                <a16:creationId xmlns:a16="http://schemas.microsoft.com/office/drawing/2014/main" id="{318F2E09-112C-4066-AC42-392CEDC72E88}"/>
              </a:ext>
            </a:extLst>
          </p:cNvPr>
          <p:cNvGrpSpPr/>
          <p:nvPr/>
        </p:nvGrpSpPr>
        <p:grpSpPr>
          <a:xfrm>
            <a:off x="1607892" y="3214643"/>
            <a:ext cx="361084" cy="412568"/>
            <a:chOff x="9162373" y="3045147"/>
            <a:chExt cx="406400" cy="464344"/>
          </a:xfrm>
          <a:solidFill>
            <a:schemeClr val="bg1"/>
          </a:solidFill>
        </p:grpSpPr>
        <p:sp>
          <p:nvSpPr>
            <p:cNvPr id="47" name="AutoShape 48">
              <a:extLst>
                <a:ext uri="{FF2B5EF4-FFF2-40B4-BE49-F238E27FC236}">
                  <a16:creationId xmlns:a16="http://schemas.microsoft.com/office/drawing/2014/main" id="{EC98B738-34D7-458E-95FE-117CC854C5C5}"/>
                </a:ext>
              </a:extLst>
            </p:cNvPr>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8" name="AutoShape 49">
              <a:extLst>
                <a:ext uri="{FF2B5EF4-FFF2-40B4-BE49-F238E27FC236}">
                  <a16:creationId xmlns:a16="http://schemas.microsoft.com/office/drawing/2014/main" id="{EF3DE012-D47D-41A7-9269-46A64EDBE1AB}"/>
                </a:ext>
              </a:extLst>
            </p:cNvPr>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50">
              <a:extLst>
                <a:ext uri="{FF2B5EF4-FFF2-40B4-BE49-F238E27FC236}">
                  <a16:creationId xmlns:a16="http://schemas.microsoft.com/office/drawing/2014/main" id="{91267AA6-7E4F-4C2F-95A1-602405B6473A}"/>
                </a:ext>
              </a:extLst>
            </p:cNvPr>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0" name="AutoShape 51">
              <a:extLst>
                <a:ext uri="{FF2B5EF4-FFF2-40B4-BE49-F238E27FC236}">
                  <a16:creationId xmlns:a16="http://schemas.microsoft.com/office/drawing/2014/main" id="{2FC6A5CA-BBEA-4A37-80C9-EE4B857E9DD1}"/>
                </a:ext>
              </a:extLst>
            </p:cNvPr>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1" name="Group 50">
            <a:extLst>
              <a:ext uri="{FF2B5EF4-FFF2-40B4-BE49-F238E27FC236}">
                <a16:creationId xmlns:a16="http://schemas.microsoft.com/office/drawing/2014/main" id="{C9888BB1-1B01-4CEA-A31A-0F5D9CE119D0}"/>
              </a:ext>
            </a:extLst>
          </p:cNvPr>
          <p:cNvGrpSpPr/>
          <p:nvPr/>
        </p:nvGrpSpPr>
        <p:grpSpPr>
          <a:xfrm>
            <a:off x="5594379" y="3256935"/>
            <a:ext cx="458274" cy="401872"/>
            <a:chOff x="1640798" y="2149003"/>
            <a:chExt cx="464344" cy="407194"/>
          </a:xfrm>
          <a:solidFill>
            <a:schemeClr val="bg1"/>
          </a:solidFill>
        </p:grpSpPr>
        <p:sp>
          <p:nvSpPr>
            <p:cNvPr id="52" name="AutoShape 147">
              <a:extLst>
                <a:ext uri="{FF2B5EF4-FFF2-40B4-BE49-F238E27FC236}">
                  <a16:creationId xmlns:a16="http://schemas.microsoft.com/office/drawing/2014/main" id="{46A4AC8E-0C9B-4362-BB28-112F2E826DB6}"/>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48">
              <a:extLst>
                <a:ext uri="{FF2B5EF4-FFF2-40B4-BE49-F238E27FC236}">
                  <a16:creationId xmlns:a16="http://schemas.microsoft.com/office/drawing/2014/main" id="{008CECF9-B7EA-4AC0-B281-441F4A15F146}"/>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4" name="TextBox 3">
            <a:extLst>
              <a:ext uri="{FF2B5EF4-FFF2-40B4-BE49-F238E27FC236}">
                <a16:creationId xmlns:a16="http://schemas.microsoft.com/office/drawing/2014/main" id="{F1E26CC7-534B-0BD7-61A5-1BA44EC1D709}"/>
              </a:ext>
            </a:extLst>
          </p:cNvPr>
          <p:cNvSpPr txBox="1"/>
          <p:nvPr/>
        </p:nvSpPr>
        <p:spPr>
          <a:xfrm>
            <a:off x="6819588" y="4031074"/>
            <a:ext cx="2023388" cy="830997"/>
          </a:xfrm>
          <a:prstGeom prst="rect">
            <a:avLst/>
          </a:prstGeom>
          <a:noFill/>
        </p:spPr>
        <p:txBody>
          <a:bodyPr wrap="square" rtlCol="0">
            <a:spAutoFit/>
          </a:bodyPr>
          <a:lstStyle/>
          <a:p>
            <a:r>
              <a:rPr lang="en-IN" sz="2400" b="1" dirty="0">
                <a:solidFill>
                  <a:schemeClr val="bg1"/>
                </a:solidFill>
                <a:latin typeface="+mj-lt"/>
              </a:rPr>
              <a:t>Lead By industry</a:t>
            </a:r>
          </a:p>
        </p:txBody>
      </p:sp>
    </p:spTree>
    <p:extLst>
      <p:ext uri="{BB962C8B-B14F-4D97-AF65-F5344CB8AC3E}">
        <p14:creationId xmlns:p14="http://schemas.microsoft.com/office/powerpoint/2010/main" val="12542041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250"/>
                                        <p:tgtEl>
                                          <p:spTgt spid="6"/>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nodeType="withEffect">
                                  <p:stCondLst>
                                    <p:cond delay="50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250"/>
                                        <p:tgtEl>
                                          <p:spTgt spid="9"/>
                                        </p:tgtEl>
                                      </p:cBhvr>
                                    </p:animEffect>
                                  </p:childTnLst>
                                </p:cTn>
                              </p:par>
                            </p:childTnLst>
                          </p:cTn>
                        </p:par>
                        <p:par>
                          <p:cTn id="35" fill="hold">
                            <p:stCondLst>
                              <p:cond delay="250"/>
                            </p:stCondLst>
                            <p:childTnLst>
                              <p:par>
                                <p:cTn id="36" presetID="53" presetClass="entr" presetSubtype="16"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par>
                                <p:cTn id="46" presetID="53" presetClass="entr" presetSubtype="16" fill="hold" grpId="0" nodeType="withEffect">
                                  <p:stCondLst>
                                    <p:cond delay="50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250"/>
                                        <p:tgtEl>
                                          <p:spTgt spid="10"/>
                                        </p:tgtEl>
                                      </p:cBhvr>
                                    </p:animEffect>
                                  </p:childTnLst>
                                </p:cTn>
                              </p:par>
                            </p:childTnLst>
                          </p:cTn>
                        </p:par>
                        <p:par>
                          <p:cTn id="56" fill="hold">
                            <p:stCondLst>
                              <p:cond delay="250"/>
                            </p:stCondLst>
                            <p:childTnLst>
                              <p:par>
                                <p:cTn id="57" presetID="53" presetClass="entr" presetSubtype="16"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14"/>
                                        </p:tgtEl>
                                        <p:attrNameLst>
                                          <p:attrName>style.visibility</p:attrName>
                                        </p:attrNameLst>
                                      </p:cBhvr>
                                      <p:to>
                                        <p:strVal val="visible"/>
                                      </p:to>
                                    </p:set>
                                    <p:anim calcmode="lin" valueType="num">
                                      <p:cBhvr>
                                        <p:cTn id="64" dur="500" fill="hold"/>
                                        <p:tgtEl>
                                          <p:spTgt spid="14"/>
                                        </p:tgtEl>
                                        <p:attrNameLst>
                                          <p:attrName>ppt_w</p:attrName>
                                        </p:attrNameLst>
                                      </p:cBhvr>
                                      <p:tavLst>
                                        <p:tav tm="0">
                                          <p:val>
                                            <p:fltVal val="0"/>
                                          </p:val>
                                        </p:tav>
                                        <p:tav tm="100000">
                                          <p:val>
                                            <p:strVal val="#ppt_w"/>
                                          </p:val>
                                        </p:tav>
                                      </p:tavLst>
                                    </p:anim>
                                    <p:anim calcmode="lin" valueType="num">
                                      <p:cBhvr>
                                        <p:cTn id="65" dur="500" fill="hold"/>
                                        <p:tgtEl>
                                          <p:spTgt spid="14"/>
                                        </p:tgtEl>
                                        <p:attrNameLst>
                                          <p:attrName>ppt_h</p:attrName>
                                        </p:attrNameLst>
                                      </p:cBhvr>
                                      <p:tavLst>
                                        <p:tav tm="0">
                                          <p:val>
                                            <p:fltVal val="0"/>
                                          </p:val>
                                        </p:tav>
                                        <p:tav tm="100000">
                                          <p:val>
                                            <p:strVal val="#ppt_h"/>
                                          </p:val>
                                        </p:tav>
                                      </p:tavLst>
                                    </p:anim>
                                    <p:animEffect transition="in" filter="fade">
                                      <p:cBhvr>
                                        <p:cTn id="66" dur="500"/>
                                        <p:tgtEl>
                                          <p:spTgt spid="14"/>
                                        </p:tgtEl>
                                      </p:cBhvr>
                                    </p:animEffect>
                                  </p:childTnLst>
                                </p:cTn>
                              </p:par>
                              <p:par>
                                <p:cTn id="67" presetID="53" presetClass="entr" presetSubtype="16" fill="hold" nodeType="withEffect">
                                  <p:stCondLst>
                                    <p:cond delay="500"/>
                                  </p:stCondLst>
                                  <p:childTnLst>
                                    <p:set>
                                      <p:cBhvr>
                                        <p:cTn id="68" dur="1" fill="hold">
                                          <p:stCondLst>
                                            <p:cond delay="0"/>
                                          </p:stCondLst>
                                        </p:cTn>
                                        <p:tgtEl>
                                          <p:spTgt spid="51"/>
                                        </p:tgtEl>
                                        <p:attrNameLst>
                                          <p:attrName>style.visibility</p:attrName>
                                        </p:attrNameLst>
                                      </p:cBhvr>
                                      <p:to>
                                        <p:strVal val="visible"/>
                                      </p:to>
                                    </p:set>
                                    <p:anim calcmode="lin" valueType="num">
                                      <p:cBhvr>
                                        <p:cTn id="69" dur="500" fill="hold"/>
                                        <p:tgtEl>
                                          <p:spTgt spid="51"/>
                                        </p:tgtEl>
                                        <p:attrNameLst>
                                          <p:attrName>ppt_w</p:attrName>
                                        </p:attrNameLst>
                                      </p:cBhvr>
                                      <p:tavLst>
                                        <p:tav tm="0">
                                          <p:val>
                                            <p:fltVal val="0"/>
                                          </p:val>
                                        </p:tav>
                                        <p:tav tm="100000">
                                          <p:val>
                                            <p:strVal val="#ppt_w"/>
                                          </p:val>
                                        </p:tav>
                                      </p:tavLst>
                                    </p:anim>
                                    <p:anim calcmode="lin" valueType="num">
                                      <p:cBhvr>
                                        <p:cTn id="70" dur="500" fill="hold"/>
                                        <p:tgtEl>
                                          <p:spTgt spid="51"/>
                                        </p:tgtEl>
                                        <p:attrNameLst>
                                          <p:attrName>ppt_h</p:attrName>
                                        </p:attrNameLst>
                                      </p:cBhvr>
                                      <p:tavLst>
                                        <p:tav tm="0">
                                          <p:val>
                                            <p:fltVal val="0"/>
                                          </p:val>
                                        </p:tav>
                                        <p:tav tm="100000">
                                          <p:val>
                                            <p:strVal val="#ppt_h"/>
                                          </p:val>
                                        </p:tav>
                                      </p:tavLst>
                                    </p:anim>
                                    <p:animEffect transition="in" filter="fade">
                                      <p:cBhvr>
                                        <p:cTn id="71" dur="500"/>
                                        <p:tgtEl>
                                          <p:spTgt spid="51"/>
                                        </p:tgtEl>
                                      </p:cBhvr>
                                    </p:animEffect>
                                  </p:childTnLst>
                                </p:cTn>
                              </p:par>
                            </p:childTnLst>
                          </p:cTn>
                        </p:par>
                        <p:par>
                          <p:cTn id="72" fill="hold">
                            <p:stCondLst>
                              <p:cond delay="1250"/>
                            </p:stCondLst>
                            <p:childTnLst>
                              <p:par>
                                <p:cTn id="73" presetID="22" presetClass="entr" presetSubtype="8"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250"/>
                                        <p:tgtEl>
                                          <p:spTgt spid="17"/>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250" fill="hold"/>
                                        <p:tgtEl>
                                          <p:spTgt spid="18"/>
                                        </p:tgtEl>
                                        <p:attrNameLst>
                                          <p:attrName>ppt_w</p:attrName>
                                        </p:attrNameLst>
                                      </p:cBhvr>
                                      <p:tavLst>
                                        <p:tav tm="0">
                                          <p:val>
                                            <p:fltVal val="0"/>
                                          </p:val>
                                        </p:tav>
                                        <p:tav tm="100000">
                                          <p:val>
                                            <p:strVal val="#ppt_w"/>
                                          </p:val>
                                        </p:tav>
                                      </p:tavLst>
                                    </p:anim>
                                    <p:anim calcmode="lin" valueType="num">
                                      <p:cBhvr>
                                        <p:cTn id="80" dur="250" fill="hold"/>
                                        <p:tgtEl>
                                          <p:spTgt spid="18"/>
                                        </p:tgtEl>
                                        <p:attrNameLst>
                                          <p:attrName>ppt_h</p:attrName>
                                        </p:attrNameLst>
                                      </p:cBhvr>
                                      <p:tavLst>
                                        <p:tav tm="0">
                                          <p:val>
                                            <p:fltVal val="0"/>
                                          </p:val>
                                        </p:tav>
                                        <p:tav tm="100000">
                                          <p:val>
                                            <p:strVal val="#ppt_h"/>
                                          </p:val>
                                        </p:tav>
                                      </p:tavLst>
                                    </p:anim>
                                    <p:animEffect transition="in" filter="fade">
                                      <p:cBhvr>
                                        <p:cTn id="81"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4" grpId="0" animBg="1"/>
      <p:bldP spid="15" grpId="0" animBg="1"/>
      <p:bldP spid="16" grpId="0" animBg="1"/>
      <p:bldP spid="18"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80E42A5-5A99-4125-3281-4D542EC73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706073"/>
            <a:ext cx="12045821" cy="6030629"/>
          </a:xfrm>
          <a:prstGeom prst="rect">
            <a:avLst/>
          </a:prstGeom>
        </p:spPr>
      </p:pic>
      <p:sp>
        <p:nvSpPr>
          <p:cNvPr id="4" name="TextBox 3">
            <a:extLst>
              <a:ext uri="{FF2B5EF4-FFF2-40B4-BE49-F238E27FC236}">
                <a16:creationId xmlns:a16="http://schemas.microsoft.com/office/drawing/2014/main" id="{2EEAF54F-D92D-AB56-6361-C1CEECD07C79}"/>
              </a:ext>
            </a:extLst>
          </p:cNvPr>
          <p:cNvSpPr txBox="1"/>
          <p:nvPr/>
        </p:nvSpPr>
        <p:spPr>
          <a:xfrm>
            <a:off x="80865" y="121298"/>
            <a:ext cx="11980506" cy="584775"/>
          </a:xfrm>
          <a:prstGeom prst="rect">
            <a:avLst/>
          </a:prstGeom>
          <a:noFill/>
        </p:spPr>
        <p:txBody>
          <a:bodyPr wrap="square" rtlCol="0">
            <a:spAutoFit/>
          </a:bodyPr>
          <a:lstStyle/>
          <a:p>
            <a:pPr algn="ctr"/>
            <a:r>
              <a:rPr lang="en-IN" sz="3200" b="1" dirty="0">
                <a:solidFill>
                  <a:schemeClr val="bg1"/>
                </a:solidFill>
              </a:rPr>
              <a:t>MS EXCEL – DASHBOARD (Opportunity)</a:t>
            </a:r>
          </a:p>
        </p:txBody>
      </p:sp>
    </p:spTree>
    <p:extLst>
      <p:ext uri="{BB962C8B-B14F-4D97-AF65-F5344CB8AC3E}">
        <p14:creationId xmlns:p14="http://schemas.microsoft.com/office/powerpoint/2010/main" val="2413490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E42A5-5A99-4125-3281-4D542EC735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865" y="706073"/>
            <a:ext cx="12030270" cy="6030629"/>
          </a:xfrm>
          <a:prstGeom prst="rect">
            <a:avLst/>
          </a:prstGeom>
        </p:spPr>
      </p:pic>
      <p:sp>
        <p:nvSpPr>
          <p:cNvPr id="4" name="TextBox 3">
            <a:extLst>
              <a:ext uri="{FF2B5EF4-FFF2-40B4-BE49-F238E27FC236}">
                <a16:creationId xmlns:a16="http://schemas.microsoft.com/office/drawing/2014/main" id="{2EEAF54F-D92D-AB56-6361-C1CEECD07C79}"/>
              </a:ext>
            </a:extLst>
          </p:cNvPr>
          <p:cNvSpPr txBox="1"/>
          <p:nvPr/>
        </p:nvSpPr>
        <p:spPr>
          <a:xfrm>
            <a:off x="80865" y="121298"/>
            <a:ext cx="11980506" cy="584775"/>
          </a:xfrm>
          <a:prstGeom prst="rect">
            <a:avLst/>
          </a:prstGeom>
          <a:noFill/>
        </p:spPr>
        <p:txBody>
          <a:bodyPr wrap="square" rtlCol="0">
            <a:spAutoFit/>
          </a:bodyPr>
          <a:lstStyle/>
          <a:p>
            <a:pPr algn="ctr"/>
            <a:r>
              <a:rPr lang="en-IN" sz="3200" b="1" dirty="0">
                <a:solidFill>
                  <a:schemeClr val="bg1"/>
                </a:solidFill>
              </a:rPr>
              <a:t>MS EXCEL – DASHBOARD (Lead)</a:t>
            </a:r>
          </a:p>
        </p:txBody>
      </p:sp>
    </p:spTree>
    <p:extLst>
      <p:ext uri="{BB962C8B-B14F-4D97-AF65-F5344CB8AC3E}">
        <p14:creationId xmlns:p14="http://schemas.microsoft.com/office/powerpoint/2010/main" val="621975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E42A5-5A99-4125-3281-4D542EC735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0630" y="706073"/>
            <a:ext cx="11930742" cy="6030629"/>
          </a:xfrm>
          <a:prstGeom prst="rect">
            <a:avLst/>
          </a:prstGeom>
        </p:spPr>
      </p:pic>
      <p:sp>
        <p:nvSpPr>
          <p:cNvPr id="4" name="TextBox 3">
            <a:extLst>
              <a:ext uri="{FF2B5EF4-FFF2-40B4-BE49-F238E27FC236}">
                <a16:creationId xmlns:a16="http://schemas.microsoft.com/office/drawing/2014/main" id="{2EEAF54F-D92D-AB56-6361-C1CEECD07C79}"/>
              </a:ext>
            </a:extLst>
          </p:cNvPr>
          <p:cNvSpPr txBox="1"/>
          <p:nvPr/>
        </p:nvSpPr>
        <p:spPr>
          <a:xfrm>
            <a:off x="80865" y="121298"/>
            <a:ext cx="11980506" cy="584775"/>
          </a:xfrm>
          <a:prstGeom prst="rect">
            <a:avLst/>
          </a:prstGeom>
          <a:noFill/>
        </p:spPr>
        <p:txBody>
          <a:bodyPr wrap="square" rtlCol="0">
            <a:spAutoFit/>
          </a:bodyPr>
          <a:lstStyle/>
          <a:p>
            <a:pPr algn="ctr"/>
            <a:r>
              <a:rPr lang="en-IN" sz="3200" b="1" dirty="0">
                <a:solidFill>
                  <a:schemeClr val="bg1"/>
                </a:solidFill>
              </a:rPr>
              <a:t>Power BI – DASHBOARD (Opportunity)</a:t>
            </a:r>
          </a:p>
        </p:txBody>
      </p:sp>
    </p:spTree>
    <p:extLst>
      <p:ext uri="{BB962C8B-B14F-4D97-AF65-F5344CB8AC3E}">
        <p14:creationId xmlns:p14="http://schemas.microsoft.com/office/powerpoint/2010/main" val="59735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E42A5-5A99-4125-3281-4D542EC735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0629" y="706073"/>
            <a:ext cx="11980505" cy="6030629"/>
          </a:xfrm>
          <a:prstGeom prst="rect">
            <a:avLst/>
          </a:prstGeom>
        </p:spPr>
      </p:pic>
      <p:sp>
        <p:nvSpPr>
          <p:cNvPr id="4" name="TextBox 3">
            <a:extLst>
              <a:ext uri="{FF2B5EF4-FFF2-40B4-BE49-F238E27FC236}">
                <a16:creationId xmlns:a16="http://schemas.microsoft.com/office/drawing/2014/main" id="{2EEAF54F-D92D-AB56-6361-C1CEECD07C79}"/>
              </a:ext>
            </a:extLst>
          </p:cNvPr>
          <p:cNvSpPr txBox="1"/>
          <p:nvPr/>
        </p:nvSpPr>
        <p:spPr>
          <a:xfrm>
            <a:off x="80865" y="121298"/>
            <a:ext cx="11980506" cy="584775"/>
          </a:xfrm>
          <a:prstGeom prst="rect">
            <a:avLst/>
          </a:prstGeom>
          <a:noFill/>
        </p:spPr>
        <p:txBody>
          <a:bodyPr wrap="square" rtlCol="0">
            <a:spAutoFit/>
          </a:bodyPr>
          <a:lstStyle/>
          <a:p>
            <a:pPr algn="ctr"/>
            <a:r>
              <a:rPr lang="en-IN" sz="3200" b="1" dirty="0">
                <a:solidFill>
                  <a:schemeClr val="bg1"/>
                </a:solidFill>
              </a:rPr>
              <a:t>Power BI – DASHBOARD (Lead)</a:t>
            </a:r>
          </a:p>
        </p:txBody>
      </p:sp>
    </p:spTree>
    <p:extLst>
      <p:ext uri="{BB962C8B-B14F-4D97-AF65-F5344CB8AC3E}">
        <p14:creationId xmlns:p14="http://schemas.microsoft.com/office/powerpoint/2010/main" val="941383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E42A5-5A99-4125-3281-4D542EC735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865" y="810135"/>
            <a:ext cx="12030270" cy="5822505"/>
          </a:xfrm>
          <a:prstGeom prst="rect">
            <a:avLst/>
          </a:prstGeom>
        </p:spPr>
      </p:pic>
      <p:sp>
        <p:nvSpPr>
          <p:cNvPr id="4" name="TextBox 3">
            <a:extLst>
              <a:ext uri="{FF2B5EF4-FFF2-40B4-BE49-F238E27FC236}">
                <a16:creationId xmlns:a16="http://schemas.microsoft.com/office/drawing/2014/main" id="{2EEAF54F-D92D-AB56-6361-C1CEECD07C79}"/>
              </a:ext>
            </a:extLst>
          </p:cNvPr>
          <p:cNvSpPr txBox="1"/>
          <p:nvPr/>
        </p:nvSpPr>
        <p:spPr>
          <a:xfrm>
            <a:off x="80865" y="121298"/>
            <a:ext cx="11980506" cy="584775"/>
          </a:xfrm>
          <a:prstGeom prst="rect">
            <a:avLst/>
          </a:prstGeom>
          <a:noFill/>
        </p:spPr>
        <p:txBody>
          <a:bodyPr wrap="square" rtlCol="0">
            <a:spAutoFit/>
          </a:bodyPr>
          <a:lstStyle/>
          <a:p>
            <a:pPr algn="ctr"/>
            <a:r>
              <a:rPr lang="en-IN" sz="3200" b="1" dirty="0">
                <a:solidFill>
                  <a:schemeClr val="bg1"/>
                </a:solidFill>
              </a:rPr>
              <a:t>Tableau – DASHBOARD (Opportunity)</a:t>
            </a:r>
          </a:p>
        </p:txBody>
      </p:sp>
    </p:spTree>
    <p:extLst>
      <p:ext uri="{BB962C8B-B14F-4D97-AF65-F5344CB8AC3E}">
        <p14:creationId xmlns:p14="http://schemas.microsoft.com/office/powerpoint/2010/main" val="36681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0E42A5-5A99-4125-3281-4D542EC735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865" y="816019"/>
            <a:ext cx="12030270" cy="5810737"/>
          </a:xfrm>
          <a:prstGeom prst="rect">
            <a:avLst/>
          </a:prstGeom>
        </p:spPr>
      </p:pic>
      <p:sp>
        <p:nvSpPr>
          <p:cNvPr id="4" name="TextBox 3">
            <a:extLst>
              <a:ext uri="{FF2B5EF4-FFF2-40B4-BE49-F238E27FC236}">
                <a16:creationId xmlns:a16="http://schemas.microsoft.com/office/drawing/2014/main" id="{2EEAF54F-D92D-AB56-6361-C1CEECD07C79}"/>
              </a:ext>
            </a:extLst>
          </p:cNvPr>
          <p:cNvSpPr txBox="1"/>
          <p:nvPr/>
        </p:nvSpPr>
        <p:spPr>
          <a:xfrm>
            <a:off x="80865" y="121298"/>
            <a:ext cx="11980506" cy="584775"/>
          </a:xfrm>
          <a:prstGeom prst="rect">
            <a:avLst/>
          </a:prstGeom>
          <a:noFill/>
        </p:spPr>
        <p:txBody>
          <a:bodyPr wrap="square" rtlCol="0">
            <a:spAutoFit/>
          </a:bodyPr>
          <a:lstStyle/>
          <a:p>
            <a:pPr algn="ctr"/>
            <a:r>
              <a:rPr lang="en-IN" sz="3200" b="1" dirty="0">
                <a:solidFill>
                  <a:schemeClr val="bg1"/>
                </a:solidFill>
              </a:rPr>
              <a:t>Tableau – DASHBOARD (Lead)</a:t>
            </a:r>
          </a:p>
        </p:txBody>
      </p:sp>
    </p:spTree>
    <p:extLst>
      <p:ext uri="{BB962C8B-B14F-4D97-AF65-F5344CB8AC3E}">
        <p14:creationId xmlns:p14="http://schemas.microsoft.com/office/powerpoint/2010/main" val="887557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2387B-CFA7-EB25-6269-885565078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314" y="775147"/>
            <a:ext cx="12017828" cy="5999584"/>
          </a:xfrm>
          <a:prstGeom prst="rect">
            <a:avLst/>
          </a:prstGeom>
        </p:spPr>
      </p:pic>
      <p:sp>
        <p:nvSpPr>
          <p:cNvPr id="4" name="TextBox 3">
            <a:extLst>
              <a:ext uri="{FF2B5EF4-FFF2-40B4-BE49-F238E27FC236}">
                <a16:creationId xmlns:a16="http://schemas.microsoft.com/office/drawing/2014/main" id="{63422E7C-2B18-F620-FF1F-A6DCA3C1DEC9}"/>
              </a:ext>
            </a:extLst>
          </p:cNvPr>
          <p:cNvSpPr txBox="1"/>
          <p:nvPr/>
        </p:nvSpPr>
        <p:spPr>
          <a:xfrm>
            <a:off x="65314" y="251927"/>
            <a:ext cx="12017829" cy="523220"/>
          </a:xfrm>
          <a:prstGeom prst="rect">
            <a:avLst/>
          </a:prstGeom>
          <a:noFill/>
        </p:spPr>
        <p:txBody>
          <a:bodyPr wrap="square" rtlCol="0">
            <a:spAutoFit/>
          </a:bodyPr>
          <a:lstStyle/>
          <a:p>
            <a:pPr algn="ctr"/>
            <a:r>
              <a:rPr lang="en-US" sz="2800" dirty="0">
                <a:solidFill>
                  <a:schemeClr val="bg1"/>
                </a:solidFill>
              </a:rPr>
              <a:t>SQL Syntax (Opportunity)</a:t>
            </a:r>
            <a:endParaRPr lang="en-IN" sz="2800" dirty="0">
              <a:solidFill>
                <a:schemeClr val="bg1"/>
              </a:solidFill>
            </a:endParaRPr>
          </a:p>
        </p:txBody>
      </p:sp>
      <p:pic>
        <p:nvPicPr>
          <p:cNvPr id="8" name="Picture 7" descr="A blue circle with white text and a dolphin&#10;&#10;Description automatically generated">
            <a:extLst>
              <a:ext uri="{FF2B5EF4-FFF2-40B4-BE49-F238E27FC236}">
                <a16:creationId xmlns:a16="http://schemas.microsoft.com/office/drawing/2014/main" id="{5F526822-733F-D002-2018-2677012BF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7" y="79887"/>
            <a:ext cx="973494" cy="695260"/>
          </a:xfrm>
          <a:prstGeom prst="rect">
            <a:avLst/>
          </a:prstGeom>
        </p:spPr>
      </p:pic>
    </p:spTree>
    <p:extLst>
      <p:ext uri="{BB962C8B-B14F-4D97-AF65-F5344CB8AC3E}">
        <p14:creationId xmlns:p14="http://schemas.microsoft.com/office/powerpoint/2010/main" val="4119437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2387B-CFA7-EB25-6269-885565078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314" y="2914982"/>
            <a:ext cx="12017829" cy="1886452"/>
          </a:xfrm>
          <a:prstGeom prst="rect">
            <a:avLst/>
          </a:prstGeom>
        </p:spPr>
      </p:pic>
      <p:sp>
        <p:nvSpPr>
          <p:cNvPr id="4" name="TextBox 3">
            <a:extLst>
              <a:ext uri="{FF2B5EF4-FFF2-40B4-BE49-F238E27FC236}">
                <a16:creationId xmlns:a16="http://schemas.microsoft.com/office/drawing/2014/main" id="{63422E7C-2B18-F620-FF1F-A6DCA3C1DEC9}"/>
              </a:ext>
            </a:extLst>
          </p:cNvPr>
          <p:cNvSpPr txBox="1"/>
          <p:nvPr/>
        </p:nvSpPr>
        <p:spPr>
          <a:xfrm>
            <a:off x="65314" y="251927"/>
            <a:ext cx="12017829" cy="523220"/>
          </a:xfrm>
          <a:prstGeom prst="rect">
            <a:avLst/>
          </a:prstGeom>
          <a:noFill/>
        </p:spPr>
        <p:txBody>
          <a:bodyPr wrap="square" rtlCol="0">
            <a:spAutoFit/>
          </a:bodyPr>
          <a:lstStyle/>
          <a:p>
            <a:pPr algn="ctr"/>
            <a:r>
              <a:rPr lang="en-US" sz="2800" dirty="0">
                <a:solidFill>
                  <a:schemeClr val="bg1"/>
                </a:solidFill>
              </a:rPr>
              <a:t>SQL Syntax (Opportunity)</a:t>
            </a:r>
            <a:endParaRPr lang="en-IN" sz="2800" dirty="0">
              <a:solidFill>
                <a:schemeClr val="bg1"/>
              </a:solidFill>
            </a:endParaRPr>
          </a:p>
        </p:txBody>
      </p:sp>
      <p:pic>
        <p:nvPicPr>
          <p:cNvPr id="2" name="Picture 1" descr="A blue circle with white text and a dolphin&#10;&#10;Description automatically generated">
            <a:extLst>
              <a:ext uri="{FF2B5EF4-FFF2-40B4-BE49-F238E27FC236}">
                <a16:creationId xmlns:a16="http://schemas.microsoft.com/office/drawing/2014/main" id="{3C2547FB-DEEC-E26F-B575-874B42E92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4" y="61932"/>
            <a:ext cx="998634" cy="713215"/>
          </a:xfrm>
          <a:prstGeom prst="rect">
            <a:avLst/>
          </a:prstGeom>
        </p:spPr>
      </p:pic>
    </p:spTree>
    <p:extLst>
      <p:ext uri="{BB962C8B-B14F-4D97-AF65-F5344CB8AC3E}">
        <p14:creationId xmlns:p14="http://schemas.microsoft.com/office/powerpoint/2010/main" val="239354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35C1-6E9D-46E7-A814-2C55E7E3E767}"/>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9AD65DAC-4FE4-4D44-8492-7F91058DFB71}"/>
              </a:ext>
            </a:extLst>
          </p:cNvPr>
          <p:cNvSpPr>
            <a:spLocks noGrp="1"/>
          </p:cNvSpPr>
          <p:nvPr>
            <p:ph type="body" sz="quarter" idx="25"/>
          </p:nvPr>
        </p:nvSpPr>
        <p:spPr>
          <a:xfrm>
            <a:off x="203200" y="1955482"/>
            <a:ext cx="4673600" cy="4659922"/>
          </a:xfrm>
        </p:spPr>
        <p:txBody>
          <a:bodyPr>
            <a:normAutofit/>
          </a:bodyPr>
          <a:lstStyle/>
          <a:p>
            <a:r>
              <a:rPr lang="en-US" sz="2000" dirty="0">
                <a:latin typeface="Tw Cen MT" panose="020B0602020104020603" pitchFamily="34" charset="0"/>
              </a:rPr>
              <a:t>Monitoring Sales and Lead Data: The key focus is on understanding the overall lead pipeline, expected revenue, and conversion rates from leads to opportunities, accounts, and sales.</a:t>
            </a:r>
          </a:p>
          <a:p>
            <a:r>
              <a:rPr lang="en-US" sz="2000" dirty="0">
                <a:latin typeface="Tw Cen MT" panose="020B0602020104020603" pitchFamily="34" charset="0"/>
              </a:rPr>
              <a:t>Stakeholder Visibility: The dashboard is designed to give stakeholders insights into the lead conversion process, revenue expectations, and trends in sales performance over time.</a:t>
            </a:r>
          </a:p>
          <a:p>
            <a:r>
              <a:rPr lang="en-US" sz="2000" dirty="0">
                <a:latin typeface="Tw Cen MT" panose="020B0602020104020603" pitchFamily="34" charset="0"/>
              </a:rPr>
              <a:t>Forecasting and Analysis: The dashboards  highlight sales forecasts, helping to predict revenue outcomes based on current opportunities and expected conversions.</a:t>
            </a:r>
          </a:p>
        </p:txBody>
      </p:sp>
      <p:pic>
        <p:nvPicPr>
          <p:cNvPr id="10" name="Picture Placeholder 9" descr="A logo with blue and white dots&#10;&#10;Description automatically generated">
            <a:extLst>
              <a:ext uri="{FF2B5EF4-FFF2-40B4-BE49-F238E27FC236}">
                <a16:creationId xmlns:a16="http://schemas.microsoft.com/office/drawing/2014/main" id="{7434197A-0738-D9F7-C4ED-56BE0880BE80}"/>
              </a:ext>
            </a:extLst>
          </p:cNvPr>
          <p:cNvPicPr>
            <a:picLocks noGrp="1" noChangeAspect="1"/>
          </p:cNvPicPr>
          <p:nvPr>
            <p:ph type="pic" sz="quarter" idx="26"/>
          </p:nvPr>
        </p:nvPicPr>
        <p:blipFill>
          <a:blip r:embed="rId2">
            <a:extLst>
              <a:ext uri="{28A0092B-C50C-407E-A947-70E740481C1C}">
                <a14:useLocalDpi xmlns:a14="http://schemas.microsoft.com/office/drawing/2010/main" val="0"/>
              </a:ext>
            </a:extLst>
          </a:blip>
          <a:srcRect l="21834" r="21834"/>
          <a:stretch>
            <a:fillRect/>
          </a:stretch>
        </p:blipFill>
        <p:spPr/>
      </p:pic>
      <p:sp>
        <p:nvSpPr>
          <p:cNvPr id="28" name="TextBox 27">
            <a:extLst>
              <a:ext uri="{FF2B5EF4-FFF2-40B4-BE49-F238E27FC236}">
                <a16:creationId xmlns:a16="http://schemas.microsoft.com/office/drawing/2014/main" id="{360FB85C-7472-42D6-93C8-4ABF6AF987BF}"/>
              </a:ext>
            </a:extLst>
          </p:cNvPr>
          <p:cNvSpPr txBox="1"/>
          <p:nvPr/>
        </p:nvSpPr>
        <p:spPr>
          <a:xfrm>
            <a:off x="3593723" y="5018636"/>
            <a:ext cx="2510680" cy="400110"/>
          </a:xfrm>
          <a:prstGeom prst="rect">
            <a:avLst/>
          </a:prstGeom>
          <a:noFill/>
        </p:spPr>
        <p:txBody>
          <a:bodyPr wrap="square" rtlCol="0">
            <a:spAutoFit/>
          </a:bodyPr>
          <a:lstStyle/>
          <a:p>
            <a:endParaRPr lang="en-US" sz="2000" b="1" dirty="0">
              <a:solidFill>
                <a:srgbClr val="3B7CFA"/>
              </a:solidFill>
              <a:latin typeface="Tw Cen MT" panose="020B0602020104020603" pitchFamily="34" charset="0"/>
            </a:endParaRPr>
          </a:p>
        </p:txBody>
      </p:sp>
    </p:spTree>
    <p:extLst>
      <p:ext uri="{BB962C8B-B14F-4D97-AF65-F5344CB8AC3E}">
        <p14:creationId xmlns:p14="http://schemas.microsoft.com/office/powerpoint/2010/main" val="289128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nodePh="1">
                                  <p:stCondLst>
                                    <p:cond delay="0"/>
                                  </p:stCondLst>
                                  <p:endCondLst>
                                    <p:cond evt="begin" delay="0">
                                      <p:tn val="5"/>
                                    </p:cond>
                                  </p:endCondLst>
                                  <p:childTnLst>
                                    <p:animClr clrSpc="rgb" dir="cw">
                                      <p:cBhvr override="childStyle">
                                        <p:cTn id="6" dur="250" fill="hold"/>
                                        <p:tgtEl>
                                          <p:spTgt spid="28"/>
                                        </p:tgtEl>
                                        <p:attrNameLst>
                                          <p:attrName>style.color</p:attrName>
                                        </p:attrNameLst>
                                      </p:cBhvr>
                                      <p:to>
                                        <a:srgbClr val="FFFFFF"/>
                                      </p:to>
                                    </p:animClr>
                                  </p:childTnLst>
                                </p:cTn>
                              </p:par>
                              <p:par>
                                <p:cTn id="7" presetID="3" presetClass="emph" presetSubtype="2" fill="hold" grpId="1" nodeType="withEffect" nodePh="1">
                                  <p:stCondLst>
                                    <p:cond delay="0"/>
                                  </p:stCondLst>
                                  <p:endCondLst>
                                    <p:cond evt="begin" delay="0">
                                      <p:tn val="7"/>
                                    </p:cond>
                                  </p:endCondLst>
                                  <p:childTnLst>
                                    <p:animClr clrSpc="rgb" dir="cw">
                                      <p:cBhvr override="childStyle">
                                        <p:cTn id="8" dur="250" fill="hold"/>
                                        <p:tgtEl>
                                          <p:spTgt spid="28"/>
                                        </p:tgtEl>
                                        <p:attrNameLst>
                                          <p:attrName>style.color</p:attrName>
                                        </p:attrNameLst>
                                      </p:cBhvr>
                                      <p:to>
                                        <a:srgbClr val="3B7CFA"/>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192387B-CFA7-EB25-6269-885565078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858416"/>
            <a:ext cx="12017829" cy="5999584"/>
          </a:xfrm>
          <a:prstGeom prst="rect">
            <a:avLst/>
          </a:prstGeom>
        </p:spPr>
      </p:pic>
      <p:sp>
        <p:nvSpPr>
          <p:cNvPr id="4" name="TextBox 3">
            <a:extLst>
              <a:ext uri="{FF2B5EF4-FFF2-40B4-BE49-F238E27FC236}">
                <a16:creationId xmlns:a16="http://schemas.microsoft.com/office/drawing/2014/main" id="{63422E7C-2B18-F620-FF1F-A6DCA3C1DEC9}"/>
              </a:ext>
            </a:extLst>
          </p:cNvPr>
          <p:cNvSpPr txBox="1"/>
          <p:nvPr/>
        </p:nvSpPr>
        <p:spPr>
          <a:xfrm>
            <a:off x="65314" y="251927"/>
            <a:ext cx="12017829" cy="523220"/>
          </a:xfrm>
          <a:prstGeom prst="rect">
            <a:avLst/>
          </a:prstGeom>
          <a:noFill/>
        </p:spPr>
        <p:txBody>
          <a:bodyPr wrap="square" rtlCol="0">
            <a:spAutoFit/>
          </a:bodyPr>
          <a:lstStyle/>
          <a:p>
            <a:pPr algn="ctr"/>
            <a:r>
              <a:rPr lang="en-US" sz="2800" dirty="0">
                <a:solidFill>
                  <a:schemeClr val="bg1"/>
                </a:solidFill>
              </a:rPr>
              <a:t>SQL Syntax (Lead)</a:t>
            </a:r>
            <a:endParaRPr lang="en-IN" sz="2800" dirty="0">
              <a:solidFill>
                <a:schemeClr val="bg1"/>
              </a:solidFill>
            </a:endParaRPr>
          </a:p>
        </p:txBody>
      </p:sp>
      <p:pic>
        <p:nvPicPr>
          <p:cNvPr id="2" name="Picture 1" descr="A blue circle with white text and a dolphin&#10;&#10;Description automatically generated">
            <a:extLst>
              <a:ext uri="{FF2B5EF4-FFF2-40B4-BE49-F238E27FC236}">
                <a16:creationId xmlns:a16="http://schemas.microsoft.com/office/drawing/2014/main" id="{D2888EEB-597B-1154-2504-CA07EE6C1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7" y="79887"/>
            <a:ext cx="973494" cy="695260"/>
          </a:xfrm>
          <a:prstGeom prst="rect">
            <a:avLst/>
          </a:prstGeom>
        </p:spPr>
      </p:pic>
    </p:spTree>
    <p:extLst>
      <p:ext uri="{BB962C8B-B14F-4D97-AF65-F5344CB8AC3E}">
        <p14:creationId xmlns:p14="http://schemas.microsoft.com/office/powerpoint/2010/main" val="1691296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2387B-CFA7-EB25-6269-8855650785B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315" y="858416"/>
            <a:ext cx="12017828" cy="5999584"/>
          </a:xfrm>
          <a:prstGeom prst="rect">
            <a:avLst/>
          </a:prstGeom>
        </p:spPr>
      </p:pic>
      <p:sp>
        <p:nvSpPr>
          <p:cNvPr id="4" name="TextBox 3">
            <a:extLst>
              <a:ext uri="{FF2B5EF4-FFF2-40B4-BE49-F238E27FC236}">
                <a16:creationId xmlns:a16="http://schemas.microsoft.com/office/drawing/2014/main" id="{63422E7C-2B18-F620-FF1F-A6DCA3C1DEC9}"/>
              </a:ext>
            </a:extLst>
          </p:cNvPr>
          <p:cNvSpPr txBox="1"/>
          <p:nvPr/>
        </p:nvSpPr>
        <p:spPr>
          <a:xfrm>
            <a:off x="65314" y="251927"/>
            <a:ext cx="12017829" cy="523220"/>
          </a:xfrm>
          <a:prstGeom prst="rect">
            <a:avLst/>
          </a:prstGeom>
          <a:noFill/>
        </p:spPr>
        <p:txBody>
          <a:bodyPr wrap="square" rtlCol="0">
            <a:spAutoFit/>
          </a:bodyPr>
          <a:lstStyle/>
          <a:p>
            <a:pPr algn="ctr"/>
            <a:r>
              <a:rPr lang="en-US" sz="2800" dirty="0">
                <a:solidFill>
                  <a:schemeClr val="bg1"/>
                </a:solidFill>
              </a:rPr>
              <a:t>SQL Syntax (Lead)</a:t>
            </a:r>
            <a:endParaRPr lang="en-IN" sz="2800" dirty="0">
              <a:solidFill>
                <a:schemeClr val="bg1"/>
              </a:solidFill>
            </a:endParaRPr>
          </a:p>
        </p:txBody>
      </p:sp>
      <p:pic>
        <p:nvPicPr>
          <p:cNvPr id="2" name="Picture 1" descr="A blue circle with white text and a dolphin&#10;&#10;Description automatically generated">
            <a:extLst>
              <a:ext uri="{FF2B5EF4-FFF2-40B4-BE49-F238E27FC236}">
                <a16:creationId xmlns:a16="http://schemas.microsoft.com/office/drawing/2014/main" id="{77324259-4D28-775F-6BAE-F534AC4A26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57" y="79887"/>
            <a:ext cx="973494" cy="695260"/>
          </a:xfrm>
          <a:prstGeom prst="rect">
            <a:avLst/>
          </a:prstGeom>
        </p:spPr>
      </p:pic>
    </p:spTree>
    <p:extLst>
      <p:ext uri="{BB962C8B-B14F-4D97-AF65-F5344CB8AC3E}">
        <p14:creationId xmlns:p14="http://schemas.microsoft.com/office/powerpoint/2010/main" val="2741167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C5FD6-F8DC-1B2C-D091-4E114941923A}"/>
              </a:ext>
            </a:extLst>
          </p:cNvPr>
          <p:cNvSpPr txBox="1"/>
          <p:nvPr/>
        </p:nvSpPr>
        <p:spPr>
          <a:xfrm>
            <a:off x="317241" y="1632857"/>
            <a:ext cx="11765902" cy="4797211"/>
          </a:xfrm>
          <a:prstGeom prst="rect">
            <a:avLst/>
          </a:prstGeom>
          <a:noFill/>
        </p:spPr>
        <p:txBody>
          <a:bodyPr wrap="square" rtlCol="0">
            <a:spAutoFit/>
          </a:bodyPr>
          <a:lstStyle/>
          <a:p>
            <a:pPr>
              <a:lnSpc>
                <a:spcPct val="115000"/>
              </a:lnSpc>
              <a:spcAft>
                <a:spcPts val="800"/>
              </a:spcAft>
            </a:pPr>
            <a:r>
              <a:rPr lang="en-IN" sz="2400" b="1" kern="100" dirty="0">
                <a:solidFill>
                  <a:schemeClr val="bg1"/>
                </a:solidFill>
                <a:effectLst/>
                <a:latin typeface="+mj-lt"/>
                <a:ea typeface="Aptos" panose="020B0004020202020204" pitchFamily="34" charset="0"/>
                <a:cs typeface="Times New Roman" panose="02020603050405020304" pitchFamily="18" charset="0"/>
              </a:rPr>
              <a:t>- Expected Amount</a:t>
            </a:r>
            <a:r>
              <a:rPr lang="en-IN" sz="2400" kern="100" dirty="0">
                <a:solidFill>
                  <a:schemeClr val="bg1"/>
                </a:solidFill>
                <a:effectLst/>
                <a:latin typeface="+mj-lt"/>
                <a:ea typeface="Aptos" panose="020B0004020202020204" pitchFamily="34" charset="0"/>
                <a:cs typeface="Times New Roman" panose="02020603050405020304" pitchFamily="18" charset="0"/>
              </a:rPr>
              <a:t>: The expected amount in the sales pipeline is $18,414,341. This represents the potential revenue from open opportunities.</a:t>
            </a:r>
          </a:p>
          <a:p>
            <a:pPr>
              <a:lnSpc>
                <a:spcPct val="115000"/>
              </a:lnSpc>
              <a:spcAft>
                <a:spcPts val="800"/>
              </a:spcAft>
            </a:pPr>
            <a:r>
              <a:rPr lang="en-IN" sz="2400" kern="100" dirty="0">
                <a:solidFill>
                  <a:schemeClr val="bg1"/>
                </a:solidFill>
                <a:effectLst/>
                <a:latin typeface="+mj-lt"/>
                <a:ea typeface="Aptos" panose="020B0004020202020204" pitchFamily="34" charset="0"/>
                <a:cs typeface="Times New Roman" panose="02020603050405020304" pitchFamily="18" charset="0"/>
              </a:rPr>
              <a:t>   - </a:t>
            </a:r>
            <a:r>
              <a:rPr lang="en-IN" sz="2400" b="1" kern="100" dirty="0">
                <a:solidFill>
                  <a:schemeClr val="bg1"/>
                </a:solidFill>
                <a:effectLst/>
                <a:latin typeface="+mj-lt"/>
                <a:ea typeface="Aptos" panose="020B0004020202020204" pitchFamily="34" charset="0"/>
                <a:cs typeface="Times New Roman" panose="02020603050405020304" pitchFamily="18" charset="0"/>
              </a:rPr>
              <a:t>Loss Amount </a:t>
            </a:r>
            <a:r>
              <a:rPr lang="en-IN" sz="2400" kern="100" dirty="0">
                <a:solidFill>
                  <a:schemeClr val="bg1"/>
                </a:solidFill>
                <a:effectLst/>
                <a:latin typeface="+mj-lt"/>
                <a:ea typeface="Aptos" panose="020B0004020202020204" pitchFamily="34" charset="0"/>
                <a:cs typeface="Times New Roman" panose="02020603050405020304" pitchFamily="18" charset="0"/>
              </a:rPr>
              <a:t>: The company has lost deals worth $83,837,109, which is a significant loss in comparison to the expected amount.</a:t>
            </a:r>
          </a:p>
          <a:p>
            <a:pPr>
              <a:lnSpc>
                <a:spcPct val="115000"/>
              </a:lnSpc>
              <a:spcAft>
                <a:spcPts val="800"/>
              </a:spcAft>
            </a:pPr>
            <a:r>
              <a:rPr lang="en-IN" sz="2400" kern="100" dirty="0">
                <a:solidFill>
                  <a:schemeClr val="bg1"/>
                </a:solidFill>
                <a:effectLst/>
                <a:latin typeface="+mj-lt"/>
                <a:ea typeface="Aptos" panose="020B0004020202020204" pitchFamily="34" charset="0"/>
                <a:cs typeface="Times New Roman" panose="02020603050405020304" pitchFamily="18" charset="0"/>
              </a:rPr>
              <a:t>   -  </a:t>
            </a:r>
            <a:r>
              <a:rPr lang="en-IN" sz="2400" b="1" kern="100" dirty="0">
                <a:solidFill>
                  <a:schemeClr val="bg1"/>
                </a:solidFill>
                <a:effectLst/>
                <a:latin typeface="+mj-lt"/>
                <a:ea typeface="Aptos" panose="020B0004020202020204" pitchFamily="34" charset="0"/>
                <a:cs typeface="Times New Roman" panose="02020603050405020304" pitchFamily="18" charset="0"/>
              </a:rPr>
              <a:t>Win Rate </a:t>
            </a:r>
            <a:r>
              <a:rPr lang="en-IN" sz="2400" kern="100" dirty="0">
                <a:solidFill>
                  <a:schemeClr val="bg1"/>
                </a:solidFill>
                <a:effectLst/>
                <a:latin typeface="+mj-lt"/>
                <a:ea typeface="Aptos" panose="020B0004020202020204" pitchFamily="34" charset="0"/>
                <a:cs typeface="Times New Roman" panose="02020603050405020304" pitchFamily="18" charset="0"/>
              </a:rPr>
              <a:t>: The win rate is shown as 32%, indicating that the company closes about one-third of its opportunities.</a:t>
            </a:r>
          </a:p>
          <a:p>
            <a:pPr>
              <a:lnSpc>
                <a:spcPct val="115000"/>
              </a:lnSpc>
              <a:spcAft>
                <a:spcPts val="800"/>
              </a:spcAft>
            </a:pPr>
            <a:r>
              <a:rPr lang="en-IN" sz="2400" kern="100" dirty="0">
                <a:solidFill>
                  <a:schemeClr val="bg1"/>
                </a:solidFill>
                <a:effectLst/>
                <a:latin typeface="+mj-lt"/>
                <a:ea typeface="Aptos" panose="020B0004020202020204" pitchFamily="34" charset="0"/>
                <a:cs typeface="Times New Roman" panose="02020603050405020304" pitchFamily="18" charset="0"/>
              </a:rPr>
              <a:t>   -  </a:t>
            </a:r>
            <a:r>
              <a:rPr lang="en-IN" sz="2400" b="1" kern="100" dirty="0">
                <a:solidFill>
                  <a:schemeClr val="bg1"/>
                </a:solidFill>
                <a:effectLst/>
                <a:latin typeface="+mj-lt"/>
                <a:ea typeface="Aptos" panose="020B0004020202020204" pitchFamily="34" charset="0"/>
                <a:cs typeface="Times New Roman" panose="02020603050405020304" pitchFamily="18" charset="0"/>
              </a:rPr>
              <a:t>Conversion Rate </a:t>
            </a:r>
            <a:r>
              <a:rPr lang="en-IN" sz="2400" kern="100" dirty="0">
                <a:solidFill>
                  <a:schemeClr val="bg1"/>
                </a:solidFill>
                <a:effectLst/>
                <a:latin typeface="+mj-lt"/>
                <a:ea typeface="Aptos" panose="020B0004020202020204" pitchFamily="34" charset="0"/>
                <a:cs typeface="Times New Roman" panose="02020603050405020304" pitchFamily="18" charset="0"/>
              </a:rPr>
              <a:t>: 36% indicates the effectiveness of turning opportunities into actual deals.</a:t>
            </a:r>
          </a:p>
          <a:p>
            <a:pPr>
              <a:lnSpc>
                <a:spcPct val="115000"/>
              </a:lnSpc>
              <a:spcAft>
                <a:spcPts val="800"/>
              </a:spcAft>
            </a:pPr>
            <a:r>
              <a:rPr lang="en-IN" sz="2400" kern="100" dirty="0">
                <a:solidFill>
                  <a:schemeClr val="bg1"/>
                </a:solidFill>
                <a:effectLst/>
                <a:latin typeface="+mj-lt"/>
                <a:ea typeface="Aptos" panose="020B0004020202020204" pitchFamily="34" charset="0"/>
                <a:cs typeface="Times New Roman" panose="02020603050405020304" pitchFamily="18" charset="0"/>
              </a:rPr>
              <a:t>   -  </a:t>
            </a:r>
            <a:r>
              <a:rPr lang="en-IN" sz="2400" b="1" kern="100" dirty="0">
                <a:solidFill>
                  <a:schemeClr val="bg1"/>
                </a:solidFill>
                <a:effectLst/>
                <a:latin typeface="+mj-lt"/>
                <a:ea typeface="Aptos" panose="020B0004020202020204" pitchFamily="34" charset="0"/>
                <a:cs typeface="Times New Roman" panose="02020603050405020304" pitchFamily="18" charset="0"/>
              </a:rPr>
              <a:t>Active Opportunities </a:t>
            </a:r>
            <a:r>
              <a:rPr lang="en-IN" sz="2400" kern="100" dirty="0">
                <a:solidFill>
                  <a:schemeClr val="bg1"/>
                </a:solidFill>
                <a:effectLst/>
                <a:latin typeface="+mj-lt"/>
                <a:ea typeface="Aptos" panose="020B0004020202020204" pitchFamily="34" charset="0"/>
                <a:cs typeface="Times New Roman" panose="02020603050405020304" pitchFamily="18" charset="0"/>
              </a:rPr>
              <a:t>: There are currently 1,272 active opportunities being pursued.</a:t>
            </a:r>
          </a:p>
          <a:p>
            <a:endParaRPr lang="en-IN" sz="2400" dirty="0">
              <a:solidFill>
                <a:schemeClr val="bg1"/>
              </a:solidFill>
              <a:latin typeface="+mj-lt"/>
            </a:endParaRPr>
          </a:p>
        </p:txBody>
      </p:sp>
      <p:sp>
        <p:nvSpPr>
          <p:cNvPr id="3" name="TextBox 2">
            <a:extLst>
              <a:ext uri="{FF2B5EF4-FFF2-40B4-BE49-F238E27FC236}">
                <a16:creationId xmlns:a16="http://schemas.microsoft.com/office/drawing/2014/main" id="{78988472-A291-7666-9127-F4150CE66BAD}"/>
              </a:ext>
            </a:extLst>
          </p:cNvPr>
          <p:cNvSpPr txBox="1"/>
          <p:nvPr/>
        </p:nvSpPr>
        <p:spPr>
          <a:xfrm>
            <a:off x="382555" y="317241"/>
            <a:ext cx="11448661" cy="923330"/>
          </a:xfrm>
          <a:prstGeom prst="rect">
            <a:avLst/>
          </a:prstGeom>
          <a:noFill/>
        </p:spPr>
        <p:txBody>
          <a:bodyPr wrap="square" rtlCol="0">
            <a:spAutoFit/>
          </a:bodyPr>
          <a:lstStyle/>
          <a:p>
            <a:pPr algn="ctr"/>
            <a:r>
              <a:rPr lang="en-IN" sz="5400" b="1" dirty="0">
                <a:solidFill>
                  <a:schemeClr val="bg1"/>
                </a:solidFill>
              </a:rPr>
              <a:t>Opportunity KPI Analysis</a:t>
            </a:r>
          </a:p>
        </p:txBody>
      </p:sp>
    </p:spTree>
    <p:extLst>
      <p:ext uri="{BB962C8B-B14F-4D97-AF65-F5344CB8AC3E}">
        <p14:creationId xmlns:p14="http://schemas.microsoft.com/office/powerpoint/2010/main" val="244009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C5FD6-F8DC-1B2C-D091-4E114941923A}"/>
              </a:ext>
            </a:extLst>
          </p:cNvPr>
          <p:cNvSpPr txBox="1"/>
          <p:nvPr/>
        </p:nvSpPr>
        <p:spPr>
          <a:xfrm>
            <a:off x="426098" y="1007306"/>
            <a:ext cx="11765902" cy="5632311"/>
          </a:xfrm>
          <a:prstGeom prst="rect">
            <a:avLst/>
          </a:prstGeom>
          <a:noFill/>
        </p:spPr>
        <p:txBody>
          <a:bodyPr wrap="square" rtlCol="0">
            <a:spAutoFit/>
          </a:bodyPr>
          <a:lstStyle/>
          <a:p>
            <a:r>
              <a:rPr lang="en-IN" sz="2400" b="1" kern="100" dirty="0">
                <a:solidFill>
                  <a:schemeClr val="bg1"/>
                </a:solidFill>
                <a:effectLst/>
                <a:ea typeface="Aptos" panose="020B0004020202020204" pitchFamily="34" charset="0"/>
                <a:cs typeface="Times New Roman" panose="02020603050405020304" pitchFamily="18" charset="0"/>
              </a:rPr>
              <a:t>Opportunity by Industry: </a:t>
            </a:r>
          </a:p>
          <a:p>
            <a:r>
              <a:rPr lang="en-IN" sz="2400" kern="100" dirty="0">
                <a:solidFill>
                  <a:schemeClr val="bg1"/>
                </a:solidFill>
                <a:effectLst/>
                <a:ea typeface="Aptos" panose="020B0004020202020204" pitchFamily="34" charset="0"/>
                <a:cs typeface="Times New Roman" panose="02020603050405020304" pitchFamily="18" charset="0"/>
              </a:rPr>
              <a:t>   - The industries are listed on the left side, with various counts of opportunities. Telecommunications, Military, and State are the top industries with the most opportunities.</a:t>
            </a:r>
          </a:p>
          <a:p>
            <a:r>
              <a:rPr lang="en-IN" sz="2400" kern="100" dirty="0">
                <a:solidFill>
                  <a:schemeClr val="bg1"/>
                </a:solidFill>
                <a:effectLst/>
                <a:ea typeface="Aptos" panose="020B0004020202020204" pitchFamily="34" charset="0"/>
                <a:cs typeface="Times New Roman" panose="02020603050405020304" pitchFamily="18" charset="0"/>
              </a:rPr>
              <a:t>   </a:t>
            </a:r>
          </a:p>
          <a:p>
            <a:r>
              <a:rPr lang="en-IN" sz="2400" b="1" kern="100" dirty="0">
                <a:solidFill>
                  <a:schemeClr val="bg1"/>
                </a:solidFill>
                <a:effectLst/>
                <a:ea typeface="Aptos" panose="020B0004020202020204" pitchFamily="34" charset="0"/>
                <a:cs typeface="Times New Roman" panose="02020603050405020304" pitchFamily="18" charset="0"/>
              </a:rPr>
              <a:t>Total Active vs. Total Opportunity: </a:t>
            </a:r>
          </a:p>
          <a:p>
            <a:r>
              <a:rPr lang="en-IN" sz="2400" kern="100" dirty="0">
                <a:solidFill>
                  <a:schemeClr val="bg1"/>
                </a:solidFill>
                <a:effectLst/>
                <a:ea typeface="Aptos" panose="020B0004020202020204" pitchFamily="34" charset="0"/>
                <a:cs typeface="Times New Roman" panose="02020603050405020304" pitchFamily="18" charset="0"/>
              </a:rPr>
              <a:t>   - This line graph compares the number of active opportunities and the total won opportunities over different time periods (2011–2026). </a:t>
            </a:r>
          </a:p>
          <a:p>
            <a:r>
              <a:rPr lang="en-IN" sz="2400" kern="100" dirty="0">
                <a:solidFill>
                  <a:schemeClr val="bg1"/>
                </a:solidFill>
                <a:effectLst/>
                <a:ea typeface="Aptos" panose="020B0004020202020204" pitchFamily="34" charset="0"/>
                <a:cs typeface="Times New Roman" panose="02020603050405020304" pitchFamily="18" charset="0"/>
              </a:rPr>
              <a:t>   - A peak is visible around 2020, showing a significant increase in the number of opportunities during that year.</a:t>
            </a:r>
          </a:p>
          <a:p>
            <a:r>
              <a:rPr lang="en-IN" sz="2400" kern="100" dirty="0">
                <a:solidFill>
                  <a:schemeClr val="bg1"/>
                </a:solidFill>
                <a:effectLst/>
                <a:ea typeface="Aptos" panose="020B0004020202020204" pitchFamily="34" charset="0"/>
                <a:cs typeface="Times New Roman" panose="02020603050405020304" pitchFamily="18" charset="0"/>
              </a:rPr>
              <a:t> </a:t>
            </a:r>
          </a:p>
          <a:p>
            <a:r>
              <a:rPr lang="en-IN" sz="2400" b="1" kern="100" dirty="0">
                <a:solidFill>
                  <a:schemeClr val="bg1"/>
                </a:solidFill>
                <a:effectLst/>
                <a:ea typeface="Aptos" panose="020B0004020202020204" pitchFamily="34" charset="0"/>
                <a:cs typeface="Times New Roman" panose="02020603050405020304" pitchFamily="18" charset="0"/>
              </a:rPr>
              <a:t>Closed Won vs. Total Closed: </a:t>
            </a:r>
          </a:p>
          <a:p>
            <a:r>
              <a:rPr lang="en-IN" sz="2400" kern="100" dirty="0">
                <a:solidFill>
                  <a:schemeClr val="bg1"/>
                </a:solidFill>
                <a:effectLst/>
                <a:ea typeface="Aptos" panose="020B0004020202020204" pitchFamily="34" charset="0"/>
                <a:cs typeface="Times New Roman" panose="02020603050405020304" pitchFamily="18" charset="0"/>
              </a:rPr>
              <a:t>   - This bar graph shows the number of deals closed (both won and total closed) over the years.</a:t>
            </a:r>
          </a:p>
          <a:p>
            <a:r>
              <a:rPr lang="en-IN" sz="2400" kern="100" dirty="0">
                <a:solidFill>
                  <a:schemeClr val="bg1"/>
                </a:solidFill>
                <a:effectLst/>
                <a:ea typeface="Aptos" panose="020B0004020202020204" pitchFamily="34" charset="0"/>
                <a:cs typeface="Times New Roman" panose="02020603050405020304" pitchFamily="18" charset="0"/>
              </a:rPr>
              <a:t>   - 2020 appears to have the highest number of won opportunities, with a count of over 1,000. In contrast, the subsequent years show a decline in both total closed and won deals.</a:t>
            </a:r>
          </a:p>
        </p:txBody>
      </p:sp>
      <p:sp>
        <p:nvSpPr>
          <p:cNvPr id="3" name="TextBox 2">
            <a:extLst>
              <a:ext uri="{FF2B5EF4-FFF2-40B4-BE49-F238E27FC236}">
                <a16:creationId xmlns:a16="http://schemas.microsoft.com/office/drawing/2014/main" id="{78988472-A291-7666-9127-F4150CE66BAD}"/>
              </a:ext>
            </a:extLst>
          </p:cNvPr>
          <p:cNvSpPr txBox="1"/>
          <p:nvPr/>
        </p:nvSpPr>
        <p:spPr>
          <a:xfrm>
            <a:off x="382555" y="317241"/>
            <a:ext cx="11448661" cy="830997"/>
          </a:xfrm>
          <a:prstGeom prst="rect">
            <a:avLst/>
          </a:prstGeom>
          <a:noFill/>
        </p:spPr>
        <p:txBody>
          <a:bodyPr wrap="square" rtlCol="0">
            <a:spAutoFit/>
          </a:bodyPr>
          <a:lstStyle/>
          <a:p>
            <a:pPr algn="ctr"/>
            <a:r>
              <a:rPr lang="en-IN" sz="4800" b="1" dirty="0">
                <a:solidFill>
                  <a:schemeClr val="bg1"/>
                </a:solidFill>
              </a:rPr>
              <a:t>Opportunity KPI Analysis</a:t>
            </a:r>
          </a:p>
        </p:txBody>
      </p:sp>
    </p:spTree>
    <p:extLst>
      <p:ext uri="{BB962C8B-B14F-4D97-AF65-F5344CB8AC3E}">
        <p14:creationId xmlns:p14="http://schemas.microsoft.com/office/powerpoint/2010/main" val="1892723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C5FD6-F8DC-1B2C-D091-4E114941923A}"/>
              </a:ext>
            </a:extLst>
          </p:cNvPr>
          <p:cNvSpPr txBox="1"/>
          <p:nvPr/>
        </p:nvSpPr>
        <p:spPr>
          <a:xfrm>
            <a:off x="426098" y="941991"/>
            <a:ext cx="11765902" cy="5632311"/>
          </a:xfrm>
          <a:prstGeom prst="rect">
            <a:avLst/>
          </a:prstGeom>
          <a:noFill/>
        </p:spPr>
        <p:txBody>
          <a:bodyPr wrap="square" rtlCol="0">
            <a:spAutoFit/>
          </a:bodyPr>
          <a:lstStyle/>
          <a:p>
            <a:r>
              <a:rPr lang="en-IN" sz="2400" b="1" kern="100" dirty="0">
                <a:solidFill>
                  <a:schemeClr val="bg1"/>
                </a:solidFill>
                <a:effectLst/>
                <a:latin typeface="+mj-lt"/>
                <a:ea typeface="Aptos" panose="020B0004020202020204" pitchFamily="34" charset="0"/>
                <a:cs typeface="Times New Roman" panose="02020603050405020304" pitchFamily="18" charset="0"/>
              </a:rPr>
              <a:t>Expected Amount by Opportunity Type: </a:t>
            </a:r>
          </a:p>
          <a:p>
            <a:r>
              <a:rPr lang="en-IN" sz="2400" kern="100" dirty="0">
                <a:solidFill>
                  <a:schemeClr val="bg1"/>
                </a:solidFill>
                <a:effectLst/>
                <a:latin typeface="+mj-lt"/>
                <a:ea typeface="Aptos" panose="020B0004020202020204" pitchFamily="34" charset="0"/>
                <a:cs typeface="Times New Roman" panose="02020603050405020304" pitchFamily="18" charset="0"/>
              </a:rPr>
              <a:t>   - This graph shows the expected revenue from different opportunity types.</a:t>
            </a:r>
          </a:p>
          <a:p>
            <a:r>
              <a:rPr lang="en-IN" sz="2400" kern="100" dirty="0">
                <a:solidFill>
                  <a:schemeClr val="bg1"/>
                </a:solidFill>
                <a:effectLst/>
                <a:latin typeface="+mj-lt"/>
                <a:ea typeface="Aptos" panose="020B0004020202020204" pitchFamily="34" charset="0"/>
                <a:cs typeface="Times New Roman" panose="02020603050405020304" pitchFamily="18" charset="0"/>
              </a:rPr>
              <a:t>   -  Safety and Security Opportunity  is expected to bring in the highest amount ($4,205,549.97).</a:t>
            </a:r>
          </a:p>
          <a:p>
            <a:r>
              <a:rPr lang="en-IN" sz="2400" kern="100" dirty="0">
                <a:solidFill>
                  <a:schemeClr val="bg1"/>
                </a:solidFill>
                <a:effectLst/>
                <a:latin typeface="+mj-lt"/>
                <a:ea typeface="Aptos" panose="020B0004020202020204" pitchFamily="34" charset="0"/>
                <a:cs typeface="Times New Roman" panose="02020603050405020304" pitchFamily="18" charset="0"/>
              </a:rPr>
              <a:t>   -  New Business  has an expected revenue of $500,000, and existing business is projected to generate significant revenue as well.</a:t>
            </a:r>
          </a:p>
          <a:p>
            <a:r>
              <a:rPr lang="en-IN" sz="2400" kern="100" dirty="0">
                <a:solidFill>
                  <a:schemeClr val="bg1"/>
                </a:solidFill>
                <a:effectLst/>
                <a:latin typeface="+mj-lt"/>
                <a:ea typeface="Aptos" panose="020B0004020202020204" pitchFamily="34" charset="0"/>
                <a:cs typeface="Times New Roman" panose="02020603050405020304" pitchFamily="18" charset="0"/>
              </a:rPr>
              <a:t> </a:t>
            </a:r>
          </a:p>
          <a:p>
            <a:r>
              <a:rPr lang="en-IN" sz="2400" b="1" kern="100" dirty="0">
                <a:solidFill>
                  <a:schemeClr val="bg1"/>
                </a:solidFill>
                <a:effectLst/>
                <a:latin typeface="+mj-lt"/>
                <a:ea typeface="Aptos" panose="020B0004020202020204" pitchFamily="34" charset="0"/>
                <a:cs typeface="Times New Roman" panose="02020603050405020304" pitchFamily="18" charset="0"/>
              </a:rPr>
              <a:t>Total Expected vs. Commit Forecast: </a:t>
            </a:r>
          </a:p>
          <a:p>
            <a:r>
              <a:rPr lang="en-IN" sz="2400" kern="100" dirty="0">
                <a:solidFill>
                  <a:schemeClr val="bg1"/>
                </a:solidFill>
                <a:effectLst/>
                <a:latin typeface="+mj-lt"/>
                <a:ea typeface="Aptos" panose="020B0004020202020204" pitchFamily="34" charset="0"/>
                <a:cs typeface="Times New Roman" panose="02020603050405020304" pitchFamily="18" charset="0"/>
              </a:rPr>
              <a:t>   - The bar chart presents the expected revenue against the committed forecast over time.</a:t>
            </a:r>
          </a:p>
          <a:p>
            <a:r>
              <a:rPr lang="en-IN" sz="2400" kern="100" dirty="0">
                <a:solidFill>
                  <a:schemeClr val="bg1"/>
                </a:solidFill>
                <a:effectLst/>
                <a:latin typeface="+mj-lt"/>
                <a:ea typeface="Aptos" panose="020B0004020202020204" pitchFamily="34" charset="0"/>
                <a:cs typeface="Times New Roman" panose="02020603050405020304" pitchFamily="18" charset="0"/>
              </a:rPr>
              <a:t>   - The expected amount seems to grow significantly from 2017 onwards, peaking around 2020, indicating an optimistic outlook for revenue generation during that period.</a:t>
            </a:r>
          </a:p>
          <a:p>
            <a:r>
              <a:rPr lang="en-IN" sz="2400" kern="100" dirty="0">
                <a:solidFill>
                  <a:schemeClr val="bg1"/>
                </a:solidFill>
                <a:effectLst/>
                <a:latin typeface="+mj-lt"/>
                <a:ea typeface="Aptos" panose="020B0004020202020204" pitchFamily="34" charset="0"/>
                <a:cs typeface="Times New Roman" panose="02020603050405020304" pitchFamily="18" charset="0"/>
              </a:rPr>
              <a:t> </a:t>
            </a:r>
          </a:p>
          <a:p>
            <a:r>
              <a:rPr lang="en-IN" sz="2400" b="1" kern="100" dirty="0">
                <a:solidFill>
                  <a:schemeClr val="bg1"/>
                </a:solidFill>
                <a:effectLst/>
                <a:latin typeface="+mj-lt"/>
                <a:ea typeface="Aptos" panose="020B0004020202020204" pitchFamily="34" charset="0"/>
                <a:cs typeface="Times New Roman" panose="02020603050405020304" pitchFamily="18" charset="0"/>
              </a:rPr>
              <a:t>Closed Won vs. Total Opportunity by Opportunity Type: </a:t>
            </a:r>
          </a:p>
          <a:p>
            <a:r>
              <a:rPr lang="en-IN" sz="2400" kern="100" dirty="0">
                <a:solidFill>
                  <a:schemeClr val="bg1"/>
                </a:solidFill>
                <a:effectLst/>
                <a:latin typeface="+mj-lt"/>
                <a:ea typeface="Aptos" panose="020B0004020202020204" pitchFamily="34" charset="0"/>
                <a:cs typeface="Times New Roman" panose="02020603050405020304" pitchFamily="18" charset="0"/>
              </a:rPr>
              <a:t>   - The graph at the bottom right shows how the number of won opportunities compares to the total opportunities for different opportunity types like New Business and Existing Business.</a:t>
            </a:r>
          </a:p>
        </p:txBody>
      </p:sp>
      <p:sp>
        <p:nvSpPr>
          <p:cNvPr id="3" name="TextBox 2">
            <a:extLst>
              <a:ext uri="{FF2B5EF4-FFF2-40B4-BE49-F238E27FC236}">
                <a16:creationId xmlns:a16="http://schemas.microsoft.com/office/drawing/2014/main" id="{78988472-A291-7666-9127-F4150CE66BAD}"/>
              </a:ext>
            </a:extLst>
          </p:cNvPr>
          <p:cNvSpPr txBox="1"/>
          <p:nvPr/>
        </p:nvSpPr>
        <p:spPr>
          <a:xfrm>
            <a:off x="426098" y="0"/>
            <a:ext cx="11448661" cy="830997"/>
          </a:xfrm>
          <a:prstGeom prst="rect">
            <a:avLst/>
          </a:prstGeom>
          <a:noFill/>
        </p:spPr>
        <p:txBody>
          <a:bodyPr wrap="square" rtlCol="0">
            <a:spAutoFit/>
          </a:bodyPr>
          <a:lstStyle/>
          <a:p>
            <a:pPr algn="ctr"/>
            <a:r>
              <a:rPr lang="en-IN" sz="4800" b="1" dirty="0">
                <a:solidFill>
                  <a:schemeClr val="bg1"/>
                </a:solidFill>
              </a:rPr>
              <a:t>Opportunity KPI Analysis</a:t>
            </a:r>
          </a:p>
        </p:txBody>
      </p:sp>
    </p:spTree>
    <p:extLst>
      <p:ext uri="{BB962C8B-B14F-4D97-AF65-F5344CB8AC3E}">
        <p14:creationId xmlns:p14="http://schemas.microsoft.com/office/powerpoint/2010/main" val="2179031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C5FD6-F8DC-1B2C-D091-4E114941923A}"/>
              </a:ext>
            </a:extLst>
          </p:cNvPr>
          <p:cNvSpPr txBox="1"/>
          <p:nvPr/>
        </p:nvSpPr>
        <p:spPr>
          <a:xfrm>
            <a:off x="382555" y="2864498"/>
            <a:ext cx="11765902" cy="2613536"/>
          </a:xfrm>
          <a:prstGeom prst="rect">
            <a:avLst/>
          </a:prstGeom>
          <a:noFill/>
        </p:spPr>
        <p:txBody>
          <a:bodyPr wrap="square" rtlCol="0">
            <a:spAutoFit/>
          </a:bodyPr>
          <a:lstStyle/>
          <a:p>
            <a:pPr marL="342900" indent="-342900">
              <a:lnSpc>
                <a:spcPct val="115000"/>
              </a:lnSpc>
              <a:spcAft>
                <a:spcPts val="800"/>
              </a:spcAft>
              <a:buFont typeface="Arial" panose="020B0604020202020204" pitchFamily="34" charset="0"/>
              <a:buChar char="•"/>
            </a:pPr>
            <a:r>
              <a:rPr lang="en-US" sz="2400" kern="100" dirty="0">
                <a:solidFill>
                  <a:schemeClr val="bg1"/>
                </a:solidFill>
                <a:effectLst/>
                <a:latin typeface="+mj-lt"/>
                <a:ea typeface="Aptos" panose="020B0004020202020204" pitchFamily="34" charset="0"/>
                <a:cs typeface="Times New Roman" panose="02020603050405020304" pitchFamily="18" charset="0"/>
              </a:rPr>
              <a:t>This </a:t>
            </a:r>
            <a:r>
              <a:rPr lang="en-US" sz="2400" kern="100" dirty="0">
                <a:solidFill>
                  <a:schemeClr val="bg1"/>
                </a:solidFill>
                <a:latin typeface="+mj-lt"/>
                <a:ea typeface="Aptos" panose="020B0004020202020204" pitchFamily="34" charset="0"/>
                <a:cs typeface="Times New Roman" panose="02020603050405020304" pitchFamily="18" charset="0"/>
              </a:rPr>
              <a:t>analysis </a:t>
            </a:r>
            <a:r>
              <a:rPr lang="en-US" sz="2400" kern="100" dirty="0">
                <a:solidFill>
                  <a:schemeClr val="bg1"/>
                </a:solidFill>
                <a:effectLst/>
                <a:latin typeface="+mj-lt"/>
                <a:ea typeface="Aptos" panose="020B0004020202020204" pitchFamily="34" charset="0"/>
                <a:cs typeface="Times New Roman" panose="02020603050405020304" pitchFamily="18" charset="0"/>
              </a:rPr>
              <a:t>provides stakeholders with key insights into sales performance, trends in closed deals, industry focus, and revenue forecasts. It highlights potential areas of concern, such as the high amount of lost revenue compared to expected amounts and the decline in won opportunities after 2020. However, it also shows areas of strength, like the large opportunities in sectors like Safety and Security and promising revenue from new business ventures.</a:t>
            </a:r>
            <a:endParaRPr lang="en-IN" sz="2400" dirty="0">
              <a:solidFill>
                <a:schemeClr val="bg1"/>
              </a:solidFill>
              <a:latin typeface="+mj-lt"/>
            </a:endParaRPr>
          </a:p>
        </p:txBody>
      </p:sp>
      <p:sp>
        <p:nvSpPr>
          <p:cNvPr id="3" name="TextBox 2">
            <a:extLst>
              <a:ext uri="{FF2B5EF4-FFF2-40B4-BE49-F238E27FC236}">
                <a16:creationId xmlns:a16="http://schemas.microsoft.com/office/drawing/2014/main" id="{78988472-A291-7666-9127-F4150CE66BAD}"/>
              </a:ext>
            </a:extLst>
          </p:cNvPr>
          <p:cNvSpPr txBox="1"/>
          <p:nvPr/>
        </p:nvSpPr>
        <p:spPr>
          <a:xfrm>
            <a:off x="541175" y="1101013"/>
            <a:ext cx="11448661" cy="923330"/>
          </a:xfrm>
          <a:prstGeom prst="rect">
            <a:avLst/>
          </a:prstGeom>
          <a:noFill/>
        </p:spPr>
        <p:txBody>
          <a:bodyPr wrap="square" rtlCol="0">
            <a:spAutoFit/>
          </a:bodyPr>
          <a:lstStyle/>
          <a:p>
            <a:pPr algn="ctr"/>
            <a:r>
              <a:rPr lang="en-IN" sz="5400" b="1" dirty="0">
                <a:solidFill>
                  <a:schemeClr val="bg1"/>
                </a:solidFill>
              </a:rPr>
              <a:t>Opportunity KPI Analysis Conclusion </a:t>
            </a:r>
          </a:p>
        </p:txBody>
      </p:sp>
    </p:spTree>
    <p:extLst>
      <p:ext uri="{BB962C8B-B14F-4D97-AF65-F5344CB8AC3E}">
        <p14:creationId xmlns:p14="http://schemas.microsoft.com/office/powerpoint/2010/main" val="1284686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C5FD6-F8DC-1B2C-D091-4E114941923A}"/>
              </a:ext>
            </a:extLst>
          </p:cNvPr>
          <p:cNvSpPr txBox="1"/>
          <p:nvPr/>
        </p:nvSpPr>
        <p:spPr>
          <a:xfrm>
            <a:off x="385665" y="1119272"/>
            <a:ext cx="11765902" cy="5016758"/>
          </a:xfrm>
          <a:prstGeom prst="rect">
            <a:avLst/>
          </a:prstGeom>
          <a:noFill/>
        </p:spPr>
        <p:txBody>
          <a:bodyPr wrap="square" rtlCol="0">
            <a:spAutoFit/>
          </a:bodyPr>
          <a:lstStyle/>
          <a:p>
            <a:r>
              <a:rPr lang="en-US" sz="2000" b="1" kern="100" dirty="0">
                <a:solidFill>
                  <a:schemeClr val="bg1"/>
                </a:solidFill>
                <a:effectLst/>
                <a:latin typeface="+mj-lt"/>
                <a:ea typeface="Aptos" panose="020B0004020202020204" pitchFamily="34" charset="0"/>
                <a:cs typeface="Times New Roman" panose="02020603050405020304" pitchFamily="18" charset="0"/>
              </a:rPr>
              <a:t>Total Leads &amp; Conversion :</a:t>
            </a:r>
          </a:p>
          <a:p>
            <a:r>
              <a:rPr lang="en-US" sz="2000" kern="100" dirty="0">
                <a:solidFill>
                  <a:schemeClr val="bg1"/>
                </a:solidFill>
                <a:effectLst/>
                <a:latin typeface="+mj-lt"/>
                <a:ea typeface="Aptos" panose="020B0004020202020204" pitchFamily="34" charset="0"/>
                <a:cs typeface="Times New Roman" panose="02020603050405020304" pitchFamily="18" charset="0"/>
              </a:rPr>
              <a:t>   -  Total Leads : 10,000 leads have been generated.</a:t>
            </a:r>
          </a:p>
          <a:p>
            <a:r>
              <a:rPr lang="en-US" sz="2000" kern="100" dirty="0">
                <a:solidFill>
                  <a:schemeClr val="bg1"/>
                </a:solidFill>
                <a:effectLst/>
                <a:latin typeface="+mj-lt"/>
                <a:ea typeface="Aptos" panose="020B0004020202020204" pitchFamily="34" charset="0"/>
                <a:cs typeface="Times New Roman" panose="02020603050405020304" pitchFamily="18" charset="0"/>
              </a:rPr>
              <a:t>   -  Converted Leads : Out of 10,000 total leads, 907 have been successfully converted.</a:t>
            </a:r>
          </a:p>
          <a:p>
            <a:r>
              <a:rPr lang="en-US" sz="2000" kern="100" dirty="0">
                <a:solidFill>
                  <a:schemeClr val="bg1"/>
                </a:solidFill>
                <a:effectLst/>
                <a:latin typeface="+mj-lt"/>
                <a:ea typeface="Aptos" panose="020B0004020202020204" pitchFamily="34" charset="0"/>
                <a:cs typeface="Times New Roman" panose="02020603050405020304" pitchFamily="18" charset="0"/>
              </a:rPr>
              <a:t>   -  Conversion Rate : The conversion rate is  9.07% , which means a small fraction of the leads are actually being converted into opportunities.</a:t>
            </a:r>
          </a:p>
          <a:p>
            <a:endParaRPr lang="en-US" sz="2000" kern="100" dirty="0">
              <a:solidFill>
                <a:schemeClr val="bg1"/>
              </a:solidFill>
              <a:effectLst/>
              <a:latin typeface="+mj-lt"/>
              <a:ea typeface="Aptos" panose="020B0004020202020204" pitchFamily="34" charset="0"/>
              <a:cs typeface="Times New Roman" panose="02020603050405020304" pitchFamily="18" charset="0"/>
            </a:endParaRPr>
          </a:p>
          <a:p>
            <a:r>
              <a:rPr lang="en-US" sz="2000" b="1" kern="100" dirty="0">
                <a:solidFill>
                  <a:schemeClr val="bg1"/>
                </a:solidFill>
                <a:effectLst/>
                <a:latin typeface="+mj-lt"/>
                <a:ea typeface="Aptos" panose="020B0004020202020204" pitchFamily="34" charset="0"/>
                <a:cs typeface="Times New Roman" panose="02020603050405020304" pitchFamily="18" charset="0"/>
              </a:rPr>
              <a:t>Expected Amount &amp; Revenue Forecast :</a:t>
            </a:r>
          </a:p>
          <a:p>
            <a:r>
              <a:rPr lang="en-US" sz="2000" kern="100" dirty="0">
                <a:solidFill>
                  <a:schemeClr val="bg1"/>
                </a:solidFill>
                <a:effectLst/>
                <a:latin typeface="+mj-lt"/>
                <a:ea typeface="Aptos" panose="020B0004020202020204" pitchFamily="34" charset="0"/>
                <a:cs typeface="Times New Roman" panose="02020603050405020304" pitchFamily="18" charset="0"/>
              </a:rPr>
              <a:t>   -  Sum of Expected Amount : ₹18,41,43,968.97 (roughly $18.41 million) is the expected revenue from the opportunities in the dashboard.</a:t>
            </a:r>
          </a:p>
          <a:p>
            <a:r>
              <a:rPr lang="en-US" sz="2000" kern="100" dirty="0">
                <a:solidFill>
                  <a:schemeClr val="bg1"/>
                </a:solidFill>
                <a:effectLst/>
                <a:latin typeface="+mj-lt"/>
                <a:ea typeface="Aptos" panose="020B0004020202020204" pitchFamily="34" charset="0"/>
                <a:cs typeface="Times New Roman" panose="02020603050405020304" pitchFamily="18" charset="0"/>
              </a:rPr>
              <a:t>   -  Expected Amount from Leads : ₹2,03,02,53,241.12 ($2.03 billion) is the expected amount from all leads in the system, showcasing the full revenue potential if all leads were converted.</a:t>
            </a:r>
          </a:p>
          <a:p>
            <a:r>
              <a:rPr lang="en-US" sz="2000" kern="100" dirty="0">
                <a:solidFill>
                  <a:schemeClr val="bg1"/>
                </a:solidFill>
                <a:effectLst/>
                <a:latin typeface="+mj-lt"/>
                <a:ea typeface="Aptos" panose="020B0004020202020204" pitchFamily="34" charset="0"/>
                <a:cs typeface="Times New Roman" panose="02020603050405020304" pitchFamily="18" charset="0"/>
              </a:rPr>
              <a:t>   </a:t>
            </a:r>
          </a:p>
          <a:p>
            <a:r>
              <a:rPr lang="en-US" sz="2000" b="1" kern="100" dirty="0">
                <a:solidFill>
                  <a:schemeClr val="bg1"/>
                </a:solidFill>
                <a:effectLst/>
                <a:latin typeface="+mj-lt"/>
                <a:ea typeface="Aptos" panose="020B0004020202020204" pitchFamily="34" charset="0"/>
                <a:cs typeface="Times New Roman" panose="02020603050405020304" pitchFamily="18" charset="0"/>
              </a:rPr>
              <a:t>Conversion to Accounts and Opportunities :</a:t>
            </a:r>
          </a:p>
          <a:p>
            <a:r>
              <a:rPr lang="en-US" sz="2000" kern="100" dirty="0">
                <a:solidFill>
                  <a:schemeClr val="bg1"/>
                </a:solidFill>
                <a:effectLst/>
                <a:latin typeface="+mj-lt"/>
                <a:ea typeface="Aptos" panose="020B0004020202020204" pitchFamily="34" charset="0"/>
                <a:cs typeface="Times New Roman" panose="02020603050405020304" pitchFamily="18" charset="0"/>
              </a:rPr>
              <a:t>   -  Converted Accounts : 1,016 leads have resulted in converted accounts.</a:t>
            </a:r>
          </a:p>
          <a:p>
            <a:r>
              <a:rPr lang="en-US" sz="2000" kern="100" dirty="0">
                <a:solidFill>
                  <a:schemeClr val="bg1"/>
                </a:solidFill>
                <a:effectLst/>
                <a:latin typeface="+mj-lt"/>
                <a:ea typeface="Aptos" panose="020B0004020202020204" pitchFamily="34" charset="0"/>
                <a:cs typeface="Times New Roman" panose="02020603050405020304" pitchFamily="18" charset="0"/>
              </a:rPr>
              <a:t>   -  Converted Opportunities : 411 opportunities have been converted, indicating a further filter from accounts into actionable sales opportunities.</a:t>
            </a:r>
          </a:p>
        </p:txBody>
      </p:sp>
      <p:sp>
        <p:nvSpPr>
          <p:cNvPr id="3" name="TextBox 2">
            <a:extLst>
              <a:ext uri="{FF2B5EF4-FFF2-40B4-BE49-F238E27FC236}">
                <a16:creationId xmlns:a16="http://schemas.microsoft.com/office/drawing/2014/main" id="{78988472-A291-7666-9127-F4150CE66BAD}"/>
              </a:ext>
            </a:extLst>
          </p:cNvPr>
          <p:cNvSpPr txBox="1"/>
          <p:nvPr/>
        </p:nvSpPr>
        <p:spPr>
          <a:xfrm>
            <a:off x="426098" y="0"/>
            <a:ext cx="11448661" cy="830997"/>
          </a:xfrm>
          <a:prstGeom prst="rect">
            <a:avLst/>
          </a:prstGeom>
          <a:noFill/>
        </p:spPr>
        <p:txBody>
          <a:bodyPr wrap="square" rtlCol="0">
            <a:spAutoFit/>
          </a:bodyPr>
          <a:lstStyle/>
          <a:p>
            <a:pPr algn="ctr"/>
            <a:r>
              <a:rPr lang="en-IN" sz="4800" b="1" dirty="0">
                <a:solidFill>
                  <a:schemeClr val="bg1"/>
                </a:solidFill>
              </a:rPr>
              <a:t>Lead KPI Analysis</a:t>
            </a:r>
          </a:p>
        </p:txBody>
      </p:sp>
    </p:spTree>
    <p:extLst>
      <p:ext uri="{BB962C8B-B14F-4D97-AF65-F5344CB8AC3E}">
        <p14:creationId xmlns:p14="http://schemas.microsoft.com/office/powerpoint/2010/main" val="3960164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C5FD6-F8DC-1B2C-D091-4E114941923A}"/>
              </a:ext>
            </a:extLst>
          </p:cNvPr>
          <p:cNvSpPr txBox="1"/>
          <p:nvPr/>
        </p:nvSpPr>
        <p:spPr>
          <a:xfrm>
            <a:off x="510074" y="1905506"/>
            <a:ext cx="11765902" cy="3910814"/>
          </a:xfrm>
          <a:prstGeom prst="rect">
            <a:avLst/>
          </a:prstGeom>
          <a:noFill/>
        </p:spPr>
        <p:txBody>
          <a:bodyPr wrap="square" rtlCol="0">
            <a:spAutoFit/>
          </a:bodyPr>
          <a:lstStyle/>
          <a:p>
            <a:pPr>
              <a:lnSpc>
                <a:spcPct val="150000"/>
              </a:lnSpc>
            </a:pPr>
            <a:r>
              <a:rPr lang="en-US" sz="2400" b="1" kern="100" dirty="0">
                <a:solidFill>
                  <a:schemeClr val="bg1"/>
                </a:solidFill>
                <a:effectLst/>
                <a:latin typeface="+mj-lt"/>
                <a:ea typeface="Aptos" panose="020B0004020202020204" pitchFamily="34" charset="0"/>
                <a:cs typeface="Times New Roman" panose="02020603050405020304" pitchFamily="18" charset="0"/>
              </a:rPr>
              <a:t>Lead Conversion Analysis:</a:t>
            </a:r>
          </a:p>
          <a:p>
            <a:pPr>
              <a:lnSpc>
                <a:spcPct val="150000"/>
              </a:lnSpc>
            </a:pPr>
            <a:r>
              <a:rPr lang="en-US" sz="2400" b="1" kern="100" dirty="0">
                <a:solidFill>
                  <a:schemeClr val="bg1"/>
                </a:solidFill>
                <a:effectLst/>
                <a:latin typeface="+mj-lt"/>
                <a:ea typeface="Aptos" panose="020B0004020202020204" pitchFamily="34" charset="0"/>
                <a:cs typeface="Times New Roman" panose="02020603050405020304" pitchFamily="18" charset="0"/>
              </a:rPr>
              <a:t>   </a:t>
            </a:r>
            <a:r>
              <a:rPr lang="en-US" sz="2400" kern="100" dirty="0">
                <a:solidFill>
                  <a:schemeClr val="bg1"/>
                </a:solidFill>
                <a:effectLst/>
                <a:latin typeface="+mj-lt"/>
                <a:ea typeface="Aptos" panose="020B0004020202020204" pitchFamily="34" charset="0"/>
                <a:cs typeface="Times New Roman" panose="02020603050405020304" pitchFamily="18" charset="0"/>
              </a:rPr>
              <a:t>-  Year-wise Analysis :</a:t>
            </a:r>
          </a:p>
          <a:p>
            <a:pPr>
              <a:lnSpc>
                <a:spcPct val="150000"/>
              </a:lnSpc>
            </a:pPr>
            <a:r>
              <a:rPr lang="en-US" sz="2400" kern="100" dirty="0">
                <a:solidFill>
                  <a:schemeClr val="bg1"/>
                </a:solidFill>
                <a:effectLst/>
                <a:latin typeface="+mj-lt"/>
                <a:ea typeface="Aptos" panose="020B0004020202020204" pitchFamily="34" charset="0"/>
                <a:cs typeface="Times New Roman" panose="02020603050405020304" pitchFamily="18" charset="0"/>
              </a:rPr>
              <a:t>     - In  2020 , the company converted 456 leads, the highest in the given data set.</a:t>
            </a:r>
          </a:p>
          <a:p>
            <a:pPr>
              <a:lnSpc>
                <a:spcPct val="150000"/>
              </a:lnSpc>
            </a:pPr>
            <a:r>
              <a:rPr lang="en-US" sz="2400" kern="100" dirty="0">
                <a:solidFill>
                  <a:schemeClr val="bg1"/>
                </a:solidFill>
                <a:effectLst/>
                <a:latin typeface="+mj-lt"/>
                <a:ea typeface="Aptos" panose="020B0004020202020204" pitchFamily="34" charset="0"/>
                <a:cs typeface="Times New Roman" panose="02020603050405020304" pitchFamily="18" charset="0"/>
              </a:rPr>
              <a:t>     -  2021  saw a dip with 308 converted leads.</a:t>
            </a:r>
          </a:p>
          <a:p>
            <a:pPr>
              <a:lnSpc>
                <a:spcPct val="150000"/>
              </a:lnSpc>
            </a:pPr>
            <a:r>
              <a:rPr lang="en-US" sz="2400" kern="100" dirty="0">
                <a:solidFill>
                  <a:schemeClr val="bg1"/>
                </a:solidFill>
                <a:effectLst/>
                <a:latin typeface="+mj-lt"/>
                <a:ea typeface="Aptos" panose="020B0004020202020204" pitchFamily="34" charset="0"/>
                <a:cs typeface="Times New Roman" panose="02020603050405020304" pitchFamily="18" charset="0"/>
              </a:rPr>
              <a:t>     - Prior to 2020, the lead conversion was relatively low (e.g., 76 in 2019 and 57 in 2015).</a:t>
            </a:r>
          </a:p>
          <a:p>
            <a:pPr>
              <a:lnSpc>
                <a:spcPct val="150000"/>
              </a:lnSpc>
            </a:pPr>
            <a:r>
              <a:rPr lang="en-US" sz="2400" kern="100" dirty="0">
                <a:solidFill>
                  <a:schemeClr val="bg1"/>
                </a:solidFill>
                <a:effectLst/>
                <a:latin typeface="+mj-lt"/>
                <a:ea typeface="Aptos" panose="020B0004020202020204" pitchFamily="34" charset="0"/>
                <a:cs typeface="Times New Roman" panose="02020603050405020304" pitchFamily="18" charset="0"/>
              </a:rPr>
              <a:t>   - The gradual increase in conversions in recent years shows the effectiveness of CRM efforts during 2019-2020, although there is a visible decline after 2020.</a:t>
            </a:r>
          </a:p>
        </p:txBody>
      </p:sp>
      <p:sp>
        <p:nvSpPr>
          <p:cNvPr id="3" name="TextBox 2">
            <a:extLst>
              <a:ext uri="{FF2B5EF4-FFF2-40B4-BE49-F238E27FC236}">
                <a16:creationId xmlns:a16="http://schemas.microsoft.com/office/drawing/2014/main" id="{78988472-A291-7666-9127-F4150CE66BAD}"/>
              </a:ext>
            </a:extLst>
          </p:cNvPr>
          <p:cNvSpPr txBox="1"/>
          <p:nvPr/>
        </p:nvSpPr>
        <p:spPr>
          <a:xfrm>
            <a:off x="510074" y="643813"/>
            <a:ext cx="11448661" cy="830997"/>
          </a:xfrm>
          <a:prstGeom prst="rect">
            <a:avLst/>
          </a:prstGeom>
          <a:noFill/>
        </p:spPr>
        <p:txBody>
          <a:bodyPr wrap="square" rtlCol="0">
            <a:spAutoFit/>
          </a:bodyPr>
          <a:lstStyle/>
          <a:p>
            <a:pPr algn="ctr"/>
            <a:r>
              <a:rPr lang="en-IN" sz="4800" b="1" dirty="0">
                <a:solidFill>
                  <a:schemeClr val="bg1"/>
                </a:solidFill>
              </a:rPr>
              <a:t>Lead KPI Analysis</a:t>
            </a:r>
          </a:p>
        </p:txBody>
      </p:sp>
    </p:spTree>
    <p:extLst>
      <p:ext uri="{BB962C8B-B14F-4D97-AF65-F5344CB8AC3E}">
        <p14:creationId xmlns:p14="http://schemas.microsoft.com/office/powerpoint/2010/main" val="1126849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C5FD6-F8DC-1B2C-D091-4E114941923A}"/>
              </a:ext>
            </a:extLst>
          </p:cNvPr>
          <p:cNvSpPr txBox="1"/>
          <p:nvPr/>
        </p:nvSpPr>
        <p:spPr>
          <a:xfrm>
            <a:off x="426098" y="2731461"/>
            <a:ext cx="11765902" cy="2188804"/>
          </a:xfrm>
          <a:prstGeom prst="rect">
            <a:avLst/>
          </a:prstGeom>
          <a:noFill/>
        </p:spPr>
        <p:txBody>
          <a:bodyPr wrap="square" rtlCol="0">
            <a:spAutoFit/>
          </a:bodyPr>
          <a:lstStyle/>
          <a:p>
            <a:pPr>
              <a:lnSpc>
                <a:spcPct val="115000"/>
              </a:lnSpc>
              <a:spcAft>
                <a:spcPts val="800"/>
              </a:spcAft>
            </a:pPr>
            <a:r>
              <a:rPr lang="en-IN" sz="2400" kern="100" dirty="0">
                <a:solidFill>
                  <a:schemeClr val="bg1"/>
                </a:solidFill>
                <a:effectLst/>
                <a:latin typeface="+mj-lt"/>
                <a:ea typeface="Aptos" panose="020B0004020202020204" pitchFamily="34" charset="0"/>
                <a:cs typeface="Times New Roman" panose="02020603050405020304" pitchFamily="18" charset="0"/>
              </a:rPr>
              <a:t>This dashboard provides stakeholders with key insights into sales performance, trends in closed deals, industry focus, and revenue forecasts. It highlights potential areas of concern, such as the high amount of lost revenue compared to expected amounts and the decline in won opportunities after 2020. However, it also shows areas of strength, like the large opportunities in sectors like Safety and Security and promising revenue from new business ventures.</a:t>
            </a:r>
          </a:p>
        </p:txBody>
      </p:sp>
      <p:sp>
        <p:nvSpPr>
          <p:cNvPr id="3" name="TextBox 2">
            <a:extLst>
              <a:ext uri="{FF2B5EF4-FFF2-40B4-BE49-F238E27FC236}">
                <a16:creationId xmlns:a16="http://schemas.microsoft.com/office/drawing/2014/main" id="{78988472-A291-7666-9127-F4150CE66BAD}"/>
              </a:ext>
            </a:extLst>
          </p:cNvPr>
          <p:cNvSpPr txBox="1"/>
          <p:nvPr/>
        </p:nvSpPr>
        <p:spPr>
          <a:xfrm>
            <a:off x="584718" y="1337187"/>
            <a:ext cx="11448661" cy="830997"/>
          </a:xfrm>
          <a:prstGeom prst="rect">
            <a:avLst/>
          </a:prstGeom>
          <a:noFill/>
        </p:spPr>
        <p:txBody>
          <a:bodyPr wrap="square" rtlCol="0">
            <a:spAutoFit/>
          </a:bodyPr>
          <a:lstStyle/>
          <a:p>
            <a:pPr algn="ctr"/>
            <a:r>
              <a:rPr lang="en-IN" sz="4800" b="1" dirty="0">
                <a:solidFill>
                  <a:schemeClr val="bg1"/>
                </a:solidFill>
              </a:rPr>
              <a:t>Conclusion of Analysis</a:t>
            </a:r>
          </a:p>
        </p:txBody>
      </p:sp>
    </p:spTree>
    <p:extLst>
      <p:ext uri="{BB962C8B-B14F-4D97-AF65-F5344CB8AC3E}">
        <p14:creationId xmlns:p14="http://schemas.microsoft.com/office/powerpoint/2010/main" val="19682022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EC5FD6-F8DC-1B2C-D091-4E114941923A}"/>
              </a:ext>
            </a:extLst>
          </p:cNvPr>
          <p:cNvSpPr txBox="1"/>
          <p:nvPr/>
        </p:nvSpPr>
        <p:spPr>
          <a:xfrm>
            <a:off x="385665" y="1119272"/>
            <a:ext cx="11765902" cy="5220981"/>
          </a:xfrm>
          <a:prstGeom prst="rect">
            <a:avLst/>
          </a:prstGeom>
          <a:noFill/>
        </p:spPr>
        <p:txBody>
          <a:bodyPr wrap="square" rtlCol="0">
            <a:spAutoFit/>
          </a:bodyPr>
          <a:lstStyle/>
          <a:p>
            <a:pPr marL="457200" indent="-457200">
              <a:lnSpc>
                <a:spcPct val="115000"/>
              </a:lnSpc>
              <a:spcAft>
                <a:spcPts val="800"/>
              </a:spcAft>
              <a:buFont typeface="Arial" panose="020B0604020202020204" pitchFamily="34" charset="0"/>
              <a:buChar char="•"/>
            </a:pPr>
            <a:r>
              <a:rPr lang="en-IN" sz="2800" b="1" kern="100" dirty="0">
                <a:solidFill>
                  <a:schemeClr val="bg1"/>
                </a:solidFill>
                <a:effectLst/>
                <a:latin typeface="+mj-lt"/>
                <a:ea typeface="Aptos" panose="020B0004020202020204" pitchFamily="34" charset="0"/>
                <a:cs typeface="Times New Roman" panose="02020603050405020304" pitchFamily="18" charset="0"/>
              </a:rPr>
              <a:t>Improve Conversion Rate: Focus on improving the lead nurturing process to increase the conversion rate from 9.07% and capture more of the potential $2.03 billion opportunity.</a:t>
            </a:r>
          </a:p>
          <a:p>
            <a:pPr marL="457200" indent="-457200">
              <a:lnSpc>
                <a:spcPct val="115000"/>
              </a:lnSpc>
              <a:spcAft>
                <a:spcPts val="800"/>
              </a:spcAft>
              <a:buFont typeface="Arial" panose="020B0604020202020204" pitchFamily="34" charset="0"/>
              <a:buChar char="•"/>
            </a:pPr>
            <a:r>
              <a:rPr lang="en-IN" sz="2800" b="1" kern="100" dirty="0">
                <a:solidFill>
                  <a:schemeClr val="bg1"/>
                </a:solidFill>
                <a:effectLst/>
                <a:latin typeface="+mj-lt"/>
                <a:ea typeface="Aptos" panose="020B0004020202020204" pitchFamily="34" charset="0"/>
                <a:cs typeface="Times New Roman" panose="02020603050405020304" pitchFamily="18" charset="0"/>
              </a:rPr>
              <a:t>Increase Sales in Key Industries: Emphasize opportunities in high-performing industries like Telecommunications, Military, and State sectors, as these have the highest number of active opportunities.</a:t>
            </a:r>
          </a:p>
          <a:p>
            <a:pPr marL="457200" indent="-457200">
              <a:lnSpc>
                <a:spcPct val="115000"/>
              </a:lnSpc>
              <a:spcAft>
                <a:spcPts val="800"/>
              </a:spcAft>
              <a:buFont typeface="Arial" panose="020B0604020202020204" pitchFamily="34" charset="0"/>
              <a:buChar char="•"/>
            </a:pPr>
            <a:r>
              <a:rPr lang="en-IN" sz="2800" b="1" kern="100" dirty="0">
                <a:solidFill>
                  <a:schemeClr val="bg1"/>
                </a:solidFill>
                <a:effectLst/>
                <a:latin typeface="+mj-lt"/>
                <a:ea typeface="Aptos" panose="020B0004020202020204" pitchFamily="34" charset="0"/>
                <a:cs typeface="Times New Roman" panose="02020603050405020304" pitchFamily="18" charset="0"/>
              </a:rPr>
              <a:t>Monitor Revenue Forecasts: Regularly review forecasted revenue vs. actual closed sales, especially post-2020, where a decline is observed. Identifying reasons for the decline can help stakeholders strategize to maintain momentum.</a:t>
            </a:r>
          </a:p>
        </p:txBody>
      </p:sp>
      <p:sp>
        <p:nvSpPr>
          <p:cNvPr id="3" name="TextBox 2">
            <a:extLst>
              <a:ext uri="{FF2B5EF4-FFF2-40B4-BE49-F238E27FC236}">
                <a16:creationId xmlns:a16="http://schemas.microsoft.com/office/drawing/2014/main" id="{78988472-A291-7666-9127-F4150CE66BAD}"/>
              </a:ext>
            </a:extLst>
          </p:cNvPr>
          <p:cNvSpPr txBox="1"/>
          <p:nvPr/>
        </p:nvSpPr>
        <p:spPr>
          <a:xfrm>
            <a:off x="385665" y="102248"/>
            <a:ext cx="11448661" cy="830997"/>
          </a:xfrm>
          <a:prstGeom prst="rect">
            <a:avLst/>
          </a:prstGeom>
          <a:noFill/>
        </p:spPr>
        <p:txBody>
          <a:bodyPr wrap="square" rtlCol="0">
            <a:spAutoFit/>
          </a:bodyPr>
          <a:lstStyle/>
          <a:p>
            <a:pPr algn="ctr"/>
            <a:r>
              <a:rPr lang="en-IN" sz="4800" b="1" dirty="0">
                <a:solidFill>
                  <a:schemeClr val="bg1"/>
                </a:solidFill>
              </a:rPr>
              <a:t>Suggestion to improve </a:t>
            </a:r>
          </a:p>
        </p:txBody>
      </p:sp>
    </p:spTree>
    <p:extLst>
      <p:ext uri="{BB962C8B-B14F-4D97-AF65-F5344CB8AC3E}">
        <p14:creationId xmlns:p14="http://schemas.microsoft.com/office/powerpoint/2010/main" val="92720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F3C3-AB3A-46B1-8AFB-D0084D75DC42}"/>
              </a:ext>
            </a:extLst>
          </p:cNvPr>
          <p:cNvSpPr>
            <a:spLocks noGrp="1"/>
          </p:cNvSpPr>
          <p:nvPr>
            <p:ph type="title"/>
          </p:nvPr>
        </p:nvSpPr>
        <p:spPr/>
        <p:txBody>
          <a:bodyPr>
            <a:normAutofit fontScale="90000"/>
          </a:bodyPr>
          <a:lstStyle/>
          <a:p>
            <a:r>
              <a:rPr lang="en-US" dirty="0"/>
              <a:t>Tools Used</a:t>
            </a:r>
          </a:p>
        </p:txBody>
      </p:sp>
      <p:pic>
        <p:nvPicPr>
          <p:cNvPr id="17" name="Picture Placeholder 16" descr="A green square with white x in it&#10;&#10;Description automatically generated">
            <a:extLst>
              <a:ext uri="{FF2B5EF4-FFF2-40B4-BE49-F238E27FC236}">
                <a16:creationId xmlns:a16="http://schemas.microsoft.com/office/drawing/2014/main" id="{24C3B219-8662-DB5B-0092-CD8A2C3F208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5" name="Text Placeholder 4">
            <a:extLst>
              <a:ext uri="{FF2B5EF4-FFF2-40B4-BE49-F238E27FC236}">
                <a16:creationId xmlns:a16="http://schemas.microsoft.com/office/drawing/2014/main" id="{EB1241C4-6227-4DB6-A7FA-DC38FB3AE511}"/>
              </a:ext>
            </a:extLst>
          </p:cNvPr>
          <p:cNvSpPr>
            <a:spLocks noGrp="1"/>
          </p:cNvSpPr>
          <p:nvPr>
            <p:ph type="body" sz="quarter" idx="20"/>
          </p:nvPr>
        </p:nvSpPr>
        <p:spPr>
          <a:xfrm>
            <a:off x="664247" y="4253033"/>
            <a:ext cx="3481070" cy="555625"/>
          </a:xfrm>
        </p:spPr>
        <p:txBody>
          <a:bodyPr/>
          <a:lstStyle/>
          <a:p>
            <a:r>
              <a:rPr lang="en-US" dirty="0"/>
              <a:t>MS Excel</a:t>
            </a:r>
          </a:p>
        </p:txBody>
      </p:sp>
      <p:pic>
        <p:nvPicPr>
          <p:cNvPr id="22" name="Picture Placeholder 21" descr="A logo with a bar chart&#10;&#10;Description automatically generated with medium confidence">
            <a:extLst>
              <a:ext uri="{FF2B5EF4-FFF2-40B4-BE49-F238E27FC236}">
                <a16:creationId xmlns:a16="http://schemas.microsoft.com/office/drawing/2014/main" id="{2D426ED7-25D0-4B3A-28DE-B35FD150939E}"/>
              </a:ext>
            </a:extLst>
          </p:cNvPr>
          <p:cNvPicPr>
            <a:picLocks noGrp="1" noChangeAspect="1"/>
          </p:cNvPicPr>
          <p:nvPr>
            <p:ph type="pic" sz="quarter" idx="27"/>
          </p:nvPr>
        </p:nvPicPr>
        <p:blipFill>
          <a:blip r:embed="rId3">
            <a:extLst>
              <a:ext uri="{28A0092B-C50C-407E-A947-70E740481C1C}">
                <a14:useLocalDpi xmlns:a14="http://schemas.microsoft.com/office/drawing/2010/main" val="0"/>
              </a:ext>
            </a:extLst>
          </a:blip>
          <a:srcRect l="738" r="738"/>
          <a:stretch>
            <a:fillRect/>
          </a:stretch>
        </p:blipFill>
        <p:spPr/>
      </p:pic>
      <p:sp>
        <p:nvSpPr>
          <p:cNvPr id="10" name="Text Placeholder 9">
            <a:extLst>
              <a:ext uri="{FF2B5EF4-FFF2-40B4-BE49-F238E27FC236}">
                <a16:creationId xmlns:a16="http://schemas.microsoft.com/office/drawing/2014/main" id="{4FD25002-58E0-4D78-A29E-2177626D7AC0}"/>
              </a:ext>
            </a:extLst>
          </p:cNvPr>
          <p:cNvSpPr>
            <a:spLocks noGrp="1"/>
          </p:cNvSpPr>
          <p:nvPr>
            <p:ph type="body" sz="quarter" idx="29"/>
          </p:nvPr>
        </p:nvSpPr>
        <p:spPr>
          <a:xfrm>
            <a:off x="4328199" y="4253033"/>
            <a:ext cx="3481070" cy="555625"/>
          </a:xfrm>
        </p:spPr>
        <p:txBody>
          <a:bodyPr/>
          <a:lstStyle/>
          <a:p>
            <a:r>
              <a:rPr lang="en-US" dirty="0"/>
              <a:t>Power BI</a:t>
            </a:r>
          </a:p>
        </p:txBody>
      </p:sp>
      <p:pic>
        <p:nvPicPr>
          <p:cNvPr id="24" name="Picture Placeholder 23" descr="A group of colorful crosses&#10;&#10;Description automatically generated">
            <a:extLst>
              <a:ext uri="{FF2B5EF4-FFF2-40B4-BE49-F238E27FC236}">
                <a16:creationId xmlns:a16="http://schemas.microsoft.com/office/drawing/2014/main" id="{C927F4F5-594E-5C85-6BEA-2BFDEEB481E9}"/>
              </a:ext>
            </a:extLst>
          </p:cNvPr>
          <p:cNvPicPr>
            <a:picLocks noGrp="1" noChangeAspect="1"/>
          </p:cNvPicPr>
          <p:nvPr>
            <p:ph type="pic" sz="quarter" idx="31"/>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3CE18559-4D4A-44AA-88CA-136EBD67A364}"/>
              </a:ext>
            </a:extLst>
          </p:cNvPr>
          <p:cNvSpPr>
            <a:spLocks noGrp="1"/>
          </p:cNvSpPr>
          <p:nvPr>
            <p:ph type="body" sz="quarter" idx="33"/>
          </p:nvPr>
        </p:nvSpPr>
        <p:spPr>
          <a:xfrm>
            <a:off x="8000100" y="4253033"/>
            <a:ext cx="3481070" cy="555625"/>
          </a:xfrm>
        </p:spPr>
        <p:txBody>
          <a:bodyPr/>
          <a:lstStyle/>
          <a:p>
            <a:r>
              <a:rPr lang="en-US" dirty="0"/>
              <a:t>Tableau</a:t>
            </a:r>
          </a:p>
        </p:txBody>
      </p:sp>
      <p:sp>
        <p:nvSpPr>
          <p:cNvPr id="18" name="Rectangle: Rounded Corners 17">
            <a:extLst>
              <a:ext uri="{FF2B5EF4-FFF2-40B4-BE49-F238E27FC236}">
                <a16:creationId xmlns:a16="http://schemas.microsoft.com/office/drawing/2014/main" id="{0A0B231E-BC29-4F0A-AC0C-69AD5D4C7AA5}"/>
              </a:ext>
            </a:extLst>
          </p:cNvPr>
          <p:cNvSpPr/>
          <p:nvPr/>
        </p:nvSpPr>
        <p:spPr>
          <a:xfrm>
            <a:off x="1521903" y="2226550"/>
            <a:ext cx="1769938" cy="1769938"/>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3AB3CC1-E3B6-4860-9B15-7A49AA29405C}"/>
              </a:ext>
            </a:extLst>
          </p:cNvPr>
          <p:cNvSpPr/>
          <p:nvPr/>
        </p:nvSpPr>
        <p:spPr>
          <a:xfrm>
            <a:off x="5185855" y="2226550"/>
            <a:ext cx="1769938" cy="1769938"/>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5708DF2-5F30-4E4D-A27F-E0D25479EFC3}"/>
              </a:ext>
            </a:extLst>
          </p:cNvPr>
          <p:cNvSpPr/>
          <p:nvPr/>
        </p:nvSpPr>
        <p:spPr>
          <a:xfrm>
            <a:off x="8857756" y="2226550"/>
            <a:ext cx="1769938" cy="1769938"/>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9100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notepad and a pen&#10;&#10;Description automatically generated">
            <a:extLst>
              <a:ext uri="{FF2B5EF4-FFF2-40B4-BE49-F238E27FC236}">
                <a16:creationId xmlns:a16="http://schemas.microsoft.com/office/drawing/2014/main" id="{82F7B1F2-79DA-E2E0-8226-F1DFB9EBEE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85752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DD799CF-DA25-4A28-B3F3-0EC6750C5054}"/>
              </a:ext>
            </a:extLst>
          </p:cNvPr>
          <p:cNvGrpSpPr/>
          <p:nvPr/>
        </p:nvGrpSpPr>
        <p:grpSpPr>
          <a:xfrm>
            <a:off x="1930851" y="3121187"/>
            <a:ext cx="991678" cy="869626"/>
            <a:chOff x="1640798" y="2149003"/>
            <a:chExt cx="464344" cy="407194"/>
          </a:xfrm>
          <a:solidFill>
            <a:schemeClr val="bg1"/>
          </a:solidFill>
        </p:grpSpPr>
        <p:sp>
          <p:nvSpPr>
            <p:cNvPr id="20" name="AutoShape 147">
              <a:extLst>
                <a:ext uri="{FF2B5EF4-FFF2-40B4-BE49-F238E27FC236}">
                  <a16:creationId xmlns:a16="http://schemas.microsoft.com/office/drawing/2014/main" id="{10447F4F-6B66-4B36-8DD2-2E7324E2D744}"/>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21" name="AutoShape 148">
              <a:extLst>
                <a:ext uri="{FF2B5EF4-FFF2-40B4-BE49-F238E27FC236}">
                  <a16:creationId xmlns:a16="http://schemas.microsoft.com/office/drawing/2014/main" id="{7F80290C-656B-4610-BC52-78501EEF2A4C}"/>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6" name="Rectangle: Rounded Corners 5">
            <a:extLst>
              <a:ext uri="{FF2B5EF4-FFF2-40B4-BE49-F238E27FC236}">
                <a16:creationId xmlns:a16="http://schemas.microsoft.com/office/drawing/2014/main" id="{882CA384-38E7-4495-AC90-FAEF55582546}"/>
              </a:ext>
            </a:extLst>
          </p:cNvPr>
          <p:cNvSpPr/>
          <p:nvPr/>
        </p:nvSpPr>
        <p:spPr>
          <a:xfrm>
            <a:off x="1355725" y="2489200"/>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descr="&#10;">
            <a:extLst>
              <a:ext uri="{FF2B5EF4-FFF2-40B4-BE49-F238E27FC236}">
                <a16:creationId xmlns:a16="http://schemas.microsoft.com/office/drawing/2014/main" id="{E86BAD6D-784D-4EFE-9E52-A1C0001518E3}"/>
              </a:ext>
            </a:extLst>
          </p:cNvPr>
          <p:cNvSpPr/>
          <p:nvPr/>
        </p:nvSpPr>
        <p:spPr>
          <a:xfrm>
            <a:off x="1579245" y="2706370"/>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E5271573-676F-49A1-9322-E5C6088F2B3F}"/>
              </a:ext>
            </a:extLst>
          </p:cNvPr>
          <p:cNvSpPr/>
          <p:nvPr/>
        </p:nvSpPr>
        <p:spPr>
          <a:xfrm>
            <a:off x="5054600" y="2489200"/>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71B8AA8-F0CE-44E7-9EF0-FB05815D2C88}"/>
              </a:ext>
            </a:extLst>
          </p:cNvPr>
          <p:cNvSpPr/>
          <p:nvPr/>
        </p:nvSpPr>
        <p:spPr>
          <a:xfrm>
            <a:off x="5246370" y="2706370"/>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C894850-D380-47EC-B100-953BF917B11C}"/>
              </a:ext>
            </a:extLst>
          </p:cNvPr>
          <p:cNvSpPr/>
          <p:nvPr/>
        </p:nvSpPr>
        <p:spPr>
          <a:xfrm>
            <a:off x="8696325" y="2489200"/>
            <a:ext cx="2133600" cy="2133600"/>
          </a:xfrm>
          <a:prstGeom prst="roundRect">
            <a:avLst>
              <a:gd name="adj" fmla="val 13542"/>
            </a:avLst>
          </a:prstGeom>
          <a:noFill/>
          <a:ln w="57150">
            <a:solidFill>
              <a:srgbClr val="3E8EF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9415BA9-1A80-4A0A-B4A0-06A73143EA31}"/>
              </a:ext>
            </a:extLst>
          </p:cNvPr>
          <p:cNvSpPr/>
          <p:nvPr/>
        </p:nvSpPr>
        <p:spPr>
          <a:xfrm>
            <a:off x="8913495" y="2706370"/>
            <a:ext cx="1699260" cy="1699260"/>
          </a:xfrm>
          <a:prstGeom prst="roundRect">
            <a:avLst>
              <a:gd name="adj" fmla="val 13542"/>
            </a:avLst>
          </a:prstGeom>
          <a:solidFill>
            <a:srgbClr val="3E8EFD"/>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2738355" y="276051"/>
            <a:ext cx="6715291"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Tasks</a:t>
            </a:r>
          </a:p>
        </p:txBody>
      </p:sp>
      <p:grpSp>
        <p:nvGrpSpPr>
          <p:cNvPr id="2" name="Group 1">
            <a:extLst>
              <a:ext uri="{FF2B5EF4-FFF2-40B4-BE49-F238E27FC236}">
                <a16:creationId xmlns:a16="http://schemas.microsoft.com/office/drawing/2014/main" id="{D7944863-ED3A-4B46-9AE3-BC33846F8C6E}"/>
              </a:ext>
            </a:extLst>
          </p:cNvPr>
          <p:cNvGrpSpPr/>
          <p:nvPr/>
        </p:nvGrpSpPr>
        <p:grpSpPr>
          <a:xfrm>
            <a:off x="581924" y="4824676"/>
            <a:ext cx="3681202" cy="904279"/>
            <a:chOff x="581924" y="4824676"/>
            <a:chExt cx="3681202" cy="904279"/>
          </a:xfrm>
        </p:grpSpPr>
        <p:sp>
          <p:nvSpPr>
            <p:cNvPr id="22" name="TextBox 21">
              <a:extLst>
                <a:ext uri="{FF2B5EF4-FFF2-40B4-BE49-F238E27FC236}">
                  <a16:creationId xmlns:a16="http://schemas.microsoft.com/office/drawing/2014/main" id="{BC54D2F9-9847-4D95-8EF1-73D973B4F8C2}"/>
                </a:ext>
              </a:extLst>
            </p:cNvPr>
            <p:cNvSpPr txBox="1"/>
            <p:nvPr/>
          </p:nvSpPr>
          <p:spPr>
            <a:xfrm>
              <a:off x="581924" y="4824676"/>
              <a:ext cx="36812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Data Cleaning</a:t>
              </a:r>
            </a:p>
          </p:txBody>
        </p:sp>
        <p:sp>
          <p:nvSpPr>
            <p:cNvPr id="23" name="TextBox 22">
              <a:extLst>
                <a:ext uri="{FF2B5EF4-FFF2-40B4-BE49-F238E27FC236}">
                  <a16:creationId xmlns:a16="http://schemas.microsoft.com/office/drawing/2014/main" id="{E11E3428-BA5B-4BA4-B770-EBF089EDE29A}"/>
                </a:ext>
              </a:extLst>
            </p:cNvPr>
            <p:cNvSpPr txBox="1"/>
            <p:nvPr/>
          </p:nvSpPr>
          <p:spPr>
            <a:xfrm>
              <a:off x="715827" y="5390401"/>
              <a:ext cx="3413396" cy="338554"/>
            </a:xfrm>
            <a:prstGeom prst="rect">
              <a:avLst/>
            </a:prstGeom>
            <a:noFill/>
          </p:spPr>
          <p:txBody>
            <a:bodyPr wrap="square" rtlCol="0">
              <a:spAutoFit/>
            </a:bodyPr>
            <a:lstStyle/>
            <a:p>
              <a:pPr algn="ctr"/>
              <a:endParaRPr lang="en-US" sz="1600" dirty="0">
                <a:solidFill>
                  <a:schemeClr val="bg1"/>
                </a:solidFill>
                <a:latin typeface="Tw Cen MT" panose="020B0602020104020603" pitchFamily="34" charset="0"/>
              </a:endParaRPr>
            </a:p>
          </p:txBody>
        </p:sp>
      </p:grpSp>
      <p:sp>
        <p:nvSpPr>
          <p:cNvPr id="24" name="TextBox 23">
            <a:extLst>
              <a:ext uri="{FF2B5EF4-FFF2-40B4-BE49-F238E27FC236}">
                <a16:creationId xmlns:a16="http://schemas.microsoft.com/office/drawing/2014/main" id="{93B36C16-2FDA-475E-936F-0E9F9821F7C8}"/>
              </a:ext>
            </a:extLst>
          </p:cNvPr>
          <p:cNvSpPr txBox="1"/>
          <p:nvPr/>
        </p:nvSpPr>
        <p:spPr>
          <a:xfrm>
            <a:off x="4282856" y="4824676"/>
            <a:ext cx="3681202"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Merging Datasets</a:t>
            </a:r>
          </a:p>
        </p:txBody>
      </p:sp>
      <p:sp>
        <p:nvSpPr>
          <p:cNvPr id="26" name="TextBox 25">
            <a:extLst>
              <a:ext uri="{FF2B5EF4-FFF2-40B4-BE49-F238E27FC236}">
                <a16:creationId xmlns:a16="http://schemas.microsoft.com/office/drawing/2014/main" id="{42590896-6899-4255-B11F-852BAE52D9DA}"/>
              </a:ext>
            </a:extLst>
          </p:cNvPr>
          <p:cNvSpPr txBox="1"/>
          <p:nvPr/>
        </p:nvSpPr>
        <p:spPr>
          <a:xfrm>
            <a:off x="7936716" y="4824676"/>
            <a:ext cx="3681202" cy="1077218"/>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Interactive Dashboard </a:t>
            </a:r>
          </a:p>
        </p:txBody>
      </p:sp>
      <p:pic>
        <p:nvPicPr>
          <p:cNvPr id="32" name="Picture 31" descr="A broom and paper with a cloud&#10;&#10;Description automatically generated">
            <a:extLst>
              <a:ext uri="{FF2B5EF4-FFF2-40B4-BE49-F238E27FC236}">
                <a16:creationId xmlns:a16="http://schemas.microsoft.com/office/drawing/2014/main" id="{95987E11-0F03-B2D6-A62A-9D31093A2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198" y="2786983"/>
            <a:ext cx="1519353" cy="1632964"/>
          </a:xfrm>
          <a:prstGeom prst="rect">
            <a:avLst/>
          </a:prstGeom>
        </p:spPr>
      </p:pic>
      <p:pic>
        <p:nvPicPr>
          <p:cNvPr id="37" name="Picture 36" descr="A computer screen shot of a computer&#10;&#10;Description automatically generated">
            <a:extLst>
              <a:ext uri="{FF2B5EF4-FFF2-40B4-BE49-F238E27FC236}">
                <a16:creationId xmlns:a16="http://schemas.microsoft.com/office/drawing/2014/main" id="{536B3836-DD26-94A7-3F8F-5C603898A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6290" y="2771778"/>
            <a:ext cx="1530220" cy="1533090"/>
          </a:xfrm>
          <a:prstGeom prst="rect">
            <a:avLst/>
          </a:prstGeom>
        </p:spPr>
      </p:pic>
      <p:pic>
        <p:nvPicPr>
          <p:cNvPr id="39" name="Picture 38" descr="A colorful pie chart and graph&#10;&#10;Description automatically generated">
            <a:extLst>
              <a:ext uri="{FF2B5EF4-FFF2-40B4-BE49-F238E27FC236}">
                <a16:creationId xmlns:a16="http://schemas.microsoft.com/office/drawing/2014/main" id="{31B19C0B-99CA-CF4B-B17C-9F22C749A0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27801" y="2706599"/>
            <a:ext cx="1699031" cy="1699031"/>
          </a:xfrm>
          <a:prstGeom prst="rect">
            <a:avLst/>
          </a:prstGeom>
        </p:spPr>
      </p:pic>
    </p:spTree>
    <p:extLst>
      <p:ext uri="{BB962C8B-B14F-4D97-AF65-F5344CB8AC3E}">
        <p14:creationId xmlns:p14="http://schemas.microsoft.com/office/powerpoint/2010/main" val="234942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50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42" presetClass="entr" presetSubtype="0" fill="hold" nodeType="withEffect">
                                  <p:stCondLst>
                                    <p:cond delay="75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anim calcmode="lin" valueType="num">
                                      <p:cBhvr>
                                        <p:cTn id="23" dur="500" fill="hold"/>
                                        <p:tgtEl>
                                          <p:spTgt spid="2"/>
                                        </p:tgtEl>
                                        <p:attrNameLst>
                                          <p:attrName>ppt_x</p:attrName>
                                        </p:attrNameLst>
                                      </p:cBhvr>
                                      <p:tavLst>
                                        <p:tav tm="0">
                                          <p:val>
                                            <p:strVal val="#ppt_x"/>
                                          </p:val>
                                        </p:tav>
                                        <p:tav tm="100000">
                                          <p:val>
                                            <p:strVal val="#ppt_x"/>
                                          </p:val>
                                        </p:tav>
                                      </p:tavLst>
                                    </p:anim>
                                    <p:anim calcmode="lin" valueType="num">
                                      <p:cBhvr>
                                        <p:cTn id="24"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par>
                                <p:cTn id="32" presetID="53" presetClass="entr" presetSubtype="16" fill="hold" grpId="0" nodeType="withEffect">
                                  <p:stCondLst>
                                    <p:cond delay="25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ppt_w</p:attrName>
                                        </p:attrNameLst>
                                      </p:cBhvr>
                                      <p:tavLst>
                                        <p:tav tm="0">
                                          <p:val>
                                            <p:fltVal val="0"/>
                                          </p:val>
                                        </p:tav>
                                        <p:tav tm="100000">
                                          <p:val>
                                            <p:strVal val="#ppt_w"/>
                                          </p:val>
                                        </p:tav>
                                      </p:tavLst>
                                    </p:anim>
                                    <p:anim calcmode="lin" valueType="num">
                                      <p:cBhvr>
                                        <p:cTn id="42" dur="500" fill="hold"/>
                                        <p:tgtEl>
                                          <p:spTgt spid="10"/>
                                        </p:tgtEl>
                                        <p:attrNameLst>
                                          <p:attrName>ppt_h</p:attrName>
                                        </p:attrNameLst>
                                      </p:cBhvr>
                                      <p:tavLst>
                                        <p:tav tm="0">
                                          <p:val>
                                            <p:fltVal val="0"/>
                                          </p:val>
                                        </p:tav>
                                        <p:tav tm="100000">
                                          <p:val>
                                            <p:strVal val="#ppt_h"/>
                                          </p:val>
                                        </p:tav>
                                      </p:tavLst>
                                    </p:anim>
                                    <p:animEffect transition="in" filter="fade">
                                      <p:cBhvr>
                                        <p:cTn id="43" dur="500"/>
                                        <p:tgtEl>
                                          <p:spTgt spid="10"/>
                                        </p:tgtEl>
                                      </p:cBhvr>
                                    </p:animEffect>
                                  </p:childTnLst>
                                </p:cTn>
                              </p:par>
                              <p:par>
                                <p:cTn id="44" presetID="53" presetClass="entr" presetSubtype="16" fill="hold" grpId="0" nodeType="withEffect">
                                  <p:stCondLst>
                                    <p:cond delay="250"/>
                                  </p:stCondLst>
                                  <p:childTnLst>
                                    <p:set>
                                      <p:cBhvr>
                                        <p:cTn id="45" dur="1" fill="hold">
                                          <p:stCondLst>
                                            <p:cond delay="0"/>
                                          </p:stCondLst>
                                        </p:cTn>
                                        <p:tgtEl>
                                          <p:spTgt spid="11"/>
                                        </p:tgtEl>
                                        <p:attrNameLst>
                                          <p:attrName>style.visibility</p:attrName>
                                        </p:attrNameLst>
                                      </p:cBhvr>
                                      <p:to>
                                        <p:strVal val="visible"/>
                                      </p:to>
                                    </p:set>
                                    <p:anim calcmode="lin" valueType="num">
                                      <p:cBhvr>
                                        <p:cTn id="46" dur="500" fill="hold"/>
                                        <p:tgtEl>
                                          <p:spTgt spid="11"/>
                                        </p:tgtEl>
                                        <p:attrNameLst>
                                          <p:attrName>ppt_w</p:attrName>
                                        </p:attrNameLst>
                                      </p:cBhvr>
                                      <p:tavLst>
                                        <p:tav tm="0">
                                          <p:val>
                                            <p:fltVal val="0"/>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64EB677-22AB-45CC-AA6C-942E89838C47}"/>
              </a:ext>
            </a:extLst>
          </p:cNvPr>
          <p:cNvSpPr/>
          <p:nvPr/>
        </p:nvSpPr>
        <p:spPr>
          <a:xfrm>
            <a:off x="4342193"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0" y="0"/>
            <a:ext cx="4572000"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339300" y="1809548"/>
            <a:ext cx="3788200" cy="923330"/>
          </a:xfrm>
          <a:prstGeom prst="rect">
            <a:avLst/>
          </a:prstGeom>
          <a:noFill/>
        </p:spPr>
        <p:txBody>
          <a:bodyPr wrap="square" rtlCol="0">
            <a:spAutoFit/>
          </a:bodyPr>
          <a:lstStyle/>
          <a:p>
            <a:r>
              <a:rPr lang="en-US" sz="5400" b="1" dirty="0">
                <a:solidFill>
                  <a:schemeClr val="bg1"/>
                </a:solidFill>
                <a:latin typeface="Tw Cen MT" panose="020B0602020104020603" pitchFamily="34" charset="0"/>
              </a:rPr>
              <a:t>Opportunity</a:t>
            </a:r>
          </a:p>
        </p:txBody>
      </p:sp>
      <p:sp>
        <p:nvSpPr>
          <p:cNvPr id="13" name="TextBox 12">
            <a:extLst>
              <a:ext uri="{FF2B5EF4-FFF2-40B4-BE49-F238E27FC236}">
                <a16:creationId xmlns:a16="http://schemas.microsoft.com/office/drawing/2014/main" id="{0640F786-DD7F-4EBA-AA9E-23A545F0C603}"/>
              </a:ext>
            </a:extLst>
          </p:cNvPr>
          <p:cNvSpPr txBox="1"/>
          <p:nvPr/>
        </p:nvSpPr>
        <p:spPr>
          <a:xfrm>
            <a:off x="391900" y="2688498"/>
            <a:ext cx="3788200" cy="646331"/>
          </a:xfrm>
          <a:prstGeom prst="rect">
            <a:avLst/>
          </a:prstGeom>
          <a:noFill/>
        </p:spPr>
        <p:txBody>
          <a:bodyPr wrap="square" rtlCol="0">
            <a:spAutoFit/>
          </a:bodyPr>
          <a:lstStyle/>
          <a:p>
            <a:pPr algn="ctr"/>
            <a:r>
              <a:rPr lang="en-US" sz="3600" dirty="0">
                <a:solidFill>
                  <a:schemeClr val="bg1"/>
                </a:solidFill>
                <a:latin typeface="Tw Cen MT" panose="020B0602020104020603" pitchFamily="34" charset="0"/>
              </a:rPr>
              <a:t>KPI’s</a:t>
            </a:r>
          </a:p>
        </p:txBody>
      </p:sp>
      <p:cxnSp>
        <p:nvCxnSpPr>
          <p:cNvPr id="5" name="Straight Connector 4">
            <a:extLst>
              <a:ext uri="{FF2B5EF4-FFF2-40B4-BE49-F238E27FC236}">
                <a16:creationId xmlns:a16="http://schemas.microsoft.com/office/drawing/2014/main" id="{80307207-5D73-43A4-9EF2-3DBE1082A198}"/>
              </a:ext>
            </a:extLst>
          </p:cNvPr>
          <p:cNvCxnSpPr/>
          <p:nvPr/>
        </p:nvCxnSpPr>
        <p:spPr>
          <a:xfrm>
            <a:off x="479418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6" name="Oval 5">
            <a:extLst>
              <a:ext uri="{FF2B5EF4-FFF2-40B4-BE49-F238E27FC236}">
                <a16:creationId xmlns:a16="http://schemas.microsoft.com/office/drawing/2014/main" id="{EC2D04CA-2E11-44BE-A92E-A865EDB4EFFF}"/>
              </a:ext>
            </a:extLst>
          </p:cNvPr>
          <p:cNvSpPr/>
          <p:nvPr/>
        </p:nvSpPr>
        <p:spPr>
          <a:xfrm>
            <a:off x="5900992"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0F57D7-7D22-440A-8B20-70C081CB56FD}"/>
              </a:ext>
            </a:extLst>
          </p:cNvPr>
          <p:cNvSpPr/>
          <p:nvPr/>
        </p:nvSpPr>
        <p:spPr>
          <a:xfrm>
            <a:off x="6011058"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F6E4610-6A9F-409A-81C1-0CF49AEC7F15}"/>
              </a:ext>
            </a:extLst>
          </p:cNvPr>
          <p:cNvCxnSpPr/>
          <p:nvPr/>
        </p:nvCxnSpPr>
        <p:spPr>
          <a:xfrm>
            <a:off x="681538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72127A7-1085-49AD-B2B0-C3C87B2CE4AE}"/>
              </a:ext>
            </a:extLst>
          </p:cNvPr>
          <p:cNvCxnSpPr/>
          <p:nvPr/>
        </p:nvCxnSpPr>
        <p:spPr>
          <a:xfrm>
            <a:off x="884127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a:extLst>
              <a:ext uri="{FF2B5EF4-FFF2-40B4-BE49-F238E27FC236}">
                <a16:creationId xmlns:a16="http://schemas.microsoft.com/office/drawing/2014/main" id="{EDE5F56B-EFCE-4F21-A8FA-F50A5BEBDD1A}"/>
              </a:ext>
            </a:extLst>
          </p:cNvPr>
          <p:cNvSpPr/>
          <p:nvPr/>
        </p:nvSpPr>
        <p:spPr>
          <a:xfrm>
            <a:off x="9943248"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F621FE-9658-4F46-BF07-AFA26EDC24D2}"/>
              </a:ext>
            </a:extLst>
          </p:cNvPr>
          <p:cNvSpPr/>
          <p:nvPr/>
        </p:nvSpPr>
        <p:spPr>
          <a:xfrm>
            <a:off x="10053314"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29CBD5B-FDED-4176-AD30-25ECA935FFA9}"/>
              </a:ext>
            </a:extLst>
          </p:cNvPr>
          <p:cNvSpPr/>
          <p:nvPr/>
        </p:nvSpPr>
        <p:spPr>
          <a:xfrm>
            <a:off x="7922119"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D0FD717-C7C7-4F76-ABD8-7124E21D56FC}"/>
              </a:ext>
            </a:extLst>
          </p:cNvPr>
          <p:cNvSpPr/>
          <p:nvPr/>
        </p:nvSpPr>
        <p:spPr>
          <a:xfrm>
            <a:off x="8032185"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D47F4E-3AFA-4A2C-8F75-DBCF60497C26}"/>
              </a:ext>
            </a:extLst>
          </p:cNvPr>
          <p:cNvCxnSpPr/>
          <p:nvPr/>
        </p:nvCxnSpPr>
        <p:spPr>
          <a:xfrm>
            <a:off x="10857640"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32" name="TextBox 31">
            <a:extLst>
              <a:ext uri="{FF2B5EF4-FFF2-40B4-BE49-F238E27FC236}">
                <a16:creationId xmlns:a16="http://schemas.microsoft.com/office/drawing/2014/main" id="{2BD269DD-FA3E-4122-AA44-70020B272342}"/>
              </a:ext>
            </a:extLst>
          </p:cNvPr>
          <p:cNvSpPr txBox="1"/>
          <p:nvPr/>
        </p:nvSpPr>
        <p:spPr>
          <a:xfrm>
            <a:off x="4517587" y="2148869"/>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Expected Amount</a:t>
            </a:r>
          </a:p>
        </p:txBody>
      </p:sp>
      <p:sp>
        <p:nvSpPr>
          <p:cNvPr id="35" name="TextBox 34">
            <a:extLst>
              <a:ext uri="{FF2B5EF4-FFF2-40B4-BE49-F238E27FC236}">
                <a16:creationId xmlns:a16="http://schemas.microsoft.com/office/drawing/2014/main" id="{40768954-D460-4A7F-97B9-F0D4A8962B0B}"/>
              </a:ext>
            </a:extLst>
          </p:cNvPr>
          <p:cNvSpPr txBox="1"/>
          <p:nvPr/>
        </p:nvSpPr>
        <p:spPr>
          <a:xfrm>
            <a:off x="8618320" y="2165278"/>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Win Rate</a:t>
            </a:r>
          </a:p>
        </p:txBody>
      </p:sp>
      <p:sp>
        <p:nvSpPr>
          <p:cNvPr id="38" name="TextBox 37">
            <a:extLst>
              <a:ext uri="{FF2B5EF4-FFF2-40B4-BE49-F238E27FC236}">
                <a16:creationId xmlns:a16="http://schemas.microsoft.com/office/drawing/2014/main" id="{E1A8C7B4-9B28-4AB0-90B5-96D4DCF136DA}"/>
              </a:ext>
            </a:extLst>
          </p:cNvPr>
          <p:cNvSpPr txBox="1"/>
          <p:nvPr/>
        </p:nvSpPr>
        <p:spPr>
          <a:xfrm>
            <a:off x="6545309" y="4030265"/>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Active Opportunities</a:t>
            </a:r>
          </a:p>
        </p:txBody>
      </p:sp>
      <p:sp>
        <p:nvSpPr>
          <p:cNvPr id="40" name="Oval 39">
            <a:extLst>
              <a:ext uri="{FF2B5EF4-FFF2-40B4-BE49-F238E27FC236}">
                <a16:creationId xmlns:a16="http://schemas.microsoft.com/office/drawing/2014/main" id="{7DFD679D-F332-4DBF-A908-2244ECD217FF}"/>
              </a:ext>
            </a:extLst>
          </p:cNvPr>
          <p:cNvSpPr/>
          <p:nvPr/>
        </p:nvSpPr>
        <p:spPr>
          <a:xfrm>
            <a:off x="11960381"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68A214B-F1EF-4947-A2DE-8844DF44F0E5}"/>
              </a:ext>
            </a:extLst>
          </p:cNvPr>
          <p:cNvGrpSpPr/>
          <p:nvPr/>
        </p:nvGrpSpPr>
        <p:grpSpPr>
          <a:xfrm>
            <a:off x="8232013" y="3207313"/>
            <a:ext cx="294604" cy="429448"/>
            <a:chOff x="3582988" y="3510757"/>
            <a:chExt cx="319088" cy="465138"/>
          </a:xfrm>
          <a:solidFill>
            <a:schemeClr val="bg1"/>
          </a:solidFill>
        </p:grpSpPr>
        <p:sp>
          <p:nvSpPr>
            <p:cNvPr id="48" name="AutoShape 113">
              <a:extLst>
                <a:ext uri="{FF2B5EF4-FFF2-40B4-BE49-F238E27FC236}">
                  <a16:creationId xmlns:a16="http://schemas.microsoft.com/office/drawing/2014/main" id="{5A62F5C9-E6BC-4CFB-8BEE-03B518217017}"/>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114">
              <a:extLst>
                <a:ext uri="{FF2B5EF4-FFF2-40B4-BE49-F238E27FC236}">
                  <a16:creationId xmlns:a16="http://schemas.microsoft.com/office/drawing/2014/main" id="{1C76D021-DB71-4C2F-8652-C53D641D782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0" name="Group 49">
            <a:extLst>
              <a:ext uri="{FF2B5EF4-FFF2-40B4-BE49-F238E27FC236}">
                <a16:creationId xmlns:a16="http://schemas.microsoft.com/office/drawing/2014/main" id="{CCF475C1-BEAA-42AC-8C6D-9828E32F0908}"/>
              </a:ext>
            </a:extLst>
          </p:cNvPr>
          <p:cNvGrpSpPr/>
          <p:nvPr/>
        </p:nvGrpSpPr>
        <p:grpSpPr>
          <a:xfrm>
            <a:off x="10186087" y="3214643"/>
            <a:ext cx="428714" cy="428714"/>
            <a:chOff x="4427654" y="3049909"/>
            <a:chExt cx="464344" cy="464344"/>
          </a:xfrm>
          <a:solidFill>
            <a:schemeClr val="bg1"/>
          </a:solidFill>
        </p:grpSpPr>
        <p:sp>
          <p:nvSpPr>
            <p:cNvPr id="51" name="AutoShape 123">
              <a:extLst>
                <a:ext uri="{FF2B5EF4-FFF2-40B4-BE49-F238E27FC236}">
                  <a16:creationId xmlns:a16="http://schemas.microsoft.com/office/drawing/2014/main" id="{07D929C5-567D-439C-B5BD-E651AA87B5C3}"/>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2" name="AutoShape 124">
              <a:extLst>
                <a:ext uri="{FF2B5EF4-FFF2-40B4-BE49-F238E27FC236}">
                  <a16:creationId xmlns:a16="http://schemas.microsoft.com/office/drawing/2014/main" id="{AF90B115-E682-4784-BEC8-8514CBB9E874}"/>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25">
              <a:extLst>
                <a:ext uri="{FF2B5EF4-FFF2-40B4-BE49-F238E27FC236}">
                  <a16:creationId xmlns:a16="http://schemas.microsoft.com/office/drawing/2014/main" id="{04DC78A4-C2D1-4048-9FC0-F119562F7585}"/>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54" name="AutoShape 139">
            <a:extLst>
              <a:ext uri="{FF2B5EF4-FFF2-40B4-BE49-F238E27FC236}">
                <a16:creationId xmlns:a16="http://schemas.microsoft.com/office/drawing/2014/main" id="{609A4140-4112-401D-A54E-67312E82ECFD}"/>
              </a:ext>
            </a:extLst>
          </p:cNvPr>
          <p:cNvSpPr>
            <a:spLocks/>
          </p:cNvSpPr>
          <p:nvPr/>
        </p:nvSpPr>
        <p:spPr bwMode="auto">
          <a:xfrm>
            <a:off x="6154817" y="3221239"/>
            <a:ext cx="428714" cy="41552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193838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250"/>
                                        <p:tgtEl>
                                          <p:spTgt spid="16"/>
                                        </p:tgtEl>
                                      </p:cBhvr>
                                    </p:animEffect>
                                  </p:childTnLst>
                                </p:cTn>
                              </p:par>
                            </p:childTnLst>
                          </p:cTn>
                        </p:par>
                        <p:par>
                          <p:cTn id="35" fill="hold">
                            <p:stCondLst>
                              <p:cond delay="250"/>
                            </p:stCondLst>
                            <p:childTnLst>
                              <p:par>
                                <p:cTn id="36" presetID="53" presetClass="entr" presetSubtype="16"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53" presetClass="entr" presetSubtype="16"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500" fill="hold"/>
                                        <p:tgtEl>
                                          <p:spTgt spid="47"/>
                                        </p:tgtEl>
                                        <p:attrNameLst>
                                          <p:attrName>ppt_w</p:attrName>
                                        </p:attrNameLst>
                                      </p:cBhvr>
                                      <p:tavLst>
                                        <p:tav tm="0">
                                          <p:val>
                                            <p:fltVal val="0"/>
                                          </p:val>
                                        </p:tav>
                                        <p:tav tm="100000">
                                          <p:val>
                                            <p:strVal val="#ppt_w"/>
                                          </p:val>
                                        </p:tav>
                                      </p:tavLst>
                                    </p:anim>
                                    <p:anim calcmode="lin" valueType="num">
                                      <p:cBhvr>
                                        <p:cTn id="49" dur="500" fill="hold"/>
                                        <p:tgtEl>
                                          <p:spTgt spid="47"/>
                                        </p:tgtEl>
                                        <p:attrNameLst>
                                          <p:attrName>ppt_h</p:attrName>
                                        </p:attrNameLst>
                                      </p:cBhvr>
                                      <p:tavLst>
                                        <p:tav tm="0">
                                          <p:val>
                                            <p:fltVal val="0"/>
                                          </p:val>
                                        </p:tav>
                                        <p:tav tm="100000">
                                          <p:val>
                                            <p:strVal val="#ppt_h"/>
                                          </p:val>
                                        </p:tav>
                                      </p:tavLst>
                                    </p:anim>
                                    <p:animEffect transition="in" filter="fade">
                                      <p:cBhvr>
                                        <p:cTn id="50" dur="5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250"/>
                                        <p:tgtEl>
                                          <p:spTgt spid="18"/>
                                        </p:tgtEl>
                                      </p:cBhvr>
                                    </p:animEffect>
                                  </p:childTnLst>
                                </p:cTn>
                              </p:par>
                            </p:childTnLst>
                          </p:cTn>
                        </p:par>
                        <p:par>
                          <p:cTn id="56" fill="hold">
                            <p:stCondLst>
                              <p:cond delay="250"/>
                            </p:stCondLst>
                            <p:childTnLst>
                              <p:par>
                                <p:cTn id="57" presetID="53" presetClass="entr" presetSubtype="16"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animEffect transition="in" filter="fade">
                                      <p:cBhvr>
                                        <p:cTn id="61" dur="500"/>
                                        <p:tgtEl>
                                          <p:spTgt spid="19"/>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nodeType="withEffect">
                                  <p:stCondLst>
                                    <p:cond delay="50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par>
                          <p:cTn id="72" fill="hold">
                            <p:stCondLst>
                              <p:cond delay="1250"/>
                            </p:stCondLst>
                            <p:childTnLst>
                              <p:par>
                                <p:cTn id="73" presetID="22" presetClass="entr" presetSubtype="8" fill="hold"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250"/>
                                        <p:tgtEl>
                                          <p:spTgt spid="29"/>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250" fill="hold"/>
                                        <p:tgtEl>
                                          <p:spTgt spid="40"/>
                                        </p:tgtEl>
                                        <p:attrNameLst>
                                          <p:attrName>ppt_w</p:attrName>
                                        </p:attrNameLst>
                                      </p:cBhvr>
                                      <p:tavLst>
                                        <p:tav tm="0">
                                          <p:val>
                                            <p:fltVal val="0"/>
                                          </p:val>
                                        </p:tav>
                                        <p:tav tm="100000">
                                          <p:val>
                                            <p:strVal val="#ppt_w"/>
                                          </p:val>
                                        </p:tav>
                                      </p:tavLst>
                                    </p:anim>
                                    <p:anim calcmode="lin" valueType="num">
                                      <p:cBhvr>
                                        <p:cTn id="80" dur="250" fill="hold"/>
                                        <p:tgtEl>
                                          <p:spTgt spid="40"/>
                                        </p:tgtEl>
                                        <p:attrNameLst>
                                          <p:attrName>ppt_h</p:attrName>
                                        </p:attrNameLst>
                                      </p:cBhvr>
                                      <p:tavLst>
                                        <p:tav tm="0">
                                          <p:val>
                                            <p:fltVal val="0"/>
                                          </p:val>
                                        </p:tav>
                                        <p:tav tm="100000">
                                          <p:val>
                                            <p:strVal val="#ppt_h"/>
                                          </p:val>
                                        </p:tav>
                                      </p:tavLst>
                                    </p:anim>
                                    <p:animEffect transition="in" filter="fade">
                                      <p:cBhvr>
                                        <p:cTn id="8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9" grpId="0" animBg="1"/>
      <p:bldP spid="20" grpId="0" animBg="1"/>
      <p:bldP spid="24" grpId="0" animBg="1"/>
      <p:bldP spid="25" grpId="0" animBg="1"/>
      <p:bldP spid="40" grpId="0" animBg="1"/>
      <p:bldP spid="5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64EB677-22AB-45CC-AA6C-942E89838C47}"/>
              </a:ext>
            </a:extLst>
          </p:cNvPr>
          <p:cNvSpPr/>
          <p:nvPr/>
        </p:nvSpPr>
        <p:spPr>
          <a:xfrm>
            <a:off x="4342193"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0" y="0"/>
            <a:ext cx="4572000"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339300" y="1809548"/>
            <a:ext cx="3788200" cy="923330"/>
          </a:xfrm>
          <a:prstGeom prst="rect">
            <a:avLst/>
          </a:prstGeom>
          <a:noFill/>
        </p:spPr>
        <p:txBody>
          <a:bodyPr wrap="square" rtlCol="0">
            <a:spAutoFit/>
          </a:bodyPr>
          <a:lstStyle/>
          <a:p>
            <a:r>
              <a:rPr lang="en-US" sz="5400" b="1" dirty="0">
                <a:solidFill>
                  <a:schemeClr val="bg1"/>
                </a:solidFill>
                <a:latin typeface="Tw Cen MT" panose="020B0602020104020603" pitchFamily="34" charset="0"/>
              </a:rPr>
              <a:t>Opportunity</a:t>
            </a:r>
          </a:p>
        </p:txBody>
      </p:sp>
      <p:sp>
        <p:nvSpPr>
          <p:cNvPr id="13" name="TextBox 12">
            <a:extLst>
              <a:ext uri="{FF2B5EF4-FFF2-40B4-BE49-F238E27FC236}">
                <a16:creationId xmlns:a16="http://schemas.microsoft.com/office/drawing/2014/main" id="{0640F786-DD7F-4EBA-AA9E-23A545F0C603}"/>
              </a:ext>
            </a:extLst>
          </p:cNvPr>
          <p:cNvSpPr txBox="1"/>
          <p:nvPr/>
        </p:nvSpPr>
        <p:spPr>
          <a:xfrm>
            <a:off x="391900" y="2688498"/>
            <a:ext cx="3788200" cy="646331"/>
          </a:xfrm>
          <a:prstGeom prst="rect">
            <a:avLst/>
          </a:prstGeom>
          <a:noFill/>
        </p:spPr>
        <p:txBody>
          <a:bodyPr wrap="square" rtlCol="0">
            <a:spAutoFit/>
          </a:bodyPr>
          <a:lstStyle/>
          <a:p>
            <a:pPr algn="ctr"/>
            <a:r>
              <a:rPr lang="en-US" sz="3600" dirty="0">
                <a:solidFill>
                  <a:schemeClr val="bg1"/>
                </a:solidFill>
                <a:latin typeface="Tw Cen MT" panose="020B0602020104020603" pitchFamily="34" charset="0"/>
              </a:rPr>
              <a:t>KPI’s</a:t>
            </a:r>
          </a:p>
        </p:txBody>
      </p:sp>
      <p:cxnSp>
        <p:nvCxnSpPr>
          <p:cNvPr id="5" name="Straight Connector 4">
            <a:extLst>
              <a:ext uri="{FF2B5EF4-FFF2-40B4-BE49-F238E27FC236}">
                <a16:creationId xmlns:a16="http://schemas.microsoft.com/office/drawing/2014/main" id="{80307207-5D73-43A4-9EF2-3DBE1082A198}"/>
              </a:ext>
            </a:extLst>
          </p:cNvPr>
          <p:cNvCxnSpPr/>
          <p:nvPr/>
        </p:nvCxnSpPr>
        <p:spPr>
          <a:xfrm>
            <a:off x="479418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6" name="Oval 5">
            <a:extLst>
              <a:ext uri="{FF2B5EF4-FFF2-40B4-BE49-F238E27FC236}">
                <a16:creationId xmlns:a16="http://schemas.microsoft.com/office/drawing/2014/main" id="{EC2D04CA-2E11-44BE-A92E-A865EDB4EFFF}"/>
              </a:ext>
            </a:extLst>
          </p:cNvPr>
          <p:cNvSpPr/>
          <p:nvPr/>
        </p:nvSpPr>
        <p:spPr>
          <a:xfrm>
            <a:off x="5900992"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0F57D7-7D22-440A-8B20-70C081CB56FD}"/>
              </a:ext>
            </a:extLst>
          </p:cNvPr>
          <p:cNvSpPr/>
          <p:nvPr/>
        </p:nvSpPr>
        <p:spPr>
          <a:xfrm>
            <a:off x="6011058"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F6E4610-6A9F-409A-81C1-0CF49AEC7F15}"/>
              </a:ext>
            </a:extLst>
          </p:cNvPr>
          <p:cNvCxnSpPr/>
          <p:nvPr/>
        </p:nvCxnSpPr>
        <p:spPr>
          <a:xfrm>
            <a:off x="681538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72127A7-1085-49AD-B2B0-C3C87B2CE4AE}"/>
              </a:ext>
            </a:extLst>
          </p:cNvPr>
          <p:cNvCxnSpPr/>
          <p:nvPr/>
        </p:nvCxnSpPr>
        <p:spPr>
          <a:xfrm>
            <a:off x="884127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a:extLst>
              <a:ext uri="{FF2B5EF4-FFF2-40B4-BE49-F238E27FC236}">
                <a16:creationId xmlns:a16="http://schemas.microsoft.com/office/drawing/2014/main" id="{EDE5F56B-EFCE-4F21-A8FA-F50A5BEBDD1A}"/>
              </a:ext>
            </a:extLst>
          </p:cNvPr>
          <p:cNvSpPr/>
          <p:nvPr/>
        </p:nvSpPr>
        <p:spPr>
          <a:xfrm>
            <a:off x="9943248"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F621FE-9658-4F46-BF07-AFA26EDC24D2}"/>
              </a:ext>
            </a:extLst>
          </p:cNvPr>
          <p:cNvSpPr/>
          <p:nvPr/>
        </p:nvSpPr>
        <p:spPr>
          <a:xfrm>
            <a:off x="10053314"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29CBD5B-FDED-4176-AD30-25ECA935FFA9}"/>
              </a:ext>
            </a:extLst>
          </p:cNvPr>
          <p:cNvSpPr/>
          <p:nvPr/>
        </p:nvSpPr>
        <p:spPr>
          <a:xfrm>
            <a:off x="7922119"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D0FD717-C7C7-4F76-ABD8-7124E21D56FC}"/>
              </a:ext>
            </a:extLst>
          </p:cNvPr>
          <p:cNvSpPr/>
          <p:nvPr/>
        </p:nvSpPr>
        <p:spPr>
          <a:xfrm>
            <a:off x="8032185"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D47F4E-3AFA-4A2C-8F75-DBCF60497C26}"/>
              </a:ext>
            </a:extLst>
          </p:cNvPr>
          <p:cNvCxnSpPr/>
          <p:nvPr/>
        </p:nvCxnSpPr>
        <p:spPr>
          <a:xfrm>
            <a:off x="10857640"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32" name="TextBox 31">
            <a:extLst>
              <a:ext uri="{FF2B5EF4-FFF2-40B4-BE49-F238E27FC236}">
                <a16:creationId xmlns:a16="http://schemas.microsoft.com/office/drawing/2014/main" id="{2BD269DD-FA3E-4122-AA44-70020B272342}"/>
              </a:ext>
            </a:extLst>
          </p:cNvPr>
          <p:cNvSpPr txBox="1"/>
          <p:nvPr/>
        </p:nvSpPr>
        <p:spPr>
          <a:xfrm>
            <a:off x="4517587" y="2148869"/>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Loss</a:t>
            </a:r>
          </a:p>
        </p:txBody>
      </p:sp>
      <p:sp>
        <p:nvSpPr>
          <p:cNvPr id="35" name="TextBox 34">
            <a:extLst>
              <a:ext uri="{FF2B5EF4-FFF2-40B4-BE49-F238E27FC236}">
                <a16:creationId xmlns:a16="http://schemas.microsoft.com/office/drawing/2014/main" id="{40768954-D460-4A7F-97B9-F0D4A8962B0B}"/>
              </a:ext>
            </a:extLst>
          </p:cNvPr>
          <p:cNvSpPr txBox="1"/>
          <p:nvPr/>
        </p:nvSpPr>
        <p:spPr>
          <a:xfrm>
            <a:off x="8559843" y="1456371"/>
            <a:ext cx="3681202" cy="1384995"/>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Running Total Active Vs Total Opportunities over Time</a:t>
            </a:r>
          </a:p>
        </p:txBody>
      </p:sp>
      <p:sp>
        <p:nvSpPr>
          <p:cNvPr id="38" name="TextBox 37">
            <a:extLst>
              <a:ext uri="{FF2B5EF4-FFF2-40B4-BE49-F238E27FC236}">
                <a16:creationId xmlns:a16="http://schemas.microsoft.com/office/drawing/2014/main" id="{E1A8C7B4-9B28-4AB0-90B5-96D4DCF136DA}"/>
              </a:ext>
            </a:extLst>
          </p:cNvPr>
          <p:cNvSpPr txBox="1"/>
          <p:nvPr/>
        </p:nvSpPr>
        <p:spPr>
          <a:xfrm>
            <a:off x="6545309" y="4030265"/>
            <a:ext cx="3681202" cy="1384995"/>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Running Total Expected Vs Commit Forecast Amount over Time</a:t>
            </a:r>
          </a:p>
        </p:txBody>
      </p:sp>
      <p:sp>
        <p:nvSpPr>
          <p:cNvPr id="40" name="Oval 39">
            <a:extLst>
              <a:ext uri="{FF2B5EF4-FFF2-40B4-BE49-F238E27FC236}">
                <a16:creationId xmlns:a16="http://schemas.microsoft.com/office/drawing/2014/main" id="{7DFD679D-F332-4DBF-A908-2244ECD217FF}"/>
              </a:ext>
            </a:extLst>
          </p:cNvPr>
          <p:cNvSpPr/>
          <p:nvPr/>
        </p:nvSpPr>
        <p:spPr>
          <a:xfrm>
            <a:off x="11960381"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68A214B-F1EF-4947-A2DE-8844DF44F0E5}"/>
              </a:ext>
            </a:extLst>
          </p:cNvPr>
          <p:cNvGrpSpPr/>
          <p:nvPr/>
        </p:nvGrpSpPr>
        <p:grpSpPr>
          <a:xfrm>
            <a:off x="8232013" y="3207313"/>
            <a:ext cx="294604" cy="429448"/>
            <a:chOff x="3582988" y="3510757"/>
            <a:chExt cx="319088" cy="465138"/>
          </a:xfrm>
          <a:solidFill>
            <a:schemeClr val="bg1"/>
          </a:solidFill>
        </p:grpSpPr>
        <p:sp>
          <p:nvSpPr>
            <p:cNvPr id="48" name="AutoShape 113">
              <a:extLst>
                <a:ext uri="{FF2B5EF4-FFF2-40B4-BE49-F238E27FC236}">
                  <a16:creationId xmlns:a16="http://schemas.microsoft.com/office/drawing/2014/main" id="{5A62F5C9-E6BC-4CFB-8BEE-03B518217017}"/>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114">
              <a:extLst>
                <a:ext uri="{FF2B5EF4-FFF2-40B4-BE49-F238E27FC236}">
                  <a16:creationId xmlns:a16="http://schemas.microsoft.com/office/drawing/2014/main" id="{1C76D021-DB71-4C2F-8652-C53D641D782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0" name="Group 49">
            <a:extLst>
              <a:ext uri="{FF2B5EF4-FFF2-40B4-BE49-F238E27FC236}">
                <a16:creationId xmlns:a16="http://schemas.microsoft.com/office/drawing/2014/main" id="{CCF475C1-BEAA-42AC-8C6D-9828E32F0908}"/>
              </a:ext>
            </a:extLst>
          </p:cNvPr>
          <p:cNvGrpSpPr/>
          <p:nvPr/>
        </p:nvGrpSpPr>
        <p:grpSpPr>
          <a:xfrm>
            <a:off x="10186087" y="3214643"/>
            <a:ext cx="428714" cy="428714"/>
            <a:chOff x="4427654" y="3049909"/>
            <a:chExt cx="464344" cy="464344"/>
          </a:xfrm>
          <a:solidFill>
            <a:schemeClr val="bg1"/>
          </a:solidFill>
        </p:grpSpPr>
        <p:sp>
          <p:nvSpPr>
            <p:cNvPr id="51" name="AutoShape 123">
              <a:extLst>
                <a:ext uri="{FF2B5EF4-FFF2-40B4-BE49-F238E27FC236}">
                  <a16:creationId xmlns:a16="http://schemas.microsoft.com/office/drawing/2014/main" id="{07D929C5-567D-439C-B5BD-E651AA87B5C3}"/>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2" name="AutoShape 124">
              <a:extLst>
                <a:ext uri="{FF2B5EF4-FFF2-40B4-BE49-F238E27FC236}">
                  <a16:creationId xmlns:a16="http://schemas.microsoft.com/office/drawing/2014/main" id="{AF90B115-E682-4784-BEC8-8514CBB9E874}"/>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25">
              <a:extLst>
                <a:ext uri="{FF2B5EF4-FFF2-40B4-BE49-F238E27FC236}">
                  <a16:creationId xmlns:a16="http://schemas.microsoft.com/office/drawing/2014/main" id="{04DC78A4-C2D1-4048-9FC0-F119562F7585}"/>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54" name="AutoShape 139">
            <a:extLst>
              <a:ext uri="{FF2B5EF4-FFF2-40B4-BE49-F238E27FC236}">
                <a16:creationId xmlns:a16="http://schemas.microsoft.com/office/drawing/2014/main" id="{609A4140-4112-401D-A54E-67312E82ECFD}"/>
              </a:ext>
            </a:extLst>
          </p:cNvPr>
          <p:cNvSpPr>
            <a:spLocks/>
          </p:cNvSpPr>
          <p:nvPr/>
        </p:nvSpPr>
        <p:spPr bwMode="auto">
          <a:xfrm>
            <a:off x="6154817" y="3221239"/>
            <a:ext cx="428714" cy="41552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399647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250"/>
                                        <p:tgtEl>
                                          <p:spTgt spid="16"/>
                                        </p:tgtEl>
                                      </p:cBhvr>
                                    </p:animEffect>
                                  </p:childTnLst>
                                </p:cTn>
                              </p:par>
                            </p:childTnLst>
                          </p:cTn>
                        </p:par>
                        <p:par>
                          <p:cTn id="35" fill="hold">
                            <p:stCondLst>
                              <p:cond delay="250"/>
                            </p:stCondLst>
                            <p:childTnLst>
                              <p:par>
                                <p:cTn id="36" presetID="53" presetClass="entr" presetSubtype="16"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53" presetClass="entr" presetSubtype="16"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500" fill="hold"/>
                                        <p:tgtEl>
                                          <p:spTgt spid="47"/>
                                        </p:tgtEl>
                                        <p:attrNameLst>
                                          <p:attrName>ppt_w</p:attrName>
                                        </p:attrNameLst>
                                      </p:cBhvr>
                                      <p:tavLst>
                                        <p:tav tm="0">
                                          <p:val>
                                            <p:fltVal val="0"/>
                                          </p:val>
                                        </p:tav>
                                        <p:tav tm="100000">
                                          <p:val>
                                            <p:strVal val="#ppt_w"/>
                                          </p:val>
                                        </p:tav>
                                      </p:tavLst>
                                    </p:anim>
                                    <p:anim calcmode="lin" valueType="num">
                                      <p:cBhvr>
                                        <p:cTn id="49" dur="500" fill="hold"/>
                                        <p:tgtEl>
                                          <p:spTgt spid="47"/>
                                        </p:tgtEl>
                                        <p:attrNameLst>
                                          <p:attrName>ppt_h</p:attrName>
                                        </p:attrNameLst>
                                      </p:cBhvr>
                                      <p:tavLst>
                                        <p:tav tm="0">
                                          <p:val>
                                            <p:fltVal val="0"/>
                                          </p:val>
                                        </p:tav>
                                        <p:tav tm="100000">
                                          <p:val>
                                            <p:strVal val="#ppt_h"/>
                                          </p:val>
                                        </p:tav>
                                      </p:tavLst>
                                    </p:anim>
                                    <p:animEffect transition="in" filter="fade">
                                      <p:cBhvr>
                                        <p:cTn id="50" dur="5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250"/>
                                        <p:tgtEl>
                                          <p:spTgt spid="18"/>
                                        </p:tgtEl>
                                      </p:cBhvr>
                                    </p:animEffect>
                                  </p:childTnLst>
                                </p:cTn>
                              </p:par>
                            </p:childTnLst>
                          </p:cTn>
                        </p:par>
                        <p:par>
                          <p:cTn id="56" fill="hold">
                            <p:stCondLst>
                              <p:cond delay="250"/>
                            </p:stCondLst>
                            <p:childTnLst>
                              <p:par>
                                <p:cTn id="57" presetID="53" presetClass="entr" presetSubtype="16"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animEffect transition="in" filter="fade">
                                      <p:cBhvr>
                                        <p:cTn id="61" dur="500"/>
                                        <p:tgtEl>
                                          <p:spTgt spid="19"/>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nodeType="withEffect">
                                  <p:stCondLst>
                                    <p:cond delay="50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par>
                          <p:cTn id="72" fill="hold">
                            <p:stCondLst>
                              <p:cond delay="1250"/>
                            </p:stCondLst>
                            <p:childTnLst>
                              <p:par>
                                <p:cTn id="73" presetID="22" presetClass="entr" presetSubtype="8" fill="hold"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250"/>
                                        <p:tgtEl>
                                          <p:spTgt spid="29"/>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250" fill="hold"/>
                                        <p:tgtEl>
                                          <p:spTgt spid="40"/>
                                        </p:tgtEl>
                                        <p:attrNameLst>
                                          <p:attrName>ppt_w</p:attrName>
                                        </p:attrNameLst>
                                      </p:cBhvr>
                                      <p:tavLst>
                                        <p:tav tm="0">
                                          <p:val>
                                            <p:fltVal val="0"/>
                                          </p:val>
                                        </p:tav>
                                        <p:tav tm="100000">
                                          <p:val>
                                            <p:strVal val="#ppt_w"/>
                                          </p:val>
                                        </p:tav>
                                      </p:tavLst>
                                    </p:anim>
                                    <p:anim calcmode="lin" valueType="num">
                                      <p:cBhvr>
                                        <p:cTn id="80" dur="250" fill="hold"/>
                                        <p:tgtEl>
                                          <p:spTgt spid="40"/>
                                        </p:tgtEl>
                                        <p:attrNameLst>
                                          <p:attrName>ppt_h</p:attrName>
                                        </p:attrNameLst>
                                      </p:cBhvr>
                                      <p:tavLst>
                                        <p:tav tm="0">
                                          <p:val>
                                            <p:fltVal val="0"/>
                                          </p:val>
                                        </p:tav>
                                        <p:tav tm="100000">
                                          <p:val>
                                            <p:strVal val="#ppt_h"/>
                                          </p:val>
                                        </p:tav>
                                      </p:tavLst>
                                    </p:anim>
                                    <p:animEffect transition="in" filter="fade">
                                      <p:cBhvr>
                                        <p:cTn id="8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9" grpId="0" animBg="1"/>
      <p:bldP spid="20" grpId="0" animBg="1"/>
      <p:bldP spid="24" grpId="0" animBg="1"/>
      <p:bldP spid="25" grpId="0" animBg="1"/>
      <p:bldP spid="40" grpId="0" animBg="1"/>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64EB677-22AB-45CC-AA6C-942E89838C47}"/>
              </a:ext>
            </a:extLst>
          </p:cNvPr>
          <p:cNvSpPr/>
          <p:nvPr/>
        </p:nvSpPr>
        <p:spPr>
          <a:xfrm>
            <a:off x="4342193"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0" y="0"/>
            <a:ext cx="4572000"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339300" y="1809548"/>
            <a:ext cx="3788200" cy="923330"/>
          </a:xfrm>
          <a:prstGeom prst="rect">
            <a:avLst/>
          </a:prstGeom>
          <a:noFill/>
        </p:spPr>
        <p:txBody>
          <a:bodyPr wrap="square" rtlCol="0">
            <a:spAutoFit/>
          </a:bodyPr>
          <a:lstStyle/>
          <a:p>
            <a:r>
              <a:rPr lang="en-US" sz="5400" b="1" dirty="0">
                <a:solidFill>
                  <a:schemeClr val="bg1"/>
                </a:solidFill>
                <a:latin typeface="Tw Cen MT" panose="020B0602020104020603" pitchFamily="34" charset="0"/>
              </a:rPr>
              <a:t>Opportunity</a:t>
            </a:r>
          </a:p>
        </p:txBody>
      </p:sp>
      <p:sp>
        <p:nvSpPr>
          <p:cNvPr id="13" name="TextBox 12">
            <a:extLst>
              <a:ext uri="{FF2B5EF4-FFF2-40B4-BE49-F238E27FC236}">
                <a16:creationId xmlns:a16="http://schemas.microsoft.com/office/drawing/2014/main" id="{0640F786-DD7F-4EBA-AA9E-23A545F0C603}"/>
              </a:ext>
            </a:extLst>
          </p:cNvPr>
          <p:cNvSpPr txBox="1"/>
          <p:nvPr/>
        </p:nvSpPr>
        <p:spPr>
          <a:xfrm>
            <a:off x="391900" y="2688498"/>
            <a:ext cx="3788200" cy="646331"/>
          </a:xfrm>
          <a:prstGeom prst="rect">
            <a:avLst/>
          </a:prstGeom>
          <a:noFill/>
        </p:spPr>
        <p:txBody>
          <a:bodyPr wrap="square" rtlCol="0">
            <a:spAutoFit/>
          </a:bodyPr>
          <a:lstStyle/>
          <a:p>
            <a:pPr algn="ctr"/>
            <a:r>
              <a:rPr lang="en-US" sz="3600" dirty="0">
                <a:solidFill>
                  <a:schemeClr val="bg1"/>
                </a:solidFill>
                <a:latin typeface="Tw Cen MT" panose="020B0602020104020603" pitchFamily="34" charset="0"/>
              </a:rPr>
              <a:t>KPI’s</a:t>
            </a:r>
          </a:p>
        </p:txBody>
      </p:sp>
      <p:cxnSp>
        <p:nvCxnSpPr>
          <p:cNvPr id="5" name="Straight Connector 4">
            <a:extLst>
              <a:ext uri="{FF2B5EF4-FFF2-40B4-BE49-F238E27FC236}">
                <a16:creationId xmlns:a16="http://schemas.microsoft.com/office/drawing/2014/main" id="{80307207-5D73-43A4-9EF2-3DBE1082A198}"/>
              </a:ext>
            </a:extLst>
          </p:cNvPr>
          <p:cNvCxnSpPr/>
          <p:nvPr/>
        </p:nvCxnSpPr>
        <p:spPr>
          <a:xfrm>
            <a:off x="479418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6" name="Oval 5">
            <a:extLst>
              <a:ext uri="{FF2B5EF4-FFF2-40B4-BE49-F238E27FC236}">
                <a16:creationId xmlns:a16="http://schemas.microsoft.com/office/drawing/2014/main" id="{EC2D04CA-2E11-44BE-A92E-A865EDB4EFFF}"/>
              </a:ext>
            </a:extLst>
          </p:cNvPr>
          <p:cNvSpPr/>
          <p:nvPr/>
        </p:nvSpPr>
        <p:spPr>
          <a:xfrm>
            <a:off x="5900992"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0F57D7-7D22-440A-8B20-70C081CB56FD}"/>
              </a:ext>
            </a:extLst>
          </p:cNvPr>
          <p:cNvSpPr/>
          <p:nvPr/>
        </p:nvSpPr>
        <p:spPr>
          <a:xfrm>
            <a:off x="6011058"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F6E4610-6A9F-409A-81C1-0CF49AEC7F15}"/>
              </a:ext>
            </a:extLst>
          </p:cNvPr>
          <p:cNvCxnSpPr/>
          <p:nvPr/>
        </p:nvCxnSpPr>
        <p:spPr>
          <a:xfrm>
            <a:off x="681538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72127A7-1085-49AD-B2B0-C3C87B2CE4AE}"/>
              </a:ext>
            </a:extLst>
          </p:cNvPr>
          <p:cNvCxnSpPr/>
          <p:nvPr/>
        </p:nvCxnSpPr>
        <p:spPr>
          <a:xfrm>
            <a:off x="884127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a:extLst>
              <a:ext uri="{FF2B5EF4-FFF2-40B4-BE49-F238E27FC236}">
                <a16:creationId xmlns:a16="http://schemas.microsoft.com/office/drawing/2014/main" id="{EDE5F56B-EFCE-4F21-A8FA-F50A5BEBDD1A}"/>
              </a:ext>
            </a:extLst>
          </p:cNvPr>
          <p:cNvSpPr/>
          <p:nvPr/>
        </p:nvSpPr>
        <p:spPr>
          <a:xfrm>
            <a:off x="9943248"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F621FE-9658-4F46-BF07-AFA26EDC24D2}"/>
              </a:ext>
            </a:extLst>
          </p:cNvPr>
          <p:cNvSpPr/>
          <p:nvPr/>
        </p:nvSpPr>
        <p:spPr>
          <a:xfrm>
            <a:off x="10053314"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29CBD5B-FDED-4176-AD30-25ECA935FFA9}"/>
              </a:ext>
            </a:extLst>
          </p:cNvPr>
          <p:cNvSpPr/>
          <p:nvPr/>
        </p:nvSpPr>
        <p:spPr>
          <a:xfrm>
            <a:off x="7922119"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D0FD717-C7C7-4F76-ABD8-7124E21D56FC}"/>
              </a:ext>
            </a:extLst>
          </p:cNvPr>
          <p:cNvSpPr/>
          <p:nvPr/>
        </p:nvSpPr>
        <p:spPr>
          <a:xfrm>
            <a:off x="8032185"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D47F4E-3AFA-4A2C-8F75-DBCF60497C26}"/>
              </a:ext>
            </a:extLst>
          </p:cNvPr>
          <p:cNvCxnSpPr/>
          <p:nvPr/>
        </p:nvCxnSpPr>
        <p:spPr>
          <a:xfrm>
            <a:off x="10857640"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32" name="TextBox 31">
            <a:extLst>
              <a:ext uri="{FF2B5EF4-FFF2-40B4-BE49-F238E27FC236}">
                <a16:creationId xmlns:a16="http://schemas.microsoft.com/office/drawing/2014/main" id="{2BD269DD-FA3E-4122-AA44-70020B272342}"/>
              </a:ext>
            </a:extLst>
          </p:cNvPr>
          <p:cNvSpPr txBox="1"/>
          <p:nvPr/>
        </p:nvSpPr>
        <p:spPr>
          <a:xfrm>
            <a:off x="4528573" y="1578715"/>
            <a:ext cx="3681202" cy="1384995"/>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Closed Won Vs Total Opportunities over Time</a:t>
            </a:r>
          </a:p>
        </p:txBody>
      </p:sp>
      <p:sp>
        <p:nvSpPr>
          <p:cNvPr id="35" name="TextBox 34">
            <a:extLst>
              <a:ext uri="{FF2B5EF4-FFF2-40B4-BE49-F238E27FC236}">
                <a16:creationId xmlns:a16="http://schemas.microsoft.com/office/drawing/2014/main" id="{40768954-D460-4A7F-97B9-F0D4A8962B0B}"/>
              </a:ext>
            </a:extLst>
          </p:cNvPr>
          <p:cNvSpPr txBox="1"/>
          <p:nvPr/>
        </p:nvSpPr>
        <p:spPr>
          <a:xfrm>
            <a:off x="8638864" y="1847444"/>
            <a:ext cx="3681202" cy="954107"/>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Expected Amount by Opportunity Type</a:t>
            </a:r>
          </a:p>
        </p:txBody>
      </p:sp>
      <p:sp>
        <p:nvSpPr>
          <p:cNvPr id="38" name="TextBox 37">
            <a:extLst>
              <a:ext uri="{FF2B5EF4-FFF2-40B4-BE49-F238E27FC236}">
                <a16:creationId xmlns:a16="http://schemas.microsoft.com/office/drawing/2014/main" id="{E1A8C7B4-9B28-4AB0-90B5-96D4DCF136DA}"/>
              </a:ext>
            </a:extLst>
          </p:cNvPr>
          <p:cNvSpPr txBox="1"/>
          <p:nvPr/>
        </p:nvSpPr>
        <p:spPr>
          <a:xfrm>
            <a:off x="6545309" y="4030265"/>
            <a:ext cx="3681202" cy="954107"/>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Closed Won vs Total Closed over Time</a:t>
            </a:r>
          </a:p>
        </p:txBody>
      </p:sp>
      <p:sp>
        <p:nvSpPr>
          <p:cNvPr id="40" name="Oval 39">
            <a:extLst>
              <a:ext uri="{FF2B5EF4-FFF2-40B4-BE49-F238E27FC236}">
                <a16:creationId xmlns:a16="http://schemas.microsoft.com/office/drawing/2014/main" id="{7DFD679D-F332-4DBF-A908-2244ECD217FF}"/>
              </a:ext>
            </a:extLst>
          </p:cNvPr>
          <p:cNvSpPr/>
          <p:nvPr/>
        </p:nvSpPr>
        <p:spPr>
          <a:xfrm>
            <a:off x="11960381"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68A214B-F1EF-4947-A2DE-8844DF44F0E5}"/>
              </a:ext>
            </a:extLst>
          </p:cNvPr>
          <p:cNvGrpSpPr/>
          <p:nvPr/>
        </p:nvGrpSpPr>
        <p:grpSpPr>
          <a:xfrm>
            <a:off x="8232013" y="3207313"/>
            <a:ext cx="294604" cy="429448"/>
            <a:chOff x="3582988" y="3510757"/>
            <a:chExt cx="319088" cy="465138"/>
          </a:xfrm>
          <a:solidFill>
            <a:schemeClr val="bg1"/>
          </a:solidFill>
        </p:grpSpPr>
        <p:sp>
          <p:nvSpPr>
            <p:cNvPr id="48" name="AutoShape 113">
              <a:extLst>
                <a:ext uri="{FF2B5EF4-FFF2-40B4-BE49-F238E27FC236}">
                  <a16:creationId xmlns:a16="http://schemas.microsoft.com/office/drawing/2014/main" id="{5A62F5C9-E6BC-4CFB-8BEE-03B518217017}"/>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114">
              <a:extLst>
                <a:ext uri="{FF2B5EF4-FFF2-40B4-BE49-F238E27FC236}">
                  <a16:creationId xmlns:a16="http://schemas.microsoft.com/office/drawing/2014/main" id="{1C76D021-DB71-4C2F-8652-C53D641D782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0" name="Group 49">
            <a:extLst>
              <a:ext uri="{FF2B5EF4-FFF2-40B4-BE49-F238E27FC236}">
                <a16:creationId xmlns:a16="http://schemas.microsoft.com/office/drawing/2014/main" id="{CCF475C1-BEAA-42AC-8C6D-9828E32F0908}"/>
              </a:ext>
            </a:extLst>
          </p:cNvPr>
          <p:cNvGrpSpPr/>
          <p:nvPr/>
        </p:nvGrpSpPr>
        <p:grpSpPr>
          <a:xfrm>
            <a:off x="10186087" y="3214643"/>
            <a:ext cx="428714" cy="428714"/>
            <a:chOff x="4427654" y="3049909"/>
            <a:chExt cx="464344" cy="464344"/>
          </a:xfrm>
          <a:solidFill>
            <a:schemeClr val="bg1"/>
          </a:solidFill>
        </p:grpSpPr>
        <p:sp>
          <p:nvSpPr>
            <p:cNvPr id="51" name="AutoShape 123">
              <a:extLst>
                <a:ext uri="{FF2B5EF4-FFF2-40B4-BE49-F238E27FC236}">
                  <a16:creationId xmlns:a16="http://schemas.microsoft.com/office/drawing/2014/main" id="{07D929C5-567D-439C-B5BD-E651AA87B5C3}"/>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2" name="AutoShape 124">
              <a:extLst>
                <a:ext uri="{FF2B5EF4-FFF2-40B4-BE49-F238E27FC236}">
                  <a16:creationId xmlns:a16="http://schemas.microsoft.com/office/drawing/2014/main" id="{AF90B115-E682-4784-BEC8-8514CBB9E874}"/>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25">
              <a:extLst>
                <a:ext uri="{FF2B5EF4-FFF2-40B4-BE49-F238E27FC236}">
                  <a16:creationId xmlns:a16="http://schemas.microsoft.com/office/drawing/2014/main" id="{04DC78A4-C2D1-4048-9FC0-F119562F7585}"/>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54" name="AutoShape 139">
            <a:extLst>
              <a:ext uri="{FF2B5EF4-FFF2-40B4-BE49-F238E27FC236}">
                <a16:creationId xmlns:a16="http://schemas.microsoft.com/office/drawing/2014/main" id="{609A4140-4112-401D-A54E-67312E82ECFD}"/>
              </a:ext>
            </a:extLst>
          </p:cNvPr>
          <p:cNvSpPr>
            <a:spLocks/>
          </p:cNvSpPr>
          <p:nvPr/>
        </p:nvSpPr>
        <p:spPr bwMode="auto">
          <a:xfrm>
            <a:off x="6154817" y="3221239"/>
            <a:ext cx="428714" cy="41552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15113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250"/>
                                        <p:tgtEl>
                                          <p:spTgt spid="16"/>
                                        </p:tgtEl>
                                      </p:cBhvr>
                                    </p:animEffect>
                                  </p:childTnLst>
                                </p:cTn>
                              </p:par>
                            </p:childTnLst>
                          </p:cTn>
                        </p:par>
                        <p:par>
                          <p:cTn id="35" fill="hold">
                            <p:stCondLst>
                              <p:cond delay="250"/>
                            </p:stCondLst>
                            <p:childTnLst>
                              <p:par>
                                <p:cTn id="36" presetID="53" presetClass="entr" presetSubtype="16"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53" presetClass="entr" presetSubtype="16"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500" fill="hold"/>
                                        <p:tgtEl>
                                          <p:spTgt spid="47"/>
                                        </p:tgtEl>
                                        <p:attrNameLst>
                                          <p:attrName>ppt_w</p:attrName>
                                        </p:attrNameLst>
                                      </p:cBhvr>
                                      <p:tavLst>
                                        <p:tav tm="0">
                                          <p:val>
                                            <p:fltVal val="0"/>
                                          </p:val>
                                        </p:tav>
                                        <p:tav tm="100000">
                                          <p:val>
                                            <p:strVal val="#ppt_w"/>
                                          </p:val>
                                        </p:tav>
                                      </p:tavLst>
                                    </p:anim>
                                    <p:anim calcmode="lin" valueType="num">
                                      <p:cBhvr>
                                        <p:cTn id="49" dur="500" fill="hold"/>
                                        <p:tgtEl>
                                          <p:spTgt spid="47"/>
                                        </p:tgtEl>
                                        <p:attrNameLst>
                                          <p:attrName>ppt_h</p:attrName>
                                        </p:attrNameLst>
                                      </p:cBhvr>
                                      <p:tavLst>
                                        <p:tav tm="0">
                                          <p:val>
                                            <p:fltVal val="0"/>
                                          </p:val>
                                        </p:tav>
                                        <p:tav tm="100000">
                                          <p:val>
                                            <p:strVal val="#ppt_h"/>
                                          </p:val>
                                        </p:tav>
                                      </p:tavLst>
                                    </p:anim>
                                    <p:animEffect transition="in" filter="fade">
                                      <p:cBhvr>
                                        <p:cTn id="50" dur="5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250"/>
                                        <p:tgtEl>
                                          <p:spTgt spid="18"/>
                                        </p:tgtEl>
                                      </p:cBhvr>
                                    </p:animEffect>
                                  </p:childTnLst>
                                </p:cTn>
                              </p:par>
                            </p:childTnLst>
                          </p:cTn>
                        </p:par>
                        <p:par>
                          <p:cTn id="56" fill="hold">
                            <p:stCondLst>
                              <p:cond delay="250"/>
                            </p:stCondLst>
                            <p:childTnLst>
                              <p:par>
                                <p:cTn id="57" presetID="53" presetClass="entr" presetSubtype="16"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animEffect transition="in" filter="fade">
                                      <p:cBhvr>
                                        <p:cTn id="61" dur="500"/>
                                        <p:tgtEl>
                                          <p:spTgt spid="19"/>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nodeType="withEffect">
                                  <p:stCondLst>
                                    <p:cond delay="50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par>
                          <p:cTn id="72" fill="hold">
                            <p:stCondLst>
                              <p:cond delay="1250"/>
                            </p:stCondLst>
                            <p:childTnLst>
                              <p:par>
                                <p:cTn id="73" presetID="22" presetClass="entr" presetSubtype="8" fill="hold"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250"/>
                                        <p:tgtEl>
                                          <p:spTgt spid="29"/>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250" fill="hold"/>
                                        <p:tgtEl>
                                          <p:spTgt spid="40"/>
                                        </p:tgtEl>
                                        <p:attrNameLst>
                                          <p:attrName>ppt_w</p:attrName>
                                        </p:attrNameLst>
                                      </p:cBhvr>
                                      <p:tavLst>
                                        <p:tav tm="0">
                                          <p:val>
                                            <p:fltVal val="0"/>
                                          </p:val>
                                        </p:tav>
                                        <p:tav tm="100000">
                                          <p:val>
                                            <p:strVal val="#ppt_w"/>
                                          </p:val>
                                        </p:tav>
                                      </p:tavLst>
                                    </p:anim>
                                    <p:anim calcmode="lin" valueType="num">
                                      <p:cBhvr>
                                        <p:cTn id="80" dur="250" fill="hold"/>
                                        <p:tgtEl>
                                          <p:spTgt spid="40"/>
                                        </p:tgtEl>
                                        <p:attrNameLst>
                                          <p:attrName>ppt_h</p:attrName>
                                        </p:attrNameLst>
                                      </p:cBhvr>
                                      <p:tavLst>
                                        <p:tav tm="0">
                                          <p:val>
                                            <p:fltVal val="0"/>
                                          </p:val>
                                        </p:tav>
                                        <p:tav tm="100000">
                                          <p:val>
                                            <p:strVal val="#ppt_h"/>
                                          </p:val>
                                        </p:tav>
                                      </p:tavLst>
                                    </p:anim>
                                    <p:animEffect transition="in" filter="fade">
                                      <p:cBhvr>
                                        <p:cTn id="8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9" grpId="0" animBg="1"/>
      <p:bldP spid="20" grpId="0" animBg="1"/>
      <p:bldP spid="24" grpId="0" animBg="1"/>
      <p:bldP spid="25" grpId="0" animBg="1"/>
      <p:bldP spid="40"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B91A28B-87F4-4FA0-87F8-B9FA95BE6104}"/>
              </a:ext>
            </a:extLst>
          </p:cNvPr>
          <p:cNvSpPr/>
          <p:nvPr/>
        </p:nvSpPr>
        <p:spPr>
          <a:xfrm>
            <a:off x="-231842"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516076A-A52C-49B0-8C1B-C2DD5F56CE5F}"/>
              </a:ext>
            </a:extLst>
          </p:cNvPr>
          <p:cNvCxnSpPr/>
          <p:nvPr/>
        </p:nvCxnSpPr>
        <p:spPr>
          <a:xfrm>
            <a:off x="22015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7" name="Oval 6">
            <a:extLst>
              <a:ext uri="{FF2B5EF4-FFF2-40B4-BE49-F238E27FC236}">
                <a16:creationId xmlns:a16="http://schemas.microsoft.com/office/drawing/2014/main" id="{C66ACBFD-98EE-46E8-95D7-E98954850D0B}"/>
              </a:ext>
            </a:extLst>
          </p:cNvPr>
          <p:cNvSpPr/>
          <p:nvPr/>
        </p:nvSpPr>
        <p:spPr>
          <a:xfrm>
            <a:off x="1326957"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8775B9-E6AF-4388-B9AF-06FD9F54F942}"/>
              </a:ext>
            </a:extLst>
          </p:cNvPr>
          <p:cNvSpPr/>
          <p:nvPr/>
        </p:nvSpPr>
        <p:spPr>
          <a:xfrm>
            <a:off x="1437023"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E71DD20-C687-4C2F-82A4-97DFBC0B1C18}"/>
              </a:ext>
            </a:extLst>
          </p:cNvPr>
          <p:cNvCxnSpPr/>
          <p:nvPr/>
        </p:nvCxnSpPr>
        <p:spPr>
          <a:xfrm>
            <a:off x="224134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0" name="Straight Connector 9">
            <a:extLst>
              <a:ext uri="{FF2B5EF4-FFF2-40B4-BE49-F238E27FC236}">
                <a16:creationId xmlns:a16="http://schemas.microsoft.com/office/drawing/2014/main" id="{F2B8A579-0E15-4D10-BD33-B1F539A6FAE8}"/>
              </a:ext>
            </a:extLst>
          </p:cNvPr>
          <p:cNvCxnSpPr/>
          <p:nvPr/>
        </p:nvCxnSpPr>
        <p:spPr>
          <a:xfrm>
            <a:off x="426723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1" name="Oval 10">
            <a:extLst>
              <a:ext uri="{FF2B5EF4-FFF2-40B4-BE49-F238E27FC236}">
                <a16:creationId xmlns:a16="http://schemas.microsoft.com/office/drawing/2014/main" id="{3197945A-3C3E-4CC5-BE8F-8E05EE29F5C7}"/>
              </a:ext>
            </a:extLst>
          </p:cNvPr>
          <p:cNvSpPr/>
          <p:nvPr/>
        </p:nvSpPr>
        <p:spPr>
          <a:xfrm>
            <a:off x="5369213"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C4CE155-F7D1-4092-871D-321285DD6439}"/>
              </a:ext>
            </a:extLst>
          </p:cNvPr>
          <p:cNvSpPr/>
          <p:nvPr/>
        </p:nvSpPr>
        <p:spPr>
          <a:xfrm>
            <a:off x="5479279"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2190E25-B513-490F-A3B7-04C3C77AF7FE}"/>
              </a:ext>
            </a:extLst>
          </p:cNvPr>
          <p:cNvSpPr/>
          <p:nvPr/>
        </p:nvSpPr>
        <p:spPr>
          <a:xfrm>
            <a:off x="3348084"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2B5FA41-880F-4468-AC5D-99B358A3082E}"/>
              </a:ext>
            </a:extLst>
          </p:cNvPr>
          <p:cNvSpPr/>
          <p:nvPr/>
        </p:nvSpPr>
        <p:spPr>
          <a:xfrm>
            <a:off x="3458150"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35A1697-C87F-4AA1-894D-9D4E8D6F1588}"/>
              </a:ext>
            </a:extLst>
          </p:cNvPr>
          <p:cNvCxnSpPr/>
          <p:nvPr/>
        </p:nvCxnSpPr>
        <p:spPr>
          <a:xfrm>
            <a:off x="6283605"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8" name="Oval 17">
            <a:extLst>
              <a:ext uri="{FF2B5EF4-FFF2-40B4-BE49-F238E27FC236}">
                <a16:creationId xmlns:a16="http://schemas.microsoft.com/office/drawing/2014/main" id="{112FAFF2-04BF-4408-B381-D50D70BE4FDB}"/>
              </a:ext>
            </a:extLst>
          </p:cNvPr>
          <p:cNvSpPr/>
          <p:nvPr/>
        </p:nvSpPr>
        <p:spPr>
          <a:xfrm>
            <a:off x="7386346"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8196927" y="0"/>
            <a:ext cx="3995073"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8196927" y="1809548"/>
            <a:ext cx="3681201" cy="923330"/>
          </a:xfrm>
          <a:prstGeom prst="rect">
            <a:avLst/>
          </a:prstGeom>
          <a:noFill/>
        </p:spPr>
        <p:txBody>
          <a:bodyPr wrap="square" rtlCol="0">
            <a:spAutoFit/>
          </a:bodyPr>
          <a:lstStyle/>
          <a:p>
            <a:r>
              <a:rPr lang="en-US" sz="5400" b="1" dirty="0">
                <a:solidFill>
                  <a:schemeClr val="bg1"/>
                </a:solidFill>
                <a:latin typeface="Tw Cen MT" panose="020B0602020104020603" pitchFamily="34" charset="0"/>
              </a:rPr>
              <a:t>Opportunity</a:t>
            </a:r>
          </a:p>
        </p:txBody>
      </p:sp>
      <p:sp>
        <p:nvSpPr>
          <p:cNvPr id="13" name="TextBox 12">
            <a:extLst>
              <a:ext uri="{FF2B5EF4-FFF2-40B4-BE49-F238E27FC236}">
                <a16:creationId xmlns:a16="http://schemas.microsoft.com/office/drawing/2014/main" id="{0640F786-DD7F-4EBA-AA9E-23A545F0C603}"/>
              </a:ext>
            </a:extLst>
          </p:cNvPr>
          <p:cNvSpPr txBox="1"/>
          <p:nvPr/>
        </p:nvSpPr>
        <p:spPr>
          <a:xfrm>
            <a:off x="8089928" y="3537397"/>
            <a:ext cx="3788200" cy="1323439"/>
          </a:xfrm>
          <a:prstGeom prst="rect">
            <a:avLst/>
          </a:prstGeom>
          <a:noFill/>
        </p:spPr>
        <p:txBody>
          <a:bodyPr wrap="square" rtlCol="0">
            <a:spAutoFit/>
          </a:bodyPr>
          <a:lstStyle/>
          <a:p>
            <a:pPr algn="r"/>
            <a:r>
              <a:rPr lang="en-US" sz="2000" dirty="0">
                <a:solidFill>
                  <a:schemeClr val="bg1"/>
                </a:solidFill>
                <a:latin typeface="Tw Cen MT" panose="020B0602020104020603" pitchFamily="34" charset="0"/>
              </a:rPr>
              <a:t>Add Some Brief Text Here As a Subtitle and Remember This is Just a Demo Text So Consider Replacing This With Your Own Information</a:t>
            </a:r>
          </a:p>
        </p:txBody>
      </p:sp>
      <p:sp>
        <p:nvSpPr>
          <p:cNvPr id="28" name="TextBox 27">
            <a:extLst>
              <a:ext uri="{FF2B5EF4-FFF2-40B4-BE49-F238E27FC236}">
                <a16:creationId xmlns:a16="http://schemas.microsoft.com/office/drawing/2014/main" id="{3D83B94E-81C4-4C9F-8C9E-365BD046C844}"/>
              </a:ext>
            </a:extLst>
          </p:cNvPr>
          <p:cNvSpPr txBox="1"/>
          <p:nvPr/>
        </p:nvSpPr>
        <p:spPr>
          <a:xfrm>
            <a:off x="-57702" y="1192762"/>
            <a:ext cx="3681202" cy="1384995"/>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Closed Won Vs Total Opportunities over Time</a:t>
            </a:r>
          </a:p>
        </p:txBody>
      </p:sp>
      <p:sp>
        <p:nvSpPr>
          <p:cNvPr id="31" name="TextBox 30">
            <a:extLst>
              <a:ext uri="{FF2B5EF4-FFF2-40B4-BE49-F238E27FC236}">
                <a16:creationId xmlns:a16="http://schemas.microsoft.com/office/drawing/2014/main" id="{BB9F77B4-F55A-46D1-935E-DE4A85A0F312}"/>
              </a:ext>
            </a:extLst>
          </p:cNvPr>
          <p:cNvSpPr txBox="1"/>
          <p:nvPr/>
        </p:nvSpPr>
        <p:spPr>
          <a:xfrm>
            <a:off x="3979454" y="1826653"/>
            <a:ext cx="3681202" cy="954107"/>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Expected Amount by Opportunity Type</a:t>
            </a:r>
          </a:p>
        </p:txBody>
      </p:sp>
      <p:sp>
        <p:nvSpPr>
          <p:cNvPr id="34" name="TextBox 33">
            <a:extLst>
              <a:ext uri="{FF2B5EF4-FFF2-40B4-BE49-F238E27FC236}">
                <a16:creationId xmlns:a16="http://schemas.microsoft.com/office/drawing/2014/main" id="{613164BD-034F-4DB9-9D70-F31A02C769EA}"/>
              </a:ext>
            </a:extLst>
          </p:cNvPr>
          <p:cNvSpPr txBox="1"/>
          <p:nvPr/>
        </p:nvSpPr>
        <p:spPr>
          <a:xfrm>
            <a:off x="1969067" y="3969520"/>
            <a:ext cx="3681202" cy="954107"/>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Closed Won vs Total Closed over Time</a:t>
            </a:r>
          </a:p>
        </p:txBody>
      </p:sp>
      <p:sp>
        <p:nvSpPr>
          <p:cNvPr id="45" name="AutoShape 46">
            <a:extLst>
              <a:ext uri="{FF2B5EF4-FFF2-40B4-BE49-F238E27FC236}">
                <a16:creationId xmlns:a16="http://schemas.microsoft.com/office/drawing/2014/main" id="{2F756A90-75E4-4472-B3DA-2875DF8AF0D6}"/>
              </a:ext>
            </a:extLst>
          </p:cNvPr>
          <p:cNvSpPr>
            <a:spLocks/>
          </p:cNvSpPr>
          <p:nvPr/>
        </p:nvSpPr>
        <p:spPr bwMode="auto">
          <a:xfrm>
            <a:off x="3563709" y="3214643"/>
            <a:ext cx="428714" cy="4287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874" y="17549"/>
                </a:moveTo>
                <a:cubicBezTo>
                  <a:pt x="15513" y="17549"/>
                  <a:pt x="14343" y="15612"/>
                  <a:pt x="13809" y="12825"/>
                </a:cubicBezTo>
                <a:lnTo>
                  <a:pt x="15524" y="12825"/>
                </a:lnTo>
                <a:cubicBezTo>
                  <a:pt x="17038" y="12825"/>
                  <a:pt x="18224" y="11343"/>
                  <a:pt x="18224" y="9450"/>
                </a:cubicBezTo>
                <a:cubicBezTo>
                  <a:pt x="18224" y="7558"/>
                  <a:pt x="17038" y="6075"/>
                  <a:pt x="15524" y="6075"/>
                </a:cubicBezTo>
                <a:lnTo>
                  <a:pt x="13809" y="6075"/>
                </a:lnTo>
                <a:cubicBezTo>
                  <a:pt x="14343" y="3289"/>
                  <a:pt x="15513" y="1350"/>
                  <a:pt x="16874" y="1350"/>
                </a:cubicBezTo>
                <a:cubicBezTo>
                  <a:pt x="18739" y="1350"/>
                  <a:pt x="20249" y="4976"/>
                  <a:pt x="20249" y="9450"/>
                </a:cubicBezTo>
                <a:cubicBezTo>
                  <a:pt x="20249" y="13923"/>
                  <a:pt x="18739" y="17549"/>
                  <a:pt x="16874" y="17549"/>
                </a:cubicBezTo>
                <a:moveTo>
                  <a:pt x="8926" y="11482"/>
                </a:moveTo>
                <a:lnTo>
                  <a:pt x="8774" y="11482"/>
                </a:lnTo>
                <a:lnTo>
                  <a:pt x="8774" y="11475"/>
                </a:lnTo>
                <a:cubicBezTo>
                  <a:pt x="8028" y="11475"/>
                  <a:pt x="7424" y="10569"/>
                  <a:pt x="7424" y="9450"/>
                </a:cubicBezTo>
                <a:cubicBezTo>
                  <a:pt x="7424" y="8332"/>
                  <a:pt x="8028" y="7425"/>
                  <a:pt x="8774" y="7425"/>
                </a:cubicBezTo>
                <a:lnTo>
                  <a:pt x="8926" y="7425"/>
                </a:lnTo>
                <a:cubicBezTo>
                  <a:pt x="10200" y="7425"/>
                  <a:pt x="11391" y="6924"/>
                  <a:pt x="12441" y="6063"/>
                </a:cubicBezTo>
                <a:cubicBezTo>
                  <a:pt x="12248" y="7149"/>
                  <a:pt x="12149" y="8300"/>
                  <a:pt x="12149" y="9450"/>
                </a:cubicBezTo>
                <a:cubicBezTo>
                  <a:pt x="12149" y="10603"/>
                  <a:pt x="12248" y="11758"/>
                  <a:pt x="12442" y="12846"/>
                </a:cubicBezTo>
                <a:cubicBezTo>
                  <a:pt x="11393" y="11983"/>
                  <a:pt x="10200" y="11482"/>
                  <a:pt x="8926" y="11482"/>
                </a:cubicBezTo>
                <a:moveTo>
                  <a:pt x="8096" y="20249"/>
                </a:moveTo>
                <a:lnTo>
                  <a:pt x="5396" y="20249"/>
                </a:lnTo>
                <a:lnTo>
                  <a:pt x="5396" y="14175"/>
                </a:lnTo>
                <a:cubicBezTo>
                  <a:pt x="5396" y="13683"/>
                  <a:pt x="5264" y="13223"/>
                  <a:pt x="5033" y="12825"/>
                </a:cubicBezTo>
                <a:lnTo>
                  <a:pt x="5505" y="12825"/>
                </a:lnTo>
                <a:lnTo>
                  <a:pt x="5505" y="12832"/>
                </a:lnTo>
                <a:lnTo>
                  <a:pt x="7535" y="12832"/>
                </a:lnTo>
                <a:cubicBezTo>
                  <a:pt x="7463" y="13042"/>
                  <a:pt x="7421" y="13265"/>
                  <a:pt x="7421" y="13500"/>
                </a:cubicBezTo>
                <a:lnTo>
                  <a:pt x="7421" y="18225"/>
                </a:lnTo>
                <a:cubicBezTo>
                  <a:pt x="7421" y="18874"/>
                  <a:pt x="7784" y="19307"/>
                  <a:pt x="8001" y="19565"/>
                </a:cubicBezTo>
                <a:cubicBezTo>
                  <a:pt x="8031" y="19601"/>
                  <a:pt x="8065" y="19638"/>
                  <a:pt x="8096" y="19677"/>
                </a:cubicBezTo>
                <a:cubicBezTo>
                  <a:pt x="8096" y="19677"/>
                  <a:pt x="8096" y="20249"/>
                  <a:pt x="8096" y="20249"/>
                </a:cubicBezTo>
                <a:close/>
                <a:moveTo>
                  <a:pt x="1349" y="9450"/>
                </a:moveTo>
                <a:cubicBezTo>
                  <a:pt x="1349" y="8332"/>
                  <a:pt x="1953" y="7425"/>
                  <a:pt x="2699" y="7425"/>
                </a:cubicBezTo>
                <a:lnTo>
                  <a:pt x="7434" y="7425"/>
                </a:lnTo>
                <a:cubicBezTo>
                  <a:pt x="7014" y="7916"/>
                  <a:pt x="6749" y="8631"/>
                  <a:pt x="6749" y="9450"/>
                </a:cubicBezTo>
                <a:cubicBezTo>
                  <a:pt x="6749" y="10270"/>
                  <a:pt x="7014" y="10984"/>
                  <a:pt x="7434" y="11475"/>
                </a:cubicBezTo>
                <a:lnTo>
                  <a:pt x="2699" y="11475"/>
                </a:lnTo>
                <a:cubicBezTo>
                  <a:pt x="1953" y="11475"/>
                  <a:pt x="1349" y="10569"/>
                  <a:pt x="1349" y="9450"/>
                </a:cubicBezTo>
                <a:moveTo>
                  <a:pt x="13499" y="9450"/>
                </a:moveTo>
                <a:cubicBezTo>
                  <a:pt x="13499" y="8749"/>
                  <a:pt x="13540" y="8073"/>
                  <a:pt x="13610" y="7425"/>
                </a:cubicBezTo>
                <a:lnTo>
                  <a:pt x="15524" y="7425"/>
                </a:lnTo>
                <a:cubicBezTo>
                  <a:pt x="16269" y="7425"/>
                  <a:pt x="16874" y="8332"/>
                  <a:pt x="16874" y="9450"/>
                </a:cubicBezTo>
                <a:cubicBezTo>
                  <a:pt x="16874" y="10569"/>
                  <a:pt x="16269" y="11475"/>
                  <a:pt x="15524" y="11475"/>
                </a:cubicBezTo>
                <a:lnTo>
                  <a:pt x="13610" y="11475"/>
                </a:lnTo>
                <a:cubicBezTo>
                  <a:pt x="13540" y="10826"/>
                  <a:pt x="13499" y="10151"/>
                  <a:pt x="13499" y="9450"/>
                </a:cubicBezTo>
                <a:moveTo>
                  <a:pt x="16874" y="0"/>
                </a:moveTo>
                <a:cubicBezTo>
                  <a:pt x="15489" y="0"/>
                  <a:pt x="14400" y="951"/>
                  <a:pt x="13618" y="2420"/>
                </a:cubicBezTo>
                <a:lnTo>
                  <a:pt x="13604" y="2412"/>
                </a:lnTo>
                <a:cubicBezTo>
                  <a:pt x="12469" y="4635"/>
                  <a:pt x="10778" y="6075"/>
                  <a:pt x="8926" y="6075"/>
                </a:cubicBezTo>
                <a:lnTo>
                  <a:pt x="8479" y="6075"/>
                </a:lnTo>
                <a:lnTo>
                  <a:pt x="5505" y="6075"/>
                </a:lnTo>
                <a:lnTo>
                  <a:pt x="2699" y="6075"/>
                </a:lnTo>
                <a:cubicBezTo>
                  <a:pt x="1185" y="6075"/>
                  <a:pt x="0" y="7558"/>
                  <a:pt x="0" y="9450"/>
                </a:cubicBezTo>
                <a:cubicBezTo>
                  <a:pt x="0" y="11343"/>
                  <a:pt x="1185" y="12825"/>
                  <a:pt x="2699" y="12825"/>
                </a:cubicBezTo>
                <a:cubicBezTo>
                  <a:pt x="3443" y="12827"/>
                  <a:pt x="4046" y="13430"/>
                  <a:pt x="4046" y="14175"/>
                </a:cubicBezTo>
                <a:lnTo>
                  <a:pt x="4046" y="20249"/>
                </a:lnTo>
                <a:cubicBezTo>
                  <a:pt x="4046" y="20996"/>
                  <a:pt x="4651" y="21599"/>
                  <a:pt x="5396" y="21599"/>
                </a:cubicBezTo>
                <a:lnTo>
                  <a:pt x="8096" y="21599"/>
                </a:lnTo>
                <a:cubicBezTo>
                  <a:pt x="8842" y="21599"/>
                  <a:pt x="9446" y="20996"/>
                  <a:pt x="9446" y="20249"/>
                </a:cubicBezTo>
                <a:lnTo>
                  <a:pt x="9446" y="19575"/>
                </a:lnTo>
                <a:cubicBezTo>
                  <a:pt x="9446" y="18900"/>
                  <a:pt x="8771" y="18598"/>
                  <a:pt x="8771" y="18225"/>
                </a:cubicBezTo>
                <a:lnTo>
                  <a:pt x="8771" y="13500"/>
                </a:lnTo>
                <a:cubicBezTo>
                  <a:pt x="8771" y="13484"/>
                  <a:pt x="8781" y="13473"/>
                  <a:pt x="8782" y="13458"/>
                </a:cubicBezTo>
                <a:cubicBezTo>
                  <a:pt x="8789" y="13361"/>
                  <a:pt x="8815" y="13271"/>
                  <a:pt x="8859" y="13191"/>
                </a:cubicBezTo>
                <a:cubicBezTo>
                  <a:pt x="8871" y="13169"/>
                  <a:pt x="8884" y="13151"/>
                  <a:pt x="8898" y="13132"/>
                </a:cubicBezTo>
                <a:cubicBezTo>
                  <a:pt x="8952" y="13051"/>
                  <a:pt x="9020" y="12985"/>
                  <a:pt x="9103" y="12934"/>
                </a:cubicBezTo>
                <a:cubicBezTo>
                  <a:pt x="9107" y="12931"/>
                  <a:pt x="9108" y="12927"/>
                  <a:pt x="9112" y="12925"/>
                </a:cubicBezTo>
                <a:cubicBezTo>
                  <a:pt x="9115" y="12925"/>
                  <a:pt x="9117" y="12922"/>
                  <a:pt x="9120" y="12922"/>
                </a:cubicBezTo>
                <a:cubicBezTo>
                  <a:pt x="9174" y="12892"/>
                  <a:pt x="9238" y="12885"/>
                  <a:pt x="9299" y="12868"/>
                </a:cubicBezTo>
                <a:cubicBezTo>
                  <a:pt x="11003" y="13049"/>
                  <a:pt x="12545" y="14424"/>
                  <a:pt x="13604" y="16495"/>
                </a:cubicBezTo>
                <a:lnTo>
                  <a:pt x="13621" y="16487"/>
                </a:lnTo>
                <a:cubicBezTo>
                  <a:pt x="14404" y="17950"/>
                  <a:pt x="15490" y="18900"/>
                  <a:pt x="16874" y="18900"/>
                </a:cubicBezTo>
                <a:cubicBezTo>
                  <a:pt x="19977" y="18900"/>
                  <a:pt x="21600" y="14145"/>
                  <a:pt x="21600" y="9450"/>
                </a:cubicBezTo>
                <a:cubicBezTo>
                  <a:pt x="21600" y="4754"/>
                  <a:pt x="19977" y="0"/>
                  <a:pt x="16874" y="0"/>
                </a:cubicBezTo>
              </a:path>
            </a:pathLst>
          </a:custGeom>
          <a:solidFill>
            <a:schemeClr val="bg1"/>
          </a:solid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nvGrpSpPr>
          <p:cNvPr id="46" name="Group 45">
            <a:extLst>
              <a:ext uri="{FF2B5EF4-FFF2-40B4-BE49-F238E27FC236}">
                <a16:creationId xmlns:a16="http://schemas.microsoft.com/office/drawing/2014/main" id="{318F2E09-112C-4066-AC42-392CEDC72E88}"/>
              </a:ext>
            </a:extLst>
          </p:cNvPr>
          <p:cNvGrpSpPr/>
          <p:nvPr/>
        </p:nvGrpSpPr>
        <p:grpSpPr>
          <a:xfrm>
            <a:off x="1607892" y="3214643"/>
            <a:ext cx="361084" cy="412568"/>
            <a:chOff x="9162373" y="3045147"/>
            <a:chExt cx="406400" cy="464344"/>
          </a:xfrm>
          <a:solidFill>
            <a:schemeClr val="bg1"/>
          </a:solidFill>
        </p:grpSpPr>
        <p:sp>
          <p:nvSpPr>
            <p:cNvPr id="47" name="AutoShape 48">
              <a:extLst>
                <a:ext uri="{FF2B5EF4-FFF2-40B4-BE49-F238E27FC236}">
                  <a16:creationId xmlns:a16="http://schemas.microsoft.com/office/drawing/2014/main" id="{EC98B738-34D7-458E-95FE-117CC854C5C5}"/>
                </a:ext>
              </a:extLst>
            </p:cNvPr>
            <p:cNvSpPr>
              <a:spLocks/>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8" name="AutoShape 49">
              <a:extLst>
                <a:ext uri="{FF2B5EF4-FFF2-40B4-BE49-F238E27FC236}">
                  <a16:creationId xmlns:a16="http://schemas.microsoft.com/office/drawing/2014/main" id="{EF3DE012-D47D-41A7-9269-46A64EDBE1AB}"/>
                </a:ext>
              </a:extLst>
            </p:cNvPr>
            <p:cNvSpPr>
              <a:spLocks/>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50">
              <a:extLst>
                <a:ext uri="{FF2B5EF4-FFF2-40B4-BE49-F238E27FC236}">
                  <a16:creationId xmlns:a16="http://schemas.microsoft.com/office/drawing/2014/main" id="{91267AA6-7E4F-4C2F-95A1-602405B6473A}"/>
                </a:ext>
              </a:extLst>
            </p:cNvPr>
            <p:cNvSpPr>
              <a:spLocks/>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0" name="AutoShape 51">
              <a:extLst>
                <a:ext uri="{FF2B5EF4-FFF2-40B4-BE49-F238E27FC236}">
                  <a16:creationId xmlns:a16="http://schemas.microsoft.com/office/drawing/2014/main" id="{2FC6A5CA-BBEA-4A37-80C9-EE4B857E9DD1}"/>
                </a:ext>
              </a:extLst>
            </p:cNvPr>
            <p:cNvSpPr>
              <a:spLocks/>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a:extLs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1" name="Group 50">
            <a:extLst>
              <a:ext uri="{FF2B5EF4-FFF2-40B4-BE49-F238E27FC236}">
                <a16:creationId xmlns:a16="http://schemas.microsoft.com/office/drawing/2014/main" id="{C9888BB1-1B01-4CEA-A31A-0F5D9CE119D0}"/>
              </a:ext>
            </a:extLst>
          </p:cNvPr>
          <p:cNvGrpSpPr/>
          <p:nvPr/>
        </p:nvGrpSpPr>
        <p:grpSpPr>
          <a:xfrm>
            <a:off x="5594379" y="3256935"/>
            <a:ext cx="458274" cy="401872"/>
            <a:chOff x="1640798" y="2149003"/>
            <a:chExt cx="464344" cy="407194"/>
          </a:xfrm>
          <a:solidFill>
            <a:schemeClr val="bg1"/>
          </a:solidFill>
        </p:grpSpPr>
        <p:sp>
          <p:nvSpPr>
            <p:cNvPr id="52" name="AutoShape 147">
              <a:extLst>
                <a:ext uri="{FF2B5EF4-FFF2-40B4-BE49-F238E27FC236}">
                  <a16:creationId xmlns:a16="http://schemas.microsoft.com/office/drawing/2014/main" id="{46A4AC8E-0C9B-4362-BB28-112F2E826DB6}"/>
                </a:ext>
              </a:extLst>
            </p:cNvPr>
            <p:cNvSpPr>
              <a:spLocks/>
            </p:cNvSpPr>
            <p:nvPr/>
          </p:nvSpPr>
          <p:spPr bwMode="auto">
            <a:xfrm>
              <a:off x="1640798" y="2149003"/>
              <a:ext cx="464344" cy="407194"/>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48">
              <a:extLst>
                <a:ext uri="{FF2B5EF4-FFF2-40B4-BE49-F238E27FC236}">
                  <a16:creationId xmlns:a16="http://schemas.microsoft.com/office/drawing/2014/main" id="{008CECF9-B7EA-4AC0-B281-441F4A15F146}"/>
                </a:ext>
              </a:extLst>
            </p:cNvPr>
            <p:cNvSpPr>
              <a:spLocks/>
            </p:cNvSpPr>
            <p:nvPr/>
          </p:nvSpPr>
          <p:spPr bwMode="auto">
            <a:xfrm>
              <a:off x="1713029" y="2222028"/>
              <a:ext cx="69056" cy="6905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4" name="TextBox 3">
            <a:extLst>
              <a:ext uri="{FF2B5EF4-FFF2-40B4-BE49-F238E27FC236}">
                <a16:creationId xmlns:a16="http://schemas.microsoft.com/office/drawing/2014/main" id="{F1E26CC7-534B-0BD7-61A5-1BA44EC1D709}"/>
              </a:ext>
            </a:extLst>
          </p:cNvPr>
          <p:cNvSpPr txBox="1"/>
          <p:nvPr/>
        </p:nvSpPr>
        <p:spPr>
          <a:xfrm>
            <a:off x="6173540" y="3969520"/>
            <a:ext cx="2023388" cy="830997"/>
          </a:xfrm>
          <a:prstGeom prst="rect">
            <a:avLst/>
          </a:prstGeom>
          <a:noFill/>
        </p:spPr>
        <p:txBody>
          <a:bodyPr wrap="square" rtlCol="0">
            <a:spAutoFit/>
          </a:bodyPr>
          <a:lstStyle/>
          <a:p>
            <a:r>
              <a:rPr lang="en-IN" sz="2400" b="1" dirty="0">
                <a:solidFill>
                  <a:schemeClr val="bg1"/>
                </a:solidFill>
                <a:latin typeface="+mj-lt"/>
              </a:rPr>
              <a:t>Opportunities by Industry</a:t>
            </a:r>
          </a:p>
        </p:txBody>
      </p:sp>
    </p:spTree>
    <p:extLst>
      <p:ext uri="{BB962C8B-B14F-4D97-AF65-F5344CB8AC3E}">
        <p14:creationId xmlns:p14="http://schemas.microsoft.com/office/powerpoint/2010/main" val="6727809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250"/>
                                        <p:tgtEl>
                                          <p:spTgt spid="6"/>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nodeType="withEffect">
                                  <p:stCondLst>
                                    <p:cond delay="500"/>
                                  </p:stCondLst>
                                  <p:childTnLst>
                                    <p:set>
                                      <p:cBhvr>
                                        <p:cTn id="26" dur="1" fill="hold">
                                          <p:stCondLst>
                                            <p:cond delay="0"/>
                                          </p:stCondLst>
                                        </p:cTn>
                                        <p:tgtEl>
                                          <p:spTgt spid="46"/>
                                        </p:tgtEl>
                                        <p:attrNameLst>
                                          <p:attrName>style.visibility</p:attrName>
                                        </p:attrNameLst>
                                      </p:cBhvr>
                                      <p:to>
                                        <p:strVal val="visible"/>
                                      </p:to>
                                    </p:set>
                                    <p:anim calcmode="lin" valueType="num">
                                      <p:cBhvr>
                                        <p:cTn id="27" dur="500" fill="hold"/>
                                        <p:tgtEl>
                                          <p:spTgt spid="46"/>
                                        </p:tgtEl>
                                        <p:attrNameLst>
                                          <p:attrName>ppt_w</p:attrName>
                                        </p:attrNameLst>
                                      </p:cBhvr>
                                      <p:tavLst>
                                        <p:tav tm="0">
                                          <p:val>
                                            <p:fltVal val="0"/>
                                          </p:val>
                                        </p:tav>
                                        <p:tav tm="100000">
                                          <p:val>
                                            <p:strVal val="#ppt_w"/>
                                          </p:val>
                                        </p:tav>
                                      </p:tavLst>
                                    </p:anim>
                                    <p:anim calcmode="lin" valueType="num">
                                      <p:cBhvr>
                                        <p:cTn id="28" dur="500" fill="hold"/>
                                        <p:tgtEl>
                                          <p:spTgt spid="46"/>
                                        </p:tgtEl>
                                        <p:attrNameLst>
                                          <p:attrName>ppt_h</p:attrName>
                                        </p:attrNameLst>
                                      </p:cBhvr>
                                      <p:tavLst>
                                        <p:tav tm="0">
                                          <p:val>
                                            <p:fltVal val="0"/>
                                          </p:val>
                                        </p:tav>
                                        <p:tav tm="100000">
                                          <p:val>
                                            <p:strVal val="#ppt_h"/>
                                          </p:val>
                                        </p:tav>
                                      </p:tavLst>
                                    </p:anim>
                                    <p:animEffect transition="in" filter="fade">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250"/>
                                        <p:tgtEl>
                                          <p:spTgt spid="9"/>
                                        </p:tgtEl>
                                      </p:cBhvr>
                                    </p:animEffect>
                                  </p:childTnLst>
                                </p:cTn>
                              </p:par>
                            </p:childTnLst>
                          </p:cTn>
                        </p:par>
                        <p:par>
                          <p:cTn id="35" fill="hold">
                            <p:stCondLst>
                              <p:cond delay="250"/>
                            </p:stCondLst>
                            <p:childTnLst>
                              <p:par>
                                <p:cTn id="36" presetID="53" presetClass="entr" presetSubtype="16"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par>
                                <p:cTn id="46" presetID="53" presetClass="entr" presetSubtype="16" fill="hold" grpId="0" nodeType="withEffect">
                                  <p:stCondLst>
                                    <p:cond delay="50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Effect transition="in" filter="fade">
                                      <p:cBhvr>
                                        <p:cTn id="50" dur="500"/>
                                        <p:tgtEl>
                                          <p:spTgt spid="4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250"/>
                                        <p:tgtEl>
                                          <p:spTgt spid="10"/>
                                        </p:tgtEl>
                                      </p:cBhvr>
                                    </p:animEffect>
                                  </p:childTnLst>
                                </p:cTn>
                              </p:par>
                            </p:childTnLst>
                          </p:cTn>
                        </p:par>
                        <p:par>
                          <p:cTn id="56" fill="hold">
                            <p:stCondLst>
                              <p:cond delay="250"/>
                            </p:stCondLst>
                            <p:childTnLst>
                              <p:par>
                                <p:cTn id="57" presetID="53" presetClass="entr" presetSubtype="16"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p:cTn id="59" dur="500" fill="hold"/>
                                        <p:tgtEl>
                                          <p:spTgt spid="11"/>
                                        </p:tgtEl>
                                        <p:attrNameLst>
                                          <p:attrName>ppt_w</p:attrName>
                                        </p:attrNameLst>
                                      </p:cBhvr>
                                      <p:tavLst>
                                        <p:tav tm="0">
                                          <p:val>
                                            <p:fltVal val="0"/>
                                          </p:val>
                                        </p:tav>
                                        <p:tav tm="100000">
                                          <p:val>
                                            <p:strVal val="#ppt_w"/>
                                          </p:val>
                                        </p:tav>
                                      </p:tavLst>
                                    </p:anim>
                                    <p:anim calcmode="lin" valueType="num">
                                      <p:cBhvr>
                                        <p:cTn id="60" dur="500" fill="hold"/>
                                        <p:tgtEl>
                                          <p:spTgt spid="11"/>
                                        </p:tgtEl>
                                        <p:attrNameLst>
                                          <p:attrName>ppt_h</p:attrName>
                                        </p:attrNameLst>
                                      </p:cBhvr>
                                      <p:tavLst>
                                        <p:tav tm="0">
                                          <p:val>
                                            <p:fltVal val="0"/>
                                          </p:val>
                                        </p:tav>
                                        <p:tav tm="100000">
                                          <p:val>
                                            <p:strVal val="#ppt_h"/>
                                          </p:val>
                                        </p:tav>
                                      </p:tavLst>
                                    </p:anim>
                                    <p:animEffect transition="in" filter="fade">
                                      <p:cBhvr>
                                        <p:cTn id="61" dur="500"/>
                                        <p:tgtEl>
                                          <p:spTgt spid="11"/>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14"/>
                                        </p:tgtEl>
                                        <p:attrNameLst>
                                          <p:attrName>style.visibility</p:attrName>
                                        </p:attrNameLst>
                                      </p:cBhvr>
                                      <p:to>
                                        <p:strVal val="visible"/>
                                      </p:to>
                                    </p:set>
                                    <p:anim calcmode="lin" valueType="num">
                                      <p:cBhvr>
                                        <p:cTn id="64" dur="500" fill="hold"/>
                                        <p:tgtEl>
                                          <p:spTgt spid="14"/>
                                        </p:tgtEl>
                                        <p:attrNameLst>
                                          <p:attrName>ppt_w</p:attrName>
                                        </p:attrNameLst>
                                      </p:cBhvr>
                                      <p:tavLst>
                                        <p:tav tm="0">
                                          <p:val>
                                            <p:fltVal val="0"/>
                                          </p:val>
                                        </p:tav>
                                        <p:tav tm="100000">
                                          <p:val>
                                            <p:strVal val="#ppt_w"/>
                                          </p:val>
                                        </p:tav>
                                      </p:tavLst>
                                    </p:anim>
                                    <p:anim calcmode="lin" valueType="num">
                                      <p:cBhvr>
                                        <p:cTn id="65" dur="500" fill="hold"/>
                                        <p:tgtEl>
                                          <p:spTgt spid="14"/>
                                        </p:tgtEl>
                                        <p:attrNameLst>
                                          <p:attrName>ppt_h</p:attrName>
                                        </p:attrNameLst>
                                      </p:cBhvr>
                                      <p:tavLst>
                                        <p:tav tm="0">
                                          <p:val>
                                            <p:fltVal val="0"/>
                                          </p:val>
                                        </p:tav>
                                        <p:tav tm="100000">
                                          <p:val>
                                            <p:strVal val="#ppt_h"/>
                                          </p:val>
                                        </p:tav>
                                      </p:tavLst>
                                    </p:anim>
                                    <p:animEffect transition="in" filter="fade">
                                      <p:cBhvr>
                                        <p:cTn id="66" dur="500"/>
                                        <p:tgtEl>
                                          <p:spTgt spid="14"/>
                                        </p:tgtEl>
                                      </p:cBhvr>
                                    </p:animEffect>
                                  </p:childTnLst>
                                </p:cTn>
                              </p:par>
                              <p:par>
                                <p:cTn id="67" presetID="53" presetClass="entr" presetSubtype="16" fill="hold" nodeType="withEffect">
                                  <p:stCondLst>
                                    <p:cond delay="500"/>
                                  </p:stCondLst>
                                  <p:childTnLst>
                                    <p:set>
                                      <p:cBhvr>
                                        <p:cTn id="68" dur="1" fill="hold">
                                          <p:stCondLst>
                                            <p:cond delay="0"/>
                                          </p:stCondLst>
                                        </p:cTn>
                                        <p:tgtEl>
                                          <p:spTgt spid="51"/>
                                        </p:tgtEl>
                                        <p:attrNameLst>
                                          <p:attrName>style.visibility</p:attrName>
                                        </p:attrNameLst>
                                      </p:cBhvr>
                                      <p:to>
                                        <p:strVal val="visible"/>
                                      </p:to>
                                    </p:set>
                                    <p:anim calcmode="lin" valueType="num">
                                      <p:cBhvr>
                                        <p:cTn id="69" dur="500" fill="hold"/>
                                        <p:tgtEl>
                                          <p:spTgt spid="51"/>
                                        </p:tgtEl>
                                        <p:attrNameLst>
                                          <p:attrName>ppt_w</p:attrName>
                                        </p:attrNameLst>
                                      </p:cBhvr>
                                      <p:tavLst>
                                        <p:tav tm="0">
                                          <p:val>
                                            <p:fltVal val="0"/>
                                          </p:val>
                                        </p:tav>
                                        <p:tav tm="100000">
                                          <p:val>
                                            <p:strVal val="#ppt_w"/>
                                          </p:val>
                                        </p:tav>
                                      </p:tavLst>
                                    </p:anim>
                                    <p:anim calcmode="lin" valueType="num">
                                      <p:cBhvr>
                                        <p:cTn id="70" dur="500" fill="hold"/>
                                        <p:tgtEl>
                                          <p:spTgt spid="51"/>
                                        </p:tgtEl>
                                        <p:attrNameLst>
                                          <p:attrName>ppt_h</p:attrName>
                                        </p:attrNameLst>
                                      </p:cBhvr>
                                      <p:tavLst>
                                        <p:tav tm="0">
                                          <p:val>
                                            <p:fltVal val="0"/>
                                          </p:val>
                                        </p:tav>
                                        <p:tav tm="100000">
                                          <p:val>
                                            <p:strVal val="#ppt_h"/>
                                          </p:val>
                                        </p:tav>
                                      </p:tavLst>
                                    </p:anim>
                                    <p:animEffect transition="in" filter="fade">
                                      <p:cBhvr>
                                        <p:cTn id="71" dur="500"/>
                                        <p:tgtEl>
                                          <p:spTgt spid="51"/>
                                        </p:tgtEl>
                                      </p:cBhvr>
                                    </p:animEffect>
                                  </p:childTnLst>
                                </p:cTn>
                              </p:par>
                            </p:childTnLst>
                          </p:cTn>
                        </p:par>
                        <p:par>
                          <p:cTn id="72" fill="hold">
                            <p:stCondLst>
                              <p:cond delay="1250"/>
                            </p:stCondLst>
                            <p:childTnLst>
                              <p:par>
                                <p:cTn id="73" presetID="22" presetClass="entr" presetSubtype="8"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250"/>
                                        <p:tgtEl>
                                          <p:spTgt spid="17"/>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250" fill="hold"/>
                                        <p:tgtEl>
                                          <p:spTgt spid="18"/>
                                        </p:tgtEl>
                                        <p:attrNameLst>
                                          <p:attrName>ppt_w</p:attrName>
                                        </p:attrNameLst>
                                      </p:cBhvr>
                                      <p:tavLst>
                                        <p:tav tm="0">
                                          <p:val>
                                            <p:fltVal val="0"/>
                                          </p:val>
                                        </p:tav>
                                        <p:tav tm="100000">
                                          <p:val>
                                            <p:strVal val="#ppt_w"/>
                                          </p:val>
                                        </p:tav>
                                      </p:tavLst>
                                    </p:anim>
                                    <p:anim calcmode="lin" valueType="num">
                                      <p:cBhvr>
                                        <p:cTn id="80" dur="250" fill="hold"/>
                                        <p:tgtEl>
                                          <p:spTgt spid="18"/>
                                        </p:tgtEl>
                                        <p:attrNameLst>
                                          <p:attrName>ppt_h</p:attrName>
                                        </p:attrNameLst>
                                      </p:cBhvr>
                                      <p:tavLst>
                                        <p:tav tm="0">
                                          <p:val>
                                            <p:fltVal val="0"/>
                                          </p:val>
                                        </p:tav>
                                        <p:tav tm="100000">
                                          <p:val>
                                            <p:strVal val="#ppt_h"/>
                                          </p:val>
                                        </p:tav>
                                      </p:tavLst>
                                    </p:anim>
                                    <p:animEffect transition="in" filter="fade">
                                      <p:cBhvr>
                                        <p:cTn id="81"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4" grpId="0" animBg="1"/>
      <p:bldP spid="15" grpId="0" animBg="1"/>
      <p:bldP spid="16" grpId="0" animBg="1"/>
      <p:bldP spid="18" grpId="0" animBg="1"/>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6CF4"/>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64EB677-22AB-45CC-AA6C-942E89838C47}"/>
              </a:ext>
            </a:extLst>
          </p:cNvPr>
          <p:cNvSpPr/>
          <p:nvPr/>
        </p:nvSpPr>
        <p:spPr>
          <a:xfrm>
            <a:off x="4342193"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541A416-B992-4244-8796-BCFD02880F7C}"/>
              </a:ext>
            </a:extLst>
          </p:cNvPr>
          <p:cNvSpPr/>
          <p:nvPr/>
        </p:nvSpPr>
        <p:spPr>
          <a:xfrm>
            <a:off x="0" y="0"/>
            <a:ext cx="4572000" cy="6858000"/>
          </a:xfrm>
          <a:prstGeom prst="rect">
            <a:avLst/>
          </a:prstGeom>
          <a:solidFill>
            <a:srgbClr val="3E8E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A6C3FF6-F963-4241-A1CC-9DB95D450544}"/>
              </a:ext>
            </a:extLst>
          </p:cNvPr>
          <p:cNvSpPr txBox="1"/>
          <p:nvPr/>
        </p:nvSpPr>
        <p:spPr>
          <a:xfrm>
            <a:off x="339300" y="1809548"/>
            <a:ext cx="3788200" cy="923330"/>
          </a:xfrm>
          <a:prstGeom prst="rect">
            <a:avLst/>
          </a:prstGeom>
          <a:noFill/>
        </p:spPr>
        <p:txBody>
          <a:bodyPr wrap="square" rtlCol="0">
            <a:spAutoFit/>
          </a:bodyPr>
          <a:lstStyle/>
          <a:p>
            <a:pPr algn="ctr"/>
            <a:r>
              <a:rPr lang="en-US" sz="5400" b="1" dirty="0">
                <a:solidFill>
                  <a:schemeClr val="bg1"/>
                </a:solidFill>
                <a:latin typeface="Tw Cen MT" panose="020B0602020104020603" pitchFamily="34" charset="0"/>
              </a:rPr>
              <a:t>Lead</a:t>
            </a:r>
          </a:p>
        </p:txBody>
      </p:sp>
      <p:sp>
        <p:nvSpPr>
          <p:cNvPr id="13" name="TextBox 12">
            <a:extLst>
              <a:ext uri="{FF2B5EF4-FFF2-40B4-BE49-F238E27FC236}">
                <a16:creationId xmlns:a16="http://schemas.microsoft.com/office/drawing/2014/main" id="{0640F786-DD7F-4EBA-AA9E-23A545F0C603}"/>
              </a:ext>
            </a:extLst>
          </p:cNvPr>
          <p:cNvSpPr txBox="1"/>
          <p:nvPr/>
        </p:nvSpPr>
        <p:spPr>
          <a:xfrm>
            <a:off x="391900" y="2688498"/>
            <a:ext cx="3788200" cy="646331"/>
          </a:xfrm>
          <a:prstGeom prst="rect">
            <a:avLst/>
          </a:prstGeom>
          <a:noFill/>
        </p:spPr>
        <p:txBody>
          <a:bodyPr wrap="square" rtlCol="0">
            <a:spAutoFit/>
          </a:bodyPr>
          <a:lstStyle/>
          <a:p>
            <a:pPr algn="ctr"/>
            <a:r>
              <a:rPr lang="en-US" sz="3600" dirty="0">
                <a:solidFill>
                  <a:schemeClr val="bg1"/>
                </a:solidFill>
                <a:latin typeface="Tw Cen MT" panose="020B0602020104020603" pitchFamily="34" charset="0"/>
              </a:rPr>
              <a:t>KPI’s</a:t>
            </a:r>
          </a:p>
        </p:txBody>
      </p:sp>
      <p:cxnSp>
        <p:nvCxnSpPr>
          <p:cNvPr id="5" name="Straight Connector 4">
            <a:extLst>
              <a:ext uri="{FF2B5EF4-FFF2-40B4-BE49-F238E27FC236}">
                <a16:creationId xmlns:a16="http://schemas.microsoft.com/office/drawing/2014/main" id="{80307207-5D73-43A4-9EF2-3DBE1082A198}"/>
              </a:ext>
            </a:extLst>
          </p:cNvPr>
          <p:cNvCxnSpPr/>
          <p:nvPr/>
        </p:nvCxnSpPr>
        <p:spPr>
          <a:xfrm>
            <a:off x="4794189"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6" name="Oval 5">
            <a:extLst>
              <a:ext uri="{FF2B5EF4-FFF2-40B4-BE49-F238E27FC236}">
                <a16:creationId xmlns:a16="http://schemas.microsoft.com/office/drawing/2014/main" id="{EC2D04CA-2E11-44BE-A92E-A865EDB4EFFF}"/>
              </a:ext>
            </a:extLst>
          </p:cNvPr>
          <p:cNvSpPr/>
          <p:nvPr/>
        </p:nvSpPr>
        <p:spPr>
          <a:xfrm>
            <a:off x="5900992"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0F57D7-7D22-440A-8B20-70C081CB56FD}"/>
              </a:ext>
            </a:extLst>
          </p:cNvPr>
          <p:cNvSpPr/>
          <p:nvPr/>
        </p:nvSpPr>
        <p:spPr>
          <a:xfrm>
            <a:off x="6011058"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F6E4610-6A9F-409A-81C1-0CF49AEC7F15}"/>
              </a:ext>
            </a:extLst>
          </p:cNvPr>
          <p:cNvCxnSpPr/>
          <p:nvPr/>
        </p:nvCxnSpPr>
        <p:spPr>
          <a:xfrm>
            <a:off x="681538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E72127A7-1085-49AD-B2B0-C3C87B2CE4AE}"/>
              </a:ext>
            </a:extLst>
          </p:cNvPr>
          <p:cNvCxnSpPr/>
          <p:nvPr/>
        </p:nvCxnSpPr>
        <p:spPr>
          <a:xfrm>
            <a:off x="8841274"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19" name="Oval 18">
            <a:extLst>
              <a:ext uri="{FF2B5EF4-FFF2-40B4-BE49-F238E27FC236}">
                <a16:creationId xmlns:a16="http://schemas.microsoft.com/office/drawing/2014/main" id="{EDE5F56B-EFCE-4F21-A8FA-F50A5BEBDD1A}"/>
              </a:ext>
            </a:extLst>
          </p:cNvPr>
          <p:cNvSpPr/>
          <p:nvPr/>
        </p:nvSpPr>
        <p:spPr>
          <a:xfrm>
            <a:off x="9943248"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FF621FE-9658-4F46-BF07-AFA26EDC24D2}"/>
              </a:ext>
            </a:extLst>
          </p:cNvPr>
          <p:cNvSpPr/>
          <p:nvPr/>
        </p:nvSpPr>
        <p:spPr>
          <a:xfrm>
            <a:off x="10053314"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D29CBD5B-FDED-4176-AD30-25ECA935FFA9}"/>
              </a:ext>
            </a:extLst>
          </p:cNvPr>
          <p:cNvSpPr/>
          <p:nvPr/>
        </p:nvSpPr>
        <p:spPr>
          <a:xfrm>
            <a:off x="7922119" y="2971804"/>
            <a:ext cx="914392" cy="914392"/>
          </a:xfrm>
          <a:prstGeom prst="ellipse">
            <a:avLst/>
          </a:prstGeom>
          <a:solidFill>
            <a:srgbClr val="3B7CFA"/>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D0FD717-C7C7-4F76-ABD8-7124E21D56FC}"/>
              </a:ext>
            </a:extLst>
          </p:cNvPr>
          <p:cNvSpPr/>
          <p:nvPr/>
        </p:nvSpPr>
        <p:spPr>
          <a:xfrm>
            <a:off x="8032185" y="3081870"/>
            <a:ext cx="694260" cy="694260"/>
          </a:xfrm>
          <a:prstGeom prst="ellipse">
            <a:avLst/>
          </a:prstGeom>
          <a:solidFill>
            <a:srgbClr val="326CF4"/>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C9D47F4E-3AFA-4A2C-8F75-DBCF60497C26}"/>
              </a:ext>
            </a:extLst>
          </p:cNvPr>
          <p:cNvCxnSpPr/>
          <p:nvPr/>
        </p:nvCxnSpPr>
        <p:spPr>
          <a:xfrm>
            <a:off x="10857640" y="3429000"/>
            <a:ext cx="1097280" cy="0"/>
          </a:xfrm>
          <a:prstGeom prst="lin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
        <p:nvSpPr>
          <p:cNvPr id="32" name="TextBox 31">
            <a:extLst>
              <a:ext uri="{FF2B5EF4-FFF2-40B4-BE49-F238E27FC236}">
                <a16:creationId xmlns:a16="http://schemas.microsoft.com/office/drawing/2014/main" id="{2BD269DD-FA3E-4122-AA44-70020B272342}"/>
              </a:ext>
            </a:extLst>
          </p:cNvPr>
          <p:cNvSpPr txBox="1"/>
          <p:nvPr/>
        </p:nvSpPr>
        <p:spPr>
          <a:xfrm>
            <a:off x="4517587" y="2148869"/>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Total Lead</a:t>
            </a:r>
          </a:p>
        </p:txBody>
      </p:sp>
      <p:sp>
        <p:nvSpPr>
          <p:cNvPr id="35" name="TextBox 34">
            <a:extLst>
              <a:ext uri="{FF2B5EF4-FFF2-40B4-BE49-F238E27FC236}">
                <a16:creationId xmlns:a16="http://schemas.microsoft.com/office/drawing/2014/main" id="{40768954-D460-4A7F-97B9-F0D4A8962B0B}"/>
              </a:ext>
            </a:extLst>
          </p:cNvPr>
          <p:cNvSpPr txBox="1"/>
          <p:nvPr/>
        </p:nvSpPr>
        <p:spPr>
          <a:xfrm>
            <a:off x="8618320" y="2165278"/>
            <a:ext cx="3681202" cy="523220"/>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Conversion Rate</a:t>
            </a:r>
          </a:p>
        </p:txBody>
      </p:sp>
      <p:sp>
        <p:nvSpPr>
          <p:cNvPr id="38" name="TextBox 37">
            <a:extLst>
              <a:ext uri="{FF2B5EF4-FFF2-40B4-BE49-F238E27FC236}">
                <a16:creationId xmlns:a16="http://schemas.microsoft.com/office/drawing/2014/main" id="{E1A8C7B4-9B28-4AB0-90B5-96D4DCF136DA}"/>
              </a:ext>
            </a:extLst>
          </p:cNvPr>
          <p:cNvSpPr txBox="1"/>
          <p:nvPr/>
        </p:nvSpPr>
        <p:spPr>
          <a:xfrm>
            <a:off x="6545309" y="4030265"/>
            <a:ext cx="3681202" cy="954107"/>
          </a:xfrm>
          <a:prstGeom prst="rect">
            <a:avLst/>
          </a:prstGeom>
          <a:noFill/>
        </p:spPr>
        <p:txBody>
          <a:bodyPr wrap="square" rtlCol="0">
            <a:spAutoFit/>
          </a:bodyPr>
          <a:lstStyle/>
          <a:p>
            <a:pPr algn="ctr"/>
            <a:r>
              <a:rPr lang="en-US" sz="2800" b="1" dirty="0">
                <a:solidFill>
                  <a:schemeClr val="bg1"/>
                </a:solidFill>
                <a:latin typeface="Tw Cen MT" panose="020B0602020104020603" pitchFamily="34" charset="0"/>
              </a:rPr>
              <a:t>Expected Amount from Converted Leads</a:t>
            </a:r>
          </a:p>
        </p:txBody>
      </p:sp>
      <p:sp>
        <p:nvSpPr>
          <p:cNvPr id="40" name="Oval 39">
            <a:extLst>
              <a:ext uri="{FF2B5EF4-FFF2-40B4-BE49-F238E27FC236}">
                <a16:creationId xmlns:a16="http://schemas.microsoft.com/office/drawing/2014/main" id="{7DFD679D-F332-4DBF-A908-2244ECD217FF}"/>
              </a:ext>
            </a:extLst>
          </p:cNvPr>
          <p:cNvSpPr/>
          <p:nvPr/>
        </p:nvSpPr>
        <p:spPr>
          <a:xfrm>
            <a:off x="11960381" y="3199193"/>
            <a:ext cx="459614" cy="459614"/>
          </a:xfrm>
          <a:prstGeom prst="ellipse">
            <a:avLst/>
          </a:prstGeom>
          <a:solidFill>
            <a:srgbClr val="326CF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168A214B-F1EF-4947-A2DE-8844DF44F0E5}"/>
              </a:ext>
            </a:extLst>
          </p:cNvPr>
          <p:cNvGrpSpPr/>
          <p:nvPr/>
        </p:nvGrpSpPr>
        <p:grpSpPr>
          <a:xfrm>
            <a:off x="8232013" y="3207313"/>
            <a:ext cx="294604" cy="429448"/>
            <a:chOff x="3582988" y="3510757"/>
            <a:chExt cx="319088" cy="465138"/>
          </a:xfrm>
          <a:solidFill>
            <a:schemeClr val="bg1"/>
          </a:solidFill>
        </p:grpSpPr>
        <p:sp>
          <p:nvSpPr>
            <p:cNvPr id="48" name="AutoShape 113">
              <a:extLst>
                <a:ext uri="{FF2B5EF4-FFF2-40B4-BE49-F238E27FC236}">
                  <a16:creationId xmlns:a16="http://schemas.microsoft.com/office/drawing/2014/main" id="{5A62F5C9-E6BC-4CFB-8BEE-03B518217017}"/>
                </a:ext>
              </a:extLst>
            </p:cNvPr>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49" name="AutoShape 114">
              <a:extLst>
                <a:ext uri="{FF2B5EF4-FFF2-40B4-BE49-F238E27FC236}">
                  <a16:creationId xmlns:a16="http://schemas.microsoft.com/office/drawing/2014/main" id="{1C76D021-DB71-4C2F-8652-C53D641D7829}"/>
                </a:ext>
              </a:extLst>
            </p:cNvPr>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grpSp>
        <p:nvGrpSpPr>
          <p:cNvPr id="50" name="Group 49">
            <a:extLst>
              <a:ext uri="{FF2B5EF4-FFF2-40B4-BE49-F238E27FC236}">
                <a16:creationId xmlns:a16="http://schemas.microsoft.com/office/drawing/2014/main" id="{CCF475C1-BEAA-42AC-8C6D-9828E32F0908}"/>
              </a:ext>
            </a:extLst>
          </p:cNvPr>
          <p:cNvGrpSpPr/>
          <p:nvPr/>
        </p:nvGrpSpPr>
        <p:grpSpPr>
          <a:xfrm>
            <a:off x="10186087" y="3214643"/>
            <a:ext cx="428714" cy="428714"/>
            <a:chOff x="4427654" y="3049909"/>
            <a:chExt cx="464344" cy="464344"/>
          </a:xfrm>
          <a:solidFill>
            <a:schemeClr val="bg1"/>
          </a:solidFill>
        </p:grpSpPr>
        <p:sp>
          <p:nvSpPr>
            <p:cNvPr id="51" name="AutoShape 123">
              <a:extLst>
                <a:ext uri="{FF2B5EF4-FFF2-40B4-BE49-F238E27FC236}">
                  <a16:creationId xmlns:a16="http://schemas.microsoft.com/office/drawing/2014/main" id="{07D929C5-567D-439C-B5BD-E651AA87B5C3}"/>
                </a:ext>
              </a:extLst>
            </p:cNvPr>
            <p:cNvSpPr>
              <a:spLocks/>
            </p:cNvSpPr>
            <p:nvPr/>
          </p:nvSpPr>
          <p:spPr bwMode="auto">
            <a:xfrm>
              <a:off x="4427654" y="304990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2" name="AutoShape 124">
              <a:extLst>
                <a:ext uri="{FF2B5EF4-FFF2-40B4-BE49-F238E27FC236}">
                  <a16:creationId xmlns:a16="http://schemas.microsoft.com/office/drawing/2014/main" id="{AF90B115-E682-4784-BEC8-8514CBB9E874}"/>
                </a:ext>
              </a:extLst>
            </p:cNvPr>
            <p:cNvSpPr>
              <a:spLocks/>
            </p:cNvSpPr>
            <p:nvPr/>
          </p:nvSpPr>
          <p:spPr bwMode="auto">
            <a:xfrm>
              <a:off x="4558623" y="318008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
          <p:nvSpPr>
            <p:cNvPr id="53" name="AutoShape 125">
              <a:extLst>
                <a:ext uri="{FF2B5EF4-FFF2-40B4-BE49-F238E27FC236}">
                  <a16:creationId xmlns:a16="http://schemas.microsoft.com/office/drawing/2014/main" id="{04DC78A4-C2D1-4048-9FC0-F119562F7585}"/>
                </a:ext>
              </a:extLst>
            </p:cNvPr>
            <p:cNvSpPr>
              <a:spLocks/>
            </p:cNvSpPr>
            <p:nvPr/>
          </p:nvSpPr>
          <p:spPr bwMode="auto">
            <a:xfrm>
              <a:off x="4601485" y="322374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grpSp>
      <p:sp>
        <p:nvSpPr>
          <p:cNvPr id="54" name="AutoShape 139">
            <a:extLst>
              <a:ext uri="{FF2B5EF4-FFF2-40B4-BE49-F238E27FC236}">
                <a16:creationId xmlns:a16="http://schemas.microsoft.com/office/drawing/2014/main" id="{609A4140-4112-401D-A54E-67312E82ECFD}"/>
              </a:ext>
            </a:extLst>
          </p:cNvPr>
          <p:cNvSpPr>
            <a:spLocks/>
          </p:cNvSpPr>
          <p:nvPr/>
        </p:nvSpPr>
        <p:spPr bwMode="auto">
          <a:xfrm>
            <a:off x="6154817" y="3221239"/>
            <a:ext cx="428714" cy="415522"/>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sz="1500" dirty="0">
              <a:solidFill>
                <a:srgbClr val="FFFFFF"/>
              </a:solidFill>
              <a:effectLst>
                <a:outerShdw blurRad="38100" dist="38100" dir="2700000" algn="tl">
                  <a:srgbClr val="000000"/>
                </a:outerShdw>
              </a:effectLst>
              <a:latin typeface="Gill Sans" charset="0"/>
              <a:sym typeface="Gill Sans" charset="0"/>
            </a:endParaRPr>
          </a:p>
        </p:txBody>
      </p:sp>
    </p:spTree>
    <p:extLst>
      <p:ext uri="{BB962C8B-B14F-4D97-AF65-F5344CB8AC3E}">
        <p14:creationId xmlns:p14="http://schemas.microsoft.com/office/powerpoint/2010/main" val="406750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250"/>
                                        <p:tgtEl>
                                          <p:spTgt spid="5"/>
                                        </p:tgtEl>
                                      </p:cBhvr>
                                    </p:animEffect>
                                  </p:childTnLst>
                                </p:cTn>
                              </p:par>
                            </p:childTnLst>
                          </p:cTn>
                        </p:par>
                        <p:par>
                          <p:cTn id="14" fill="hold">
                            <p:stCondLst>
                              <p:cond delay="750"/>
                            </p:stCondLst>
                            <p:childTnLst>
                              <p:par>
                                <p:cTn id="15" presetID="53" presetClass="entr" presetSubtype="16"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4"/>
                                        </p:tgtEl>
                                        <p:attrNameLst>
                                          <p:attrName>style.visibility</p:attrName>
                                        </p:attrNameLst>
                                      </p:cBhvr>
                                      <p:to>
                                        <p:strVal val="visible"/>
                                      </p:to>
                                    </p:set>
                                    <p:anim calcmode="lin" valueType="num">
                                      <p:cBhvr>
                                        <p:cTn id="27" dur="500" fill="hold"/>
                                        <p:tgtEl>
                                          <p:spTgt spid="54"/>
                                        </p:tgtEl>
                                        <p:attrNameLst>
                                          <p:attrName>ppt_w</p:attrName>
                                        </p:attrNameLst>
                                      </p:cBhvr>
                                      <p:tavLst>
                                        <p:tav tm="0">
                                          <p:val>
                                            <p:fltVal val="0"/>
                                          </p:val>
                                        </p:tav>
                                        <p:tav tm="100000">
                                          <p:val>
                                            <p:strVal val="#ppt_w"/>
                                          </p:val>
                                        </p:tav>
                                      </p:tavLst>
                                    </p:anim>
                                    <p:anim calcmode="lin" valueType="num">
                                      <p:cBhvr>
                                        <p:cTn id="28" dur="500" fill="hold"/>
                                        <p:tgtEl>
                                          <p:spTgt spid="54"/>
                                        </p:tgtEl>
                                        <p:attrNameLst>
                                          <p:attrName>ppt_h</p:attrName>
                                        </p:attrNameLst>
                                      </p:cBhvr>
                                      <p:tavLst>
                                        <p:tav tm="0">
                                          <p:val>
                                            <p:fltVal val="0"/>
                                          </p:val>
                                        </p:tav>
                                        <p:tav tm="100000">
                                          <p:val>
                                            <p:strVal val="#ppt_h"/>
                                          </p:val>
                                        </p:tav>
                                      </p:tavLst>
                                    </p:anim>
                                    <p:animEffect transition="in" filter="fade">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250"/>
                                        <p:tgtEl>
                                          <p:spTgt spid="16"/>
                                        </p:tgtEl>
                                      </p:cBhvr>
                                    </p:animEffect>
                                  </p:childTnLst>
                                </p:cTn>
                              </p:par>
                            </p:childTnLst>
                          </p:cTn>
                        </p:par>
                        <p:par>
                          <p:cTn id="35" fill="hold">
                            <p:stCondLst>
                              <p:cond delay="250"/>
                            </p:stCondLst>
                            <p:childTnLst>
                              <p:par>
                                <p:cTn id="36" presetID="53" presetClass="entr" presetSubtype="16"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p:cTn id="38" dur="500" fill="hold"/>
                                        <p:tgtEl>
                                          <p:spTgt spid="24"/>
                                        </p:tgtEl>
                                        <p:attrNameLst>
                                          <p:attrName>ppt_w</p:attrName>
                                        </p:attrNameLst>
                                      </p:cBhvr>
                                      <p:tavLst>
                                        <p:tav tm="0">
                                          <p:val>
                                            <p:fltVal val="0"/>
                                          </p:val>
                                        </p:tav>
                                        <p:tav tm="100000">
                                          <p:val>
                                            <p:strVal val="#ppt_w"/>
                                          </p:val>
                                        </p:tav>
                                      </p:tavLst>
                                    </p:anim>
                                    <p:anim calcmode="lin" valueType="num">
                                      <p:cBhvr>
                                        <p:cTn id="39" dur="500" fill="hold"/>
                                        <p:tgtEl>
                                          <p:spTgt spid="24"/>
                                        </p:tgtEl>
                                        <p:attrNameLst>
                                          <p:attrName>ppt_h</p:attrName>
                                        </p:attrNameLst>
                                      </p:cBhvr>
                                      <p:tavLst>
                                        <p:tav tm="0">
                                          <p:val>
                                            <p:fltVal val="0"/>
                                          </p:val>
                                        </p:tav>
                                        <p:tav tm="100000">
                                          <p:val>
                                            <p:strVal val="#ppt_h"/>
                                          </p:val>
                                        </p:tav>
                                      </p:tavLst>
                                    </p:anim>
                                    <p:animEffect transition="in" filter="fade">
                                      <p:cBhvr>
                                        <p:cTn id="40" dur="500"/>
                                        <p:tgtEl>
                                          <p:spTgt spid="24"/>
                                        </p:tgtEl>
                                      </p:cBhvr>
                                    </p:animEffect>
                                  </p:childTnLst>
                                </p:cTn>
                              </p:par>
                              <p:par>
                                <p:cTn id="41" presetID="53" presetClass="entr" presetSubtype="16" fill="hold" grpId="0" nodeType="withEffect">
                                  <p:stCondLst>
                                    <p:cond delay="25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ppt_w</p:attrName>
                                        </p:attrNameLst>
                                      </p:cBhvr>
                                      <p:tavLst>
                                        <p:tav tm="0">
                                          <p:val>
                                            <p:fltVal val="0"/>
                                          </p:val>
                                        </p:tav>
                                        <p:tav tm="100000">
                                          <p:val>
                                            <p:strVal val="#ppt_w"/>
                                          </p:val>
                                        </p:tav>
                                      </p:tavLst>
                                    </p:anim>
                                    <p:anim calcmode="lin" valueType="num">
                                      <p:cBhvr>
                                        <p:cTn id="44" dur="500" fill="hold"/>
                                        <p:tgtEl>
                                          <p:spTgt spid="25"/>
                                        </p:tgtEl>
                                        <p:attrNameLst>
                                          <p:attrName>ppt_h</p:attrName>
                                        </p:attrNameLst>
                                      </p:cBhvr>
                                      <p:tavLst>
                                        <p:tav tm="0">
                                          <p:val>
                                            <p:fltVal val="0"/>
                                          </p:val>
                                        </p:tav>
                                        <p:tav tm="100000">
                                          <p:val>
                                            <p:strVal val="#ppt_h"/>
                                          </p:val>
                                        </p:tav>
                                      </p:tavLst>
                                    </p:anim>
                                    <p:animEffect transition="in" filter="fade">
                                      <p:cBhvr>
                                        <p:cTn id="45" dur="500"/>
                                        <p:tgtEl>
                                          <p:spTgt spid="25"/>
                                        </p:tgtEl>
                                      </p:cBhvr>
                                    </p:animEffect>
                                  </p:childTnLst>
                                </p:cTn>
                              </p:par>
                              <p:par>
                                <p:cTn id="46" presetID="53" presetClass="entr" presetSubtype="16" fill="hold" nodeType="withEffect">
                                  <p:stCondLst>
                                    <p:cond delay="500"/>
                                  </p:stCondLst>
                                  <p:childTnLst>
                                    <p:set>
                                      <p:cBhvr>
                                        <p:cTn id="47" dur="1" fill="hold">
                                          <p:stCondLst>
                                            <p:cond delay="0"/>
                                          </p:stCondLst>
                                        </p:cTn>
                                        <p:tgtEl>
                                          <p:spTgt spid="47"/>
                                        </p:tgtEl>
                                        <p:attrNameLst>
                                          <p:attrName>style.visibility</p:attrName>
                                        </p:attrNameLst>
                                      </p:cBhvr>
                                      <p:to>
                                        <p:strVal val="visible"/>
                                      </p:to>
                                    </p:set>
                                    <p:anim calcmode="lin" valueType="num">
                                      <p:cBhvr>
                                        <p:cTn id="48" dur="500" fill="hold"/>
                                        <p:tgtEl>
                                          <p:spTgt spid="47"/>
                                        </p:tgtEl>
                                        <p:attrNameLst>
                                          <p:attrName>ppt_w</p:attrName>
                                        </p:attrNameLst>
                                      </p:cBhvr>
                                      <p:tavLst>
                                        <p:tav tm="0">
                                          <p:val>
                                            <p:fltVal val="0"/>
                                          </p:val>
                                        </p:tav>
                                        <p:tav tm="100000">
                                          <p:val>
                                            <p:strVal val="#ppt_w"/>
                                          </p:val>
                                        </p:tav>
                                      </p:tavLst>
                                    </p:anim>
                                    <p:anim calcmode="lin" valueType="num">
                                      <p:cBhvr>
                                        <p:cTn id="49" dur="500" fill="hold"/>
                                        <p:tgtEl>
                                          <p:spTgt spid="47"/>
                                        </p:tgtEl>
                                        <p:attrNameLst>
                                          <p:attrName>ppt_h</p:attrName>
                                        </p:attrNameLst>
                                      </p:cBhvr>
                                      <p:tavLst>
                                        <p:tav tm="0">
                                          <p:val>
                                            <p:fltVal val="0"/>
                                          </p:val>
                                        </p:tav>
                                        <p:tav tm="100000">
                                          <p:val>
                                            <p:strVal val="#ppt_h"/>
                                          </p:val>
                                        </p:tav>
                                      </p:tavLst>
                                    </p:anim>
                                    <p:animEffect transition="in" filter="fade">
                                      <p:cBhvr>
                                        <p:cTn id="50" dur="500"/>
                                        <p:tgtEl>
                                          <p:spTgt spid="4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250"/>
                                        <p:tgtEl>
                                          <p:spTgt spid="18"/>
                                        </p:tgtEl>
                                      </p:cBhvr>
                                    </p:animEffect>
                                  </p:childTnLst>
                                </p:cTn>
                              </p:par>
                            </p:childTnLst>
                          </p:cTn>
                        </p:par>
                        <p:par>
                          <p:cTn id="56" fill="hold">
                            <p:stCondLst>
                              <p:cond delay="250"/>
                            </p:stCondLst>
                            <p:childTnLst>
                              <p:par>
                                <p:cTn id="57" presetID="53" presetClass="entr" presetSubtype="16"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fill="hold"/>
                                        <p:tgtEl>
                                          <p:spTgt spid="19"/>
                                        </p:tgtEl>
                                        <p:attrNameLst>
                                          <p:attrName>ppt_w</p:attrName>
                                        </p:attrNameLst>
                                      </p:cBhvr>
                                      <p:tavLst>
                                        <p:tav tm="0">
                                          <p:val>
                                            <p:fltVal val="0"/>
                                          </p:val>
                                        </p:tav>
                                        <p:tav tm="100000">
                                          <p:val>
                                            <p:strVal val="#ppt_w"/>
                                          </p:val>
                                        </p:tav>
                                      </p:tavLst>
                                    </p:anim>
                                    <p:anim calcmode="lin" valueType="num">
                                      <p:cBhvr>
                                        <p:cTn id="60" dur="500" fill="hold"/>
                                        <p:tgtEl>
                                          <p:spTgt spid="19"/>
                                        </p:tgtEl>
                                        <p:attrNameLst>
                                          <p:attrName>ppt_h</p:attrName>
                                        </p:attrNameLst>
                                      </p:cBhvr>
                                      <p:tavLst>
                                        <p:tav tm="0">
                                          <p:val>
                                            <p:fltVal val="0"/>
                                          </p:val>
                                        </p:tav>
                                        <p:tav tm="100000">
                                          <p:val>
                                            <p:strVal val="#ppt_h"/>
                                          </p:val>
                                        </p:tav>
                                      </p:tavLst>
                                    </p:anim>
                                    <p:animEffect transition="in" filter="fade">
                                      <p:cBhvr>
                                        <p:cTn id="61" dur="500"/>
                                        <p:tgtEl>
                                          <p:spTgt spid="19"/>
                                        </p:tgtEl>
                                      </p:cBhvr>
                                    </p:animEffect>
                                  </p:childTnLst>
                                </p:cTn>
                              </p:par>
                              <p:par>
                                <p:cTn id="62" presetID="53" presetClass="entr" presetSubtype="16" fill="hold" grpId="0" nodeType="withEffect">
                                  <p:stCondLst>
                                    <p:cond delay="250"/>
                                  </p:st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par>
                                <p:cTn id="67" presetID="53" presetClass="entr" presetSubtype="16" fill="hold" nodeType="withEffect">
                                  <p:stCondLst>
                                    <p:cond delay="50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par>
                          <p:cTn id="72" fill="hold">
                            <p:stCondLst>
                              <p:cond delay="1250"/>
                            </p:stCondLst>
                            <p:childTnLst>
                              <p:par>
                                <p:cTn id="73" presetID="22" presetClass="entr" presetSubtype="8" fill="hold"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250"/>
                                        <p:tgtEl>
                                          <p:spTgt spid="29"/>
                                        </p:tgtEl>
                                      </p:cBhvr>
                                    </p:animEffect>
                                  </p:childTnLst>
                                </p:cTn>
                              </p:par>
                            </p:childTnLst>
                          </p:cTn>
                        </p:par>
                        <p:par>
                          <p:cTn id="76" fill="hold">
                            <p:stCondLst>
                              <p:cond delay="1500"/>
                            </p:stCondLst>
                            <p:childTnLst>
                              <p:par>
                                <p:cTn id="77" presetID="53" presetClass="entr" presetSubtype="16" fill="hold" grpId="0" nodeType="afterEffect">
                                  <p:stCondLst>
                                    <p:cond delay="0"/>
                                  </p:stCondLst>
                                  <p:childTnLst>
                                    <p:set>
                                      <p:cBhvr>
                                        <p:cTn id="78" dur="1" fill="hold">
                                          <p:stCondLst>
                                            <p:cond delay="0"/>
                                          </p:stCondLst>
                                        </p:cTn>
                                        <p:tgtEl>
                                          <p:spTgt spid="40"/>
                                        </p:tgtEl>
                                        <p:attrNameLst>
                                          <p:attrName>style.visibility</p:attrName>
                                        </p:attrNameLst>
                                      </p:cBhvr>
                                      <p:to>
                                        <p:strVal val="visible"/>
                                      </p:to>
                                    </p:set>
                                    <p:anim calcmode="lin" valueType="num">
                                      <p:cBhvr>
                                        <p:cTn id="79" dur="250" fill="hold"/>
                                        <p:tgtEl>
                                          <p:spTgt spid="40"/>
                                        </p:tgtEl>
                                        <p:attrNameLst>
                                          <p:attrName>ppt_w</p:attrName>
                                        </p:attrNameLst>
                                      </p:cBhvr>
                                      <p:tavLst>
                                        <p:tav tm="0">
                                          <p:val>
                                            <p:fltVal val="0"/>
                                          </p:val>
                                        </p:tav>
                                        <p:tav tm="100000">
                                          <p:val>
                                            <p:strVal val="#ppt_w"/>
                                          </p:val>
                                        </p:tav>
                                      </p:tavLst>
                                    </p:anim>
                                    <p:anim calcmode="lin" valueType="num">
                                      <p:cBhvr>
                                        <p:cTn id="80" dur="250" fill="hold"/>
                                        <p:tgtEl>
                                          <p:spTgt spid="40"/>
                                        </p:tgtEl>
                                        <p:attrNameLst>
                                          <p:attrName>ppt_h</p:attrName>
                                        </p:attrNameLst>
                                      </p:cBhvr>
                                      <p:tavLst>
                                        <p:tav tm="0">
                                          <p:val>
                                            <p:fltVal val="0"/>
                                          </p:val>
                                        </p:tav>
                                        <p:tav tm="100000">
                                          <p:val>
                                            <p:strVal val="#ppt_h"/>
                                          </p:val>
                                        </p:tav>
                                      </p:tavLst>
                                    </p:anim>
                                    <p:animEffect transition="in" filter="fade">
                                      <p:cBhvr>
                                        <p:cTn id="81" dur="25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9" grpId="0" animBg="1"/>
      <p:bldP spid="19" grpId="0" animBg="1"/>
      <p:bldP spid="20" grpId="0" animBg="1"/>
      <p:bldP spid="24" grpId="0" animBg="1"/>
      <p:bldP spid="25" grpId="0" animBg="1"/>
      <p:bldP spid="40" grpId="0" animBg="1"/>
      <p:bldP spid="5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8652</TotalTime>
  <Words>1281</Words>
  <Application>Microsoft Office PowerPoint</Application>
  <PresentationFormat>Widescreen</PresentationFormat>
  <Paragraphs>121</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Arial</vt:lpstr>
      <vt:lpstr>Gill Sans</vt:lpstr>
      <vt:lpstr>Tw Cen MT</vt:lpstr>
      <vt:lpstr>Office Theme</vt:lpstr>
      <vt:lpstr>CRM Project  (Analytics for Stake-Holders)</vt:lpstr>
      <vt:lpstr>Objectives</vt:lpstr>
      <vt:lpstr>Tools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Devendranath Boguda</cp:lastModifiedBy>
  <cp:revision>70</cp:revision>
  <dcterms:created xsi:type="dcterms:W3CDTF">2020-04-05T14:42:19Z</dcterms:created>
  <dcterms:modified xsi:type="dcterms:W3CDTF">2024-09-15T19:06:07Z</dcterms:modified>
</cp:coreProperties>
</file>