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60296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27B38-42F1-4F9F-A82B-53DC6A27BC0D}"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1357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251924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305133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35415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527B38-42F1-4F9F-A82B-53DC6A27BC0D}"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990693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527B38-42F1-4F9F-A82B-53DC6A27BC0D}" type="datetimeFigureOut">
              <a:rPr lang="en-IN" smtClean="0"/>
              <a:t>21-05-2023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2002833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333103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53957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12572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27B38-42F1-4F9F-A82B-53DC6A27BC0D}"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50474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27B38-42F1-4F9F-A82B-53DC6A27BC0D}"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95526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27B38-42F1-4F9F-A82B-53DC6A27BC0D}"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314260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27B38-42F1-4F9F-A82B-53DC6A27BC0D}"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39706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27B38-42F1-4F9F-A82B-53DC6A27BC0D}"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250291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27B38-42F1-4F9F-A82B-53DC6A27BC0D}"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263359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27B38-42F1-4F9F-A82B-53DC6A27BC0D}"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2A5A27-234D-42C2-B4F2-067AF2E30588}" type="slidenum">
              <a:rPr lang="en-IN" smtClean="0"/>
              <a:t>‹#›</a:t>
            </a:fld>
            <a:endParaRPr lang="en-IN"/>
          </a:p>
        </p:txBody>
      </p:sp>
    </p:spTree>
    <p:extLst>
      <p:ext uri="{BB962C8B-B14F-4D97-AF65-F5344CB8AC3E}">
        <p14:creationId xmlns:p14="http://schemas.microsoft.com/office/powerpoint/2010/main" val="160055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527B38-42F1-4F9F-A82B-53DC6A27BC0D}" type="datetimeFigureOut">
              <a:rPr lang="en-IN" smtClean="0"/>
              <a:t>21-05-2023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2A5A27-234D-42C2-B4F2-067AF2E30588}" type="slidenum">
              <a:rPr lang="en-IN" smtClean="0"/>
              <a:t>‹#›</a:t>
            </a:fld>
            <a:endParaRPr lang="en-IN"/>
          </a:p>
        </p:txBody>
      </p:sp>
    </p:spTree>
    <p:extLst>
      <p:ext uri="{BB962C8B-B14F-4D97-AF65-F5344CB8AC3E}">
        <p14:creationId xmlns:p14="http://schemas.microsoft.com/office/powerpoint/2010/main" val="388027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openai.com/" TargetMode="External"/><Relationship Id="rId1" Type="http://schemas.openxmlformats.org/officeDocument/2006/relationships/slideLayout" Target="../slideLayouts/slideLayout7.xml"/><Relationship Id="rId5" Type="http://schemas.openxmlformats.org/officeDocument/2006/relationships/hyperlink" Target="https://getbootstrap.com/docs/5.3/getting-started/introduction/" TargetMode="External"/><Relationship Id="rId4" Type="http://schemas.openxmlformats.org/officeDocument/2006/relationships/hyperlink" Target="https://docs.djangoproject.com/en/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55540-6C8F-9C46-AABB-EC97FC37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350" y="0"/>
            <a:ext cx="2019300" cy="1914525"/>
          </a:xfrm>
          <a:prstGeom prst="rect">
            <a:avLst/>
          </a:prstGeom>
        </p:spPr>
      </p:pic>
      <p:sp>
        <p:nvSpPr>
          <p:cNvPr id="4" name="TextBox 3">
            <a:extLst>
              <a:ext uri="{FF2B5EF4-FFF2-40B4-BE49-F238E27FC236}">
                <a16:creationId xmlns:a16="http://schemas.microsoft.com/office/drawing/2014/main" id="{95D49774-9571-04AC-706E-8113FC1B0E34}"/>
              </a:ext>
            </a:extLst>
          </p:cNvPr>
          <p:cNvSpPr txBox="1"/>
          <p:nvPr/>
        </p:nvSpPr>
        <p:spPr>
          <a:xfrm>
            <a:off x="599440" y="2059920"/>
            <a:ext cx="10993120" cy="4524315"/>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SCHOOL OF COMPUTATIONAL SCIENCES,</a:t>
            </a:r>
          </a:p>
          <a:p>
            <a:pPr algn="ctr"/>
            <a:r>
              <a:rPr lang="en-US" dirty="0">
                <a:latin typeface="Times New Roman" panose="02020603050405020304" pitchFamily="18" charset="0"/>
                <a:cs typeface="Times New Roman" panose="02020603050405020304" pitchFamily="18" charset="0"/>
              </a:rPr>
              <a:t>SWAMI RAMANAND TEERTH MARATHWADA UNIVERSITY,</a:t>
            </a:r>
          </a:p>
          <a:p>
            <a:pPr algn="ctr"/>
            <a:r>
              <a:rPr lang="en-US" dirty="0">
                <a:latin typeface="Times New Roman" panose="02020603050405020304" pitchFamily="18" charset="0"/>
                <a:cs typeface="Times New Roman" panose="02020603050405020304" pitchFamily="18" charset="0"/>
              </a:rPr>
              <a:t>NANDED (M.S.) 431606</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YEAR 2022-2023</a:t>
            </a:r>
          </a:p>
          <a:p>
            <a:pPr algn="ctr"/>
            <a:endParaRPr lang="en-US" dirty="0">
              <a:latin typeface="Times New Roman" panose="02020603050405020304" pitchFamily="18" charset="0"/>
              <a:cs typeface="Times New Roman" panose="02020603050405020304" pitchFamily="18" charset="0"/>
            </a:endParaRPr>
          </a:p>
          <a:p>
            <a:pPr algn="ctr"/>
            <a:r>
              <a:rPr lang="en-US" b="1" u="sng" dirty="0">
                <a:latin typeface="Times New Roman" panose="02020603050405020304" pitchFamily="18" charset="0"/>
                <a:cs typeface="Times New Roman" panose="02020603050405020304" pitchFamily="18" charset="0"/>
              </a:rPr>
              <a:t>ACCOUNTING SYSTEM FOR APMC</a:t>
            </a:r>
          </a:p>
          <a:p>
            <a:pPr algn="ctr"/>
            <a:r>
              <a:rPr lang="en-US" dirty="0">
                <a:latin typeface="Times New Roman" panose="02020603050405020304" pitchFamily="18" charset="0"/>
                <a:cs typeface="Times New Roman" panose="02020603050405020304" pitchFamily="18" charset="0"/>
              </a:rPr>
              <a:t>PROJECT REPORT</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SUBMITTED BY:</a:t>
            </a:r>
          </a:p>
          <a:p>
            <a:pPr algn="ctr"/>
            <a:r>
              <a:rPr lang="en-US" dirty="0">
                <a:latin typeface="Times New Roman" panose="02020603050405020304" pitchFamily="18" charset="0"/>
                <a:cs typeface="Times New Roman" panose="02020603050405020304" pitchFamily="18" charset="0"/>
              </a:rPr>
              <a:t>KENDRE DHANRAJ BALAJI</a:t>
            </a:r>
          </a:p>
          <a:p>
            <a:pPr algn="ctr"/>
            <a:r>
              <a:rPr lang="en-US" dirty="0">
                <a:latin typeface="Times New Roman" panose="02020603050405020304" pitchFamily="18" charset="0"/>
                <a:cs typeface="Times New Roman" panose="02020603050405020304" pitchFamily="18" charset="0"/>
              </a:rPr>
              <a:t>MSc CS SY</a:t>
            </a:r>
          </a:p>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VZ10363</a:t>
            </a:r>
            <a:r>
              <a:rPr lang="en-US" dirty="0">
                <a:latin typeface="Times New Roman" panose="02020603050405020304" pitchFamily="18" charset="0"/>
                <a:cs typeface="Times New Roman" panose="02020603050405020304" pitchFamily="18" charset="0"/>
              </a:rPr>
              <a:t>]</a:t>
            </a: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GUIDED BY																  DIRECTOR</a:t>
            </a:r>
          </a:p>
          <a:p>
            <a:r>
              <a:rPr lang="en-US" dirty="0">
                <a:latin typeface="Times New Roman" panose="02020603050405020304" pitchFamily="18" charset="0"/>
                <a:cs typeface="Times New Roman" panose="02020603050405020304" pitchFamily="18" charset="0"/>
              </a:rPr>
              <a:t>Dr H. S. </a:t>
            </a:r>
            <a:r>
              <a:rPr lang="en-US" dirty="0" err="1">
                <a:latin typeface="Times New Roman" panose="02020603050405020304" pitchFamily="18" charset="0"/>
                <a:cs typeface="Times New Roman" panose="02020603050405020304" pitchFamily="18" charset="0"/>
              </a:rPr>
              <a:t>FADEWAR</a:t>
            </a:r>
            <a:r>
              <a:rPr lang="en-US" dirty="0">
                <a:latin typeface="Times New Roman" panose="02020603050405020304" pitchFamily="18" charset="0"/>
                <a:cs typeface="Times New Roman" panose="02020603050405020304" pitchFamily="18" charset="0"/>
              </a:rPr>
              <a:t>														Dr G. V. CHOWDHARY</a:t>
            </a:r>
          </a:p>
        </p:txBody>
      </p:sp>
    </p:spTree>
    <p:extLst>
      <p:ext uri="{BB962C8B-B14F-4D97-AF65-F5344CB8AC3E}">
        <p14:creationId xmlns:p14="http://schemas.microsoft.com/office/powerpoint/2010/main" val="392259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4DF8A-CD90-FE3E-775E-6E3A66495E1B}"/>
              </a:ext>
            </a:extLst>
          </p:cNvPr>
          <p:cNvSpPr txBox="1"/>
          <p:nvPr/>
        </p:nvSpPr>
        <p:spPr>
          <a:xfrm>
            <a:off x="139700" y="0"/>
            <a:ext cx="1029192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FRONT END DESIGN</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B6F4ED-A68E-665C-BD2F-64587FE78C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18457"/>
            <a:ext cx="10431624" cy="6139543"/>
          </a:xfrm>
          <a:prstGeom prst="rect">
            <a:avLst/>
          </a:prstGeom>
        </p:spPr>
      </p:pic>
      <p:sp>
        <p:nvSpPr>
          <p:cNvPr id="6" name="TextBox 5">
            <a:extLst>
              <a:ext uri="{FF2B5EF4-FFF2-40B4-BE49-F238E27FC236}">
                <a16:creationId xmlns:a16="http://schemas.microsoft.com/office/drawing/2014/main" id="{E09E61BB-DAA5-EBC9-0995-5E5DD6FEBA79}"/>
              </a:ext>
            </a:extLst>
          </p:cNvPr>
          <p:cNvSpPr txBox="1"/>
          <p:nvPr/>
        </p:nvSpPr>
        <p:spPr>
          <a:xfrm rot="5400000">
            <a:off x="8016457" y="3764550"/>
            <a:ext cx="566368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TALLY SCREEN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77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92760" y="270588"/>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software can reduce the risk or errors in financial transactions and data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software can streamline financial management tasks such as invoicing, billing and payment processing, which can save time for employees.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software can provide real-time financial reporting.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software can improve overall efficiency by automating processes and providing a centralized databases for financial data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software can help save money by reducing the need for paper-based processes and redundant tasks.</a:t>
            </a:r>
          </a:p>
        </p:txBody>
      </p:sp>
      <p:sp>
        <p:nvSpPr>
          <p:cNvPr id="3" name="TextBox 2">
            <a:extLst>
              <a:ext uri="{FF2B5EF4-FFF2-40B4-BE49-F238E27FC236}">
                <a16:creationId xmlns:a16="http://schemas.microsoft.com/office/drawing/2014/main" id="{A887D07C-B9D7-8B2B-C6BE-13480DBF7614}"/>
              </a:ext>
            </a:extLst>
          </p:cNvPr>
          <p:cNvSpPr txBox="1"/>
          <p:nvPr/>
        </p:nvSpPr>
        <p:spPr>
          <a:xfrm>
            <a:off x="487680" y="3296814"/>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E3D9B9-E96E-E025-1EDD-CA94657D7E30}"/>
              </a:ext>
            </a:extLst>
          </p:cNvPr>
          <p:cNvSpPr txBox="1"/>
          <p:nvPr/>
        </p:nvSpPr>
        <p:spPr>
          <a:xfrm>
            <a:off x="482600" y="4011746"/>
            <a:ext cx="11226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Employees may need time to learn how to use the new accounting system software, which can temporarily slow down productivity.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system software is heavily reliant on technology which can be problematic if there are technical issues such as power outages, system failures.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Although, this system can reduce the risk of errors, there is still the potential for user error if employees do not input data correctly or misinterpret the data.</a:t>
            </a:r>
          </a:p>
        </p:txBody>
      </p:sp>
    </p:spTree>
    <p:extLst>
      <p:ext uri="{BB962C8B-B14F-4D97-AF65-F5344CB8AC3E}">
        <p14:creationId xmlns:p14="http://schemas.microsoft.com/office/powerpoint/2010/main" val="355081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	This system plays a crucial role in managing the financial operations and transactions within the committee. Such a system offers several benefits including efficient financial management, accurate financial records, improved decision-making, etc.</a:t>
            </a:r>
          </a:p>
        </p:txBody>
      </p:sp>
      <p:sp>
        <p:nvSpPr>
          <p:cNvPr id="5" name="TextBox 4">
            <a:extLst>
              <a:ext uri="{FF2B5EF4-FFF2-40B4-BE49-F238E27FC236}">
                <a16:creationId xmlns:a16="http://schemas.microsoft.com/office/drawing/2014/main" id="{9B5F7DA9-4D13-7D29-CFF2-B14C2677E29A}"/>
              </a:ext>
            </a:extLst>
          </p:cNvPr>
          <p:cNvSpPr txBox="1"/>
          <p:nvPr/>
        </p:nvSpPr>
        <p:spPr>
          <a:xfrm>
            <a:off x="482600" y="2374744"/>
            <a:ext cx="11226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future scope for Accounting System for APMC lies in automation, integration, mobile accessibility, analytics, compliance, cloud-based solutions, blockchain technology and sustainability reporting. By embracing these advancements, APMCs can enhance financial management.</a:t>
            </a:r>
          </a:p>
        </p:txBody>
      </p:sp>
      <p:sp>
        <p:nvSpPr>
          <p:cNvPr id="6" name="TextBox 5">
            <a:extLst>
              <a:ext uri="{FF2B5EF4-FFF2-40B4-BE49-F238E27FC236}">
                <a16:creationId xmlns:a16="http://schemas.microsoft.com/office/drawing/2014/main" id="{92DA5B45-ECB8-31E0-32A2-4AFC2CA50FCC}"/>
              </a:ext>
            </a:extLst>
          </p:cNvPr>
          <p:cNvSpPr txBox="1"/>
          <p:nvPr/>
        </p:nvSpPr>
        <p:spPr>
          <a:xfrm>
            <a:off x="482600" y="3941076"/>
            <a:ext cx="11226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PROPOSED ENHANCEMENTS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Graphics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Adding Expenditure Records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More Report Formats</a:t>
            </a:r>
          </a:p>
        </p:txBody>
      </p:sp>
    </p:spTree>
    <p:extLst>
      <p:ext uri="{BB962C8B-B14F-4D97-AF65-F5344CB8AC3E}">
        <p14:creationId xmlns:p14="http://schemas.microsoft.com/office/powerpoint/2010/main" val="195781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1270077"/>
            <a:ext cx="1122680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I would like to mention some sources which proved to be helpful in making this project, some of them are as follows: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openai.com</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a:t>
            </a:r>
            <a:r>
              <a:rPr lang="en-US" dirty="0" err="1">
                <a:latin typeface="Times New Roman" panose="02020603050405020304" pitchFamily="18" charset="0"/>
                <a:cs typeface="Times New Roman" panose="02020603050405020304" pitchFamily="18" charset="0"/>
                <a:hlinkClick r:id="rId3"/>
              </a:rPr>
              <a:t>www.python.org</a:t>
            </a:r>
            <a:r>
              <a:rPr lang="en-US" dirty="0">
                <a:latin typeface="Times New Roman" panose="02020603050405020304" pitchFamily="18" charset="0"/>
                <a:cs typeface="Times New Roman" panose="02020603050405020304" pitchFamily="18" charset="0"/>
                <a:hlinkClick r:id="rId3"/>
              </a:rPr>
              <a:t>/doc/</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a:t>
            </a:r>
            <a:r>
              <a:rPr lang="en-US" dirty="0" err="1">
                <a:latin typeface="Times New Roman" panose="02020603050405020304" pitchFamily="18" charset="0"/>
                <a:cs typeface="Times New Roman" panose="02020603050405020304" pitchFamily="18" charset="0"/>
                <a:hlinkClick r:id="rId4"/>
              </a:rPr>
              <a:t>docs.djangoproject.com</a:t>
            </a:r>
            <a:r>
              <a:rPr lang="en-US" dirty="0">
                <a:latin typeface="Times New Roman" panose="02020603050405020304" pitchFamily="18" charset="0"/>
                <a:cs typeface="Times New Roman" panose="02020603050405020304" pitchFamily="18" charset="0"/>
                <a:hlinkClick r:id="rId4"/>
              </a:rPr>
              <a:t>/</a:t>
            </a:r>
            <a:r>
              <a:rPr lang="en-US" dirty="0" err="1">
                <a:latin typeface="Times New Roman" panose="02020603050405020304" pitchFamily="18" charset="0"/>
                <a:cs typeface="Times New Roman" panose="02020603050405020304" pitchFamily="18" charset="0"/>
                <a:hlinkClick r:id="rId4"/>
              </a:rPr>
              <a:t>en</a:t>
            </a:r>
            <a:r>
              <a:rPr lang="en-US" dirty="0">
                <a:latin typeface="Times New Roman" panose="02020603050405020304" pitchFamily="18" charset="0"/>
                <a:cs typeface="Times New Roman" panose="02020603050405020304" pitchFamily="18" charset="0"/>
                <a:hlinkClick r:id="rId4"/>
              </a:rPr>
              <a:t>/4.1/</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https://</a:t>
            </a:r>
            <a:r>
              <a:rPr lang="en-US" dirty="0" err="1">
                <a:latin typeface="Times New Roman" panose="02020603050405020304" pitchFamily="18" charset="0"/>
                <a:cs typeface="Times New Roman" panose="02020603050405020304" pitchFamily="18" charset="0"/>
                <a:hlinkClick r:id="rId5"/>
              </a:rPr>
              <a:t>getbootstrap.com</a:t>
            </a:r>
            <a:r>
              <a:rPr lang="en-US" dirty="0">
                <a:latin typeface="Times New Roman" panose="02020603050405020304" pitchFamily="18" charset="0"/>
                <a:cs typeface="Times New Roman" panose="02020603050405020304" pitchFamily="18" charset="0"/>
                <a:hlinkClick r:id="rId5"/>
              </a:rPr>
              <a:t>/docs/5.3/getting-started/introduction/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3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is APMC?</a:t>
            </a:r>
          </a:p>
          <a:p>
            <a:r>
              <a:rPr lang="en-US" dirty="0">
                <a:latin typeface="Times New Roman" panose="02020603050405020304" pitchFamily="18" charset="0"/>
                <a:cs typeface="Times New Roman" panose="02020603050405020304" pitchFamily="18" charset="0"/>
              </a:rPr>
              <a:t>	APMC means the Agricultural Produce &amp; Market Committee which is a government organization responsible for regulating and overseeing the marketing of agricultural produce in India.</a:t>
            </a:r>
          </a:p>
        </p:txBody>
      </p:sp>
      <p:sp>
        <p:nvSpPr>
          <p:cNvPr id="5" name="TextBox 4">
            <a:extLst>
              <a:ext uri="{FF2B5EF4-FFF2-40B4-BE49-F238E27FC236}">
                <a16:creationId xmlns:a16="http://schemas.microsoft.com/office/drawing/2014/main" id="{9B5F7DA9-4D13-7D29-CFF2-B14C2677E29A}"/>
              </a:ext>
            </a:extLst>
          </p:cNvPr>
          <p:cNvSpPr txBox="1"/>
          <p:nvPr/>
        </p:nvSpPr>
        <p:spPr>
          <a:xfrm>
            <a:off x="482600" y="2001520"/>
            <a:ext cx="112268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is ACCOUNTING FOR APMC?</a:t>
            </a:r>
          </a:p>
          <a:p>
            <a:r>
              <a:rPr lang="en-US" dirty="0">
                <a:latin typeface="Times New Roman" panose="02020603050405020304" pitchFamily="18" charset="0"/>
                <a:cs typeface="Times New Roman" panose="02020603050405020304" pitchFamily="18" charset="0"/>
              </a:rPr>
              <a:t>	As the name suggests, it refers to the financial management system which records, track and manage financial transactions and operations. I have created an accounting system software that can streamline financial management tasks, improve data accuracy, and provide real-time financial reporting also minimizing the paperwork with UPI option for payment encouraging cashless transactions.</a:t>
            </a:r>
          </a:p>
        </p:txBody>
      </p:sp>
      <p:sp>
        <p:nvSpPr>
          <p:cNvPr id="6" name="TextBox 5">
            <a:extLst>
              <a:ext uri="{FF2B5EF4-FFF2-40B4-BE49-F238E27FC236}">
                <a16:creationId xmlns:a16="http://schemas.microsoft.com/office/drawing/2014/main" id="{92DA5B45-ECB8-31E0-32A2-4AFC2CA50FCC}"/>
              </a:ext>
            </a:extLst>
          </p:cNvPr>
          <p:cNvSpPr txBox="1"/>
          <p:nvPr/>
        </p:nvSpPr>
        <p:spPr>
          <a:xfrm>
            <a:off x="482600" y="3567852"/>
            <a:ext cx="11226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is the need of ACCOUNTING FOR APMC?</a:t>
            </a:r>
          </a:p>
          <a:p>
            <a:r>
              <a:rPr lang="en-US" dirty="0">
                <a:latin typeface="Times New Roman" panose="02020603050405020304" pitchFamily="18" charset="0"/>
                <a:cs typeface="Times New Roman" panose="02020603050405020304" pitchFamily="18" charset="0"/>
              </a:rPr>
              <a:t>	Current manual accounting process is time-consuming, error prone and not scalable.</a:t>
            </a:r>
          </a:p>
          <a:p>
            <a:r>
              <a:rPr lang="en-US" dirty="0">
                <a:latin typeface="Times New Roman" panose="02020603050405020304" pitchFamily="18" charset="0"/>
                <a:cs typeface="Times New Roman" panose="02020603050405020304" pitchFamily="18" charset="0"/>
              </a:rPr>
              <a:t>	The lack of automation in financial transactions and data management leads to inefficiencies and inaccuracies in financial reporting, which can negatively impact the organization’s decision-making, financial analysis.</a:t>
            </a:r>
          </a:p>
        </p:txBody>
      </p:sp>
    </p:spTree>
    <p:extLst>
      <p:ext uri="{BB962C8B-B14F-4D97-AF65-F5344CB8AC3E}">
        <p14:creationId xmlns:p14="http://schemas.microsoft.com/office/powerpoint/2010/main" val="278957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	In my proposed system, I have the provision for adding the records of proprietors, financial transactions by all the employees of APMC. Another advantage of the system is that is also includes the Proprietor Management System along with Recording Transactions. The records of the transactions are added in the database so the admin can view the data whenever he/she want.</a:t>
            </a:r>
          </a:p>
        </p:txBody>
      </p:sp>
      <p:sp>
        <p:nvSpPr>
          <p:cNvPr id="3" name="TextBox 2">
            <a:extLst>
              <a:ext uri="{FF2B5EF4-FFF2-40B4-BE49-F238E27FC236}">
                <a16:creationId xmlns:a16="http://schemas.microsoft.com/office/drawing/2014/main" id="{D133AF1A-D25E-A28E-1F5F-9F3DB8417B9F}"/>
              </a:ext>
            </a:extLst>
          </p:cNvPr>
          <p:cNvSpPr txBox="1"/>
          <p:nvPr/>
        </p:nvSpPr>
        <p:spPr>
          <a:xfrm>
            <a:off x="482600" y="2628055"/>
            <a:ext cx="1122680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User friendly interface and environment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Fast access to database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Less error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More storage capacity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Search facility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Track records</a:t>
            </a:r>
          </a:p>
        </p:txBody>
      </p:sp>
    </p:spTree>
    <p:extLst>
      <p:ext uri="{BB962C8B-B14F-4D97-AF65-F5344CB8AC3E}">
        <p14:creationId xmlns:p14="http://schemas.microsoft.com/office/powerpoint/2010/main" val="1657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USER REQUIREMENTS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SPECIFICATIONS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Browser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Python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Django Library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Pandas Library</a:t>
            </a:r>
          </a:p>
        </p:txBody>
      </p:sp>
      <p:sp>
        <p:nvSpPr>
          <p:cNvPr id="3" name="TextBox 2">
            <a:extLst>
              <a:ext uri="{FF2B5EF4-FFF2-40B4-BE49-F238E27FC236}">
                <a16:creationId xmlns:a16="http://schemas.microsoft.com/office/drawing/2014/main" id="{D133AF1A-D25E-A28E-1F5F-9F3DB8417B9F}"/>
              </a:ext>
            </a:extLst>
          </p:cNvPr>
          <p:cNvSpPr txBox="1"/>
          <p:nvPr/>
        </p:nvSpPr>
        <p:spPr>
          <a:xfrm>
            <a:off x="482600" y="2602654"/>
            <a:ext cx="112268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SPECIFICATIONS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processor good enough to support browsing the internet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RAM with size at least 4 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LAN Card for internet connectivity</a:t>
            </a:r>
          </a:p>
        </p:txBody>
      </p:sp>
    </p:spTree>
    <p:extLst>
      <p:ext uri="{BB962C8B-B14F-4D97-AF65-F5344CB8AC3E}">
        <p14:creationId xmlns:p14="http://schemas.microsoft.com/office/powerpoint/2010/main" val="249060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F715E-6666-F991-B29F-F54A523A9C5E}"/>
              </a:ext>
            </a:extLst>
          </p:cNvPr>
          <p:cNvSpPr txBox="1"/>
          <p:nvPr/>
        </p:nvSpPr>
        <p:spPr>
          <a:xfrm>
            <a:off x="487680" y="0"/>
            <a:ext cx="1121664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DEVELOPMENT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0A3B28-B94E-76CC-0543-AE14F410C8B9}"/>
              </a:ext>
            </a:extLst>
          </p:cNvPr>
          <p:cNvSpPr txBox="1"/>
          <p:nvPr/>
        </p:nvSpPr>
        <p:spPr>
          <a:xfrm>
            <a:off x="482600" y="985520"/>
            <a:ext cx="112268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SDLC model is used?</a:t>
            </a:r>
          </a:p>
          <a:p>
            <a:pPr algn="ctr"/>
            <a:r>
              <a:rPr lang="en-US" b="1" u="sng" dirty="0">
                <a:latin typeface="Times New Roman" panose="02020603050405020304" pitchFamily="18" charset="0"/>
                <a:cs typeface="Times New Roman" panose="02020603050405020304" pitchFamily="18" charset="0"/>
              </a:rPr>
              <a:t>AGILE MODEL</a:t>
            </a:r>
          </a:p>
          <a:p>
            <a:r>
              <a:rPr lang="en-US" dirty="0">
                <a:latin typeface="Times New Roman" panose="02020603050405020304" pitchFamily="18" charset="0"/>
                <a:cs typeface="Times New Roman" panose="02020603050405020304" pitchFamily="18" charset="0"/>
              </a:rPr>
              <a:t>	Agile SDLC model is a combination of iterative and incremental process models with focus on process adaptability and customer satisfaction by rapid delivery of working software product. Agile method breaks the product into small incremental builds. These builds are provided in iterations. Each iteration typically lasts from about one to three weeks. Every iteration involves cross functional teams working simultaneously on various areas like planning, requirement analysis, design, coding, unit testing and acceptance testing. At the end of the iteration, a working product is displayed to the customer and important stakeholders.</a:t>
            </a:r>
          </a:p>
        </p:txBody>
      </p:sp>
    </p:spTree>
    <p:extLst>
      <p:ext uri="{BB962C8B-B14F-4D97-AF65-F5344CB8AC3E}">
        <p14:creationId xmlns:p14="http://schemas.microsoft.com/office/powerpoint/2010/main" val="274406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F98EB-0D94-74FB-935F-EE47085A7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225"/>
            <a:ext cx="12192000" cy="5700775"/>
          </a:xfrm>
          <a:prstGeom prst="rect">
            <a:avLst/>
          </a:prstGeom>
        </p:spPr>
      </p:pic>
    </p:spTree>
    <p:extLst>
      <p:ext uri="{BB962C8B-B14F-4D97-AF65-F5344CB8AC3E}">
        <p14:creationId xmlns:p14="http://schemas.microsoft.com/office/powerpoint/2010/main" val="267600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4DF8A-CD90-FE3E-775E-6E3A66495E1B}"/>
              </a:ext>
            </a:extLst>
          </p:cNvPr>
          <p:cNvSpPr txBox="1"/>
          <p:nvPr/>
        </p:nvSpPr>
        <p:spPr>
          <a:xfrm>
            <a:off x="139700" y="0"/>
            <a:ext cx="1029192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FRONT END DESIGN</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B6F4ED-A68E-665C-BD2F-64587FE78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220"/>
            <a:ext cx="10431624" cy="6334781"/>
          </a:xfrm>
          <a:prstGeom prst="rect">
            <a:avLst/>
          </a:prstGeom>
        </p:spPr>
      </p:pic>
      <p:sp>
        <p:nvSpPr>
          <p:cNvPr id="6" name="TextBox 5">
            <a:extLst>
              <a:ext uri="{FF2B5EF4-FFF2-40B4-BE49-F238E27FC236}">
                <a16:creationId xmlns:a16="http://schemas.microsoft.com/office/drawing/2014/main" id="{E09E61BB-DAA5-EBC9-0995-5E5DD6FEBA79}"/>
              </a:ext>
            </a:extLst>
          </p:cNvPr>
          <p:cNvSpPr txBox="1"/>
          <p:nvPr/>
        </p:nvSpPr>
        <p:spPr>
          <a:xfrm rot="5400000">
            <a:off x="8016457" y="3764550"/>
            <a:ext cx="566368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INDEX SCREEN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55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4DF8A-CD90-FE3E-775E-6E3A66495E1B}"/>
              </a:ext>
            </a:extLst>
          </p:cNvPr>
          <p:cNvSpPr txBox="1"/>
          <p:nvPr/>
        </p:nvSpPr>
        <p:spPr>
          <a:xfrm>
            <a:off x="139700" y="0"/>
            <a:ext cx="1029192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FRONT END DESIGN</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B6F4ED-A68E-665C-BD2F-64587FE78C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23220"/>
            <a:ext cx="10431624" cy="6334780"/>
          </a:xfrm>
          <a:prstGeom prst="rect">
            <a:avLst/>
          </a:prstGeom>
        </p:spPr>
      </p:pic>
      <p:sp>
        <p:nvSpPr>
          <p:cNvPr id="6" name="TextBox 5">
            <a:extLst>
              <a:ext uri="{FF2B5EF4-FFF2-40B4-BE49-F238E27FC236}">
                <a16:creationId xmlns:a16="http://schemas.microsoft.com/office/drawing/2014/main" id="{E09E61BB-DAA5-EBC9-0995-5E5DD6FEBA79}"/>
              </a:ext>
            </a:extLst>
          </p:cNvPr>
          <p:cNvSpPr txBox="1"/>
          <p:nvPr/>
        </p:nvSpPr>
        <p:spPr>
          <a:xfrm rot="5400000">
            <a:off x="8016457" y="3764550"/>
            <a:ext cx="566368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PROPRIETOR SCREEN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40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4DF8A-CD90-FE3E-775E-6E3A66495E1B}"/>
              </a:ext>
            </a:extLst>
          </p:cNvPr>
          <p:cNvSpPr txBox="1"/>
          <p:nvPr/>
        </p:nvSpPr>
        <p:spPr>
          <a:xfrm>
            <a:off x="139700" y="0"/>
            <a:ext cx="1029192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FRONT END DESIGN</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B6F4ED-A68E-665C-BD2F-64587FE78C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32038"/>
            <a:ext cx="10431624" cy="6025961"/>
          </a:xfrm>
          <a:prstGeom prst="rect">
            <a:avLst/>
          </a:prstGeom>
        </p:spPr>
      </p:pic>
      <p:sp>
        <p:nvSpPr>
          <p:cNvPr id="6" name="TextBox 5">
            <a:extLst>
              <a:ext uri="{FF2B5EF4-FFF2-40B4-BE49-F238E27FC236}">
                <a16:creationId xmlns:a16="http://schemas.microsoft.com/office/drawing/2014/main" id="{E09E61BB-DAA5-EBC9-0995-5E5DD6FEBA79}"/>
              </a:ext>
            </a:extLst>
          </p:cNvPr>
          <p:cNvSpPr txBox="1"/>
          <p:nvPr/>
        </p:nvSpPr>
        <p:spPr>
          <a:xfrm rot="5400000">
            <a:off x="8016457" y="3764550"/>
            <a:ext cx="566368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 REPORT SEARCH SCREEN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117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TotalTime>
  <Words>855</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Dhanraj B Kendre</dc:creator>
  <cp:lastModifiedBy>Dhanraj B Kendre</cp:lastModifiedBy>
  <cp:revision>23</cp:revision>
  <dcterms:created xsi:type="dcterms:W3CDTF">2023-05-21T06:22:37Z</dcterms:created>
  <dcterms:modified xsi:type="dcterms:W3CDTF">2023-05-21T08:33:41Z</dcterms:modified>
</cp:coreProperties>
</file>