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0275213" cy="42803763"/>
  <p:notesSz cx="7102475" cy="10234613"/>
  <p:defaultTextStyle>
    <a:defPPr lvl="0">
      <a:defRPr lang="en-US"/>
    </a:defPPr>
    <a:lvl1pPr lvl="0" algn="ctr" rtl="0" fontAlgn="base">
      <a:spcBef>
        <a:spcPct val="0"/>
      </a:spcBef>
      <a:spcAft>
        <a:spcPct val="0"/>
      </a:spcAft>
      <a:defRPr sz="8200" kern="1200">
        <a:solidFill>
          <a:schemeClr val="tx1"/>
        </a:solidFill>
        <a:latin typeface="Arial" charset="0"/>
        <a:ea typeface="+mn-ea"/>
        <a:cs typeface="+mn-cs"/>
      </a:defRPr>
    </a:lvl1pPr>
    <a:lvl2pPr marL="434980" lvl="1" algn="ctr" rtl="0" fontAlgn="base">
      <a:spcBef>
        <a:spcPct val="0"/>
      </a:spcBef>
      <a:spcAft>
        <a:spcPct val="0"/>
      </a:spcAft>
      <a:defRPr sz="8200" kern="1200">
        <a:solidFill>
          <a:schemeClr val="tx1"/>
        </a:solidFill>
        <a:latin typeface="Arial" charset="0"/>
        <a:ea typeface="+mn-ea"/>
        <a:cs typeface="+mn-cs"/>
      </a:defRPr>
    </a:lvl2pPr>
    <a:lvl3pPr marL="869960" lvl="2" algn="ctr" rtl="0" fontAlgn="base">
      <a:spcBef>
        <a:spcPct val="0"/>
      </a:spcBef>
      <a:spcAft>
        <a:spcPct val="0"/>
      </a:spcAft>
      <a:defRPr sz="8200" kern="1200">
        <a:solidFill>
          <a:schemeClr val="tx1"/>
        </a:solidFill>
        <a:latin typeface="Arial" charset="0"/>
        <a:ea typeface="+mn-ea"/>
        <a:cs typeface="+mn-cs"/>
      </a:defRPr>
    </a:lvl3pPr>
    <a:lvl4pPr marL="1304940" lvl="3" algn="ctr" rtl="0" fontAlgn="base">
      <a:spcBef>
        <a:spcPct val="0"/>
      </a:spcBef>
      <a:spcAft>
        <a:spcPct val="0"/>
      </a:spcAft>
      <a:defRPr sz="8200" kern="1200">
        <a:solidFill>
          <a:schemeClr val="tx1"/>
        </a:solidFill>
        <a:latin typeface="Arial" charset="0"/>
        <a:ea typeface="+mn-ea"/>
        <a:cs typeface="+mn-cs"/>
      </a:defRPr>
    </a:lvl4pPr>
    <a:lvl5pPr marL="1739920" lvl="4" algn="ctr" rtl="0" fontAlgn="base">
      <a:spcBef>
        <a:spcPct val="0"/>
      </a:spcBef>
      <a:spcAft>
        <a:spcPct val="0"/>
      </a:spcAft>
      <a:defRPr sz="8200" kern="1200">
        <a:solidFill>
          <a:schemeClr val="tx1"/>
        </a:solidFill>
        <a:latin typeface="Arial" charset="0"/>
        <a:ea typeface="+mn-ea"/>
        <a:cs typeface="+mn-cs"/>
      </a:defRPr>
    </a:lvl5pPr>
    <a:lvl6pPr marL="2174900" lvl="5" algn="l" defTabSz="869960" rtl="0" eaLnBrk="1" latinLnBrk="0" hangingPunct="1">
      <a:defRPr sz="8200" kern="1200">
        <a:solidFill>
          <a:schemeClr val="tx1"/>
        </a:solidFill>
        <a:latin typeface="Arial" charset="0"/>
        <a:ea typeface="+mn-ea"/>
        <a:cs typeface="+mn-cs"/>
      </a:defRPr>
    </a:lvl6pPr>
    <a:lvl7pPr marL="2609880" lvl="6" algn="l" defTabSz="869960" rtl="0" eaLnBrk="1" latinLnBrk="0" hangingPunct="1">
      <a:defRPr sz="8200" kern="1200">
        <a:solidFill>
          <a:schemeClr val="tx1"/>
        </a:solidFill>
        <a:latin typeface="Arial" charset="0"/>
        <a:ea typeface="+mn-ea"/>
        <a:cs typeface="+mn-cs"/>
      </a:defRPr>
    </a:lvl7pPr>
    <a:lvl8pPr marL="3044861" lvl="7" algn="l" defTabSz="869960" rtl="0" eaLnBrk="1" latinLnBrk="0" hangingPunct="1">
      <a:defRPr sz="8200" kern="1200">
        <a:solidFill>
          <a:schemeClr val="tx1"/>
        </a:solidFill>
        <a:latin typeface="Arial" charset="0"/>
        <a:ea typeface="+mn-ea"/>
        <a:cs typeface="+mn-cs"/>
      </a:defRPr>
    </a:lvl8pPr>
    <a:lvl9pPr marL="3479841" lvl="8"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11" d="100"/>
          <a:sy n="11" d="100"/>
        </p:scale>
        <p:origin x="2400" y="132"/>
      </p:cViewPr>
      <p:guideLst>
        <p:guide orient="horz" pos="6288"/>
        <p:guide orient="horz" pos="26261"/>
        <p:guide orient="horz" pos="2793"/>
        <p:guide pos="953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49" d="100"/>
          <a:sy n="49" d="100"/>
        </p:scale>
        <p:origin x="2952" y="72"/>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image" Target="../media/image2.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l">
              <a:defRPr sz="1300"/>
            </a:lvl1pPr>
          </a:lstStyle>
          <a:p>
            <a:endParaRPr lang="en-US" dirty="0"/>
          </a:p>
        </p:txBody>
      </p:sp>
      <p:sp>
        <p:nvSpPr>
          <p:cNvPr id="3075" name="Rectangle 3"/>
          <p:cNvSpPr>
            <a:spLocks noGrp="1" noChangeArrowheads="1"/>
          </p:cNvSpPr>
          <p:nvPr>
            <p:ph type="dt" idx="1"/>
          </p:nvPr>
        </p:nvSpPr>
        <p:spPr bwMode="auto">
          <a:xfrm>
            <a:off x="4023057"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r">
              <a:defRPr sz="1300"/>
            </a:lvl1pPr>
          </a:lstStyle>
          <a:p>
            <a:endParaRPr lang="en-US" dirty="0"/>
          </a:p>
        </p:txBody>
      </p:sp>
      <p:sp>
        <p:nvSpPr>
          <p:cNvPr id="3076" name="Rectangle 4"/>
          <p:cNvSpPr>
            <a:spLocks noGrp="1" noRot="1" noChangeAspect="1" noChangeArrowheads="1" noTextEdit="1"/>
          </p:cNvSpPr>
          <p:nvPr>
            <p:ph type="sldImg" idx="2"/>
          </p:nvPr>
        </p:nvSpPr>
        <p:spPr bwMode="auto">
          <a:xfrm>
            <a:off x="2193925" y="766763"/>
            <a:ext cx="2716213" cy="3838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10248" y="4862321"/>
            <a:ext cx="5681980" cy="4605575"/>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l">
              <a:defRPr sz="1300"/>
            </a:lvl1pPr>
          </a:lstStyle>
          <a:p>
            <a:endParaRPr lang="en-US" dirty="0"/>
          </a:p>
        </p:txBody>
      </p:sp>
      <p:sp>
        <p:nvSpPr>
          <p:cNvPr id="3079" name="Rectangle 7"/>
          <p:cNvSpPr>
            <a:spLocks noGrp="1" noChangeArrowheads="1"/>
          </p:cNvSpPr>
          <p:nvPr>
            <p:ph type="sldNum" sz="quarter" idx="5"/>
          </p:nvPr>
        </p:nvSpPr>
        <p:spPr bwMode="auto">
          <a:xfrm>
            <a:off x="4023057"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r">
              <a:defRPr sz="1300"/>
            </a:lvl1pPr>
          </a:lstStyle>
          <a:p>
            <a:fld id="{A645BAB7-E9F9-435A-B8BD-F70ADBBCBAF6}" type="slidenum">
              <a:rPr lang="en-US"/>
              <a:pPr/>
              <a:t>‹#›</a:t>
            </a:fld>
            <a:endParaRPr lang="en-US" dirty="0"/>
          </a:p>
        </p:txBody>
      </p:sp>
    </p:spTree>
    <p:extLst>
      <p:ext uri="{BB962C8B-B14F-4D97-AF65-F5344CB8AC3E}">
        <p14:creationId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93925" y="766763"/>
            <a:ext cx="2716213" cy="3838575"/>
          </a:xfrm>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8315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a:effectLst/>
                <a:hlinkClick r:id="rId3"/>
              </a:rPr>
              <a:t>www.postersession.com</a:t>
            </a:r>
            <a:endParaRPr lang="en-US" sz="100" dirty="0">
              <a:effectLst/>
            </a:endParaRPr>
          </a:p>
        </p:txBody>
      </p:sp>
      <p:pic>
        <p:nvPicPr>
          <p:cNvPr id="4"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oleObject" Target="../embeddings/oleObject4.bin"/><Relationship Id="rId18" Type="http://schemas.openxmlformats.org/officeDocument/2006/relationships/image" Target="../media/image7.png"/><Relationship Id="rId3" Type="http://schemas.openxmlformats.org/officeDocument/2006/relationships/notesSlide" Target="../notesSlides/notesSlide1.xml"/><Relationship Id="rId21" Type="http://schemas.openxmlformats.org/officeDocument/2006/relationships/image" Target="../media/image12.png"/><Relationship Id="rId7" Type="http://schemas.openxmlformats.org/officeDocument/2006/relationships/oleObject" Target="../embeddings/oleObject1.bin"/><Relationship Id="rId12" Type="http://schemas.openxmlformats.org/officeDocument/2006/relationships/image" Target="../media/image4.png"/><Relationship Id="rId17" Type="http://schemas.openxmlformats.org/officeDocument/2006/relationships/oleObject" Target="../embeddings/oleObject6.bin"/><Relationship Id="rId2" Type="http://schemas.openxmlformats.org/officeDocument/2006/relationships/slideLayout" Target="../slideLayouts/slideLayout1.xml"/><Relationship Id="rId16" Type="http://schemas.openxmlformats.org/officeDocument/2006/relationships/image" Target="../media/image6.png"/><Relationship Id="rId20" Type="http://schemas.openxmlformats.org/officeDocument/2006/relationships/image" Target="../media/image8.png"/><Relationship Id="rId1" Type="http://schemas.openxmlformats.org/officeDocument/2006/relationships/vmlDrawing" Target="../drawings/vmlDrawing1.vml"/><Relationship Id="rId6" Type="http://schemas.openxmlformats.org/officeDocument/2006/relationships/image" Target="../media/image11.jpeg"/><Relationship Id="rId11" Type="http://schemas.openxmlformats.org/officeDocument/2006/relationships/oleObject" Target="../embeddings/oleObject3.bin"/><Relationship Id="rId5" Type="http://schemas.openxmlformats.org/officeDocument/2006/relationships/image" Target="../media/image10.jpeg"/><Relationship Id="rId15" Type="http://schemas.openxmlformats.org/officeDocument/2006/relationships/oleObject" Target="../embeddings/oleObject5.bin"/><Relationship Id="rId10" Type="http://schemas.openxmlformats.org/officeDocument/2006/relationships/image" Target="../media/image3.emf"/><Relationship Id="rId19" Type="http://schemas.openxmlformats.org/officeDocument/2006/relationships/oleObject" Target="../embeddings/oleObject7.bin"/><Relationship Id="rId4" Type="http://schemas.openxmlformats.org/officeDocument/2006/relationships/image" Target="../media/image9.png"/><Relationship Id="rId9" Type="http://schemas.openxmlformats.org/officeDocument/2006/relationships/oleObject" Target="../embeddings/oleObject2.bin"/><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3064"/>
            </a:gs>
            <a:gs pos="50000">
              <a:schemeClr val="lt1"/>
            </a:gs>
            <a:gs pos="100000">
              <a:srgbClr val="003064"/>
            </a:gs>
          </a:gsLst>
          <a:lin ang="5400012" scaled="0"/>
        </a:gradFill>
        <a:effectLst/>
      </p:bgPr>
    </p:bg>
    <p:spTree>
      <p:nvGrpSpPr>
        <p:cNvPr id="1" name="Shape 4101"/>
        <p:cNvGrpSpPr/>
        <p:nvPr/>
      </p:nvGrpSpPr>
      <p:grpSpPr>
        <a:xfrm>
          <a:off x="0" y="0"/>
          <a:ext cx="0" cy="0"/>
          <a:chOff x="0" y="0"/>
          <a:chExt cx="0" cy="0"/>
        </a:xfrm>
      </p:grpSpPr>
      <p:sp>
        <p:nvSpPr>
          <p:cNvPr id="4102" name="Google Shape;4102;p1"/>
          <p:cNvSpPr/>
          <p:nvPr/>
        </p:nvSpPr>
        <p:spPr>
          <a:xfrm>
            <a:off x="15639393" y="6401553"/>
            <a:ext cx="14173200" cy="35480400"/>
          </a:xfrm>
          <a:prstGeom prst="roundRect">
            <a:avLst>
              <a:gd name="adj" fmla="val 7000"/>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00" dirty="0">
              <a:solidFill>
                <a:schemeClr val="dk1"/>
              </a:solidFill>
              <a:latin typeface="Arial"/>
              <a:ea typeface="Arial"/>
              <a:cs typeface="Arial"/>
              <a:sym typeface="Arial"/>
            </a:endParaRPr>
          </a:p>
        </p:txBody>
      </p:sp>
      <p:sp>
        <p:nvSpPr>
          <p:cNvPr id="4103" name="Google Shape;4103;p1"/>
          <p:cNvSpPr/>
          <p:nvPr/>
        </p:nvSpPr>
        <p:spPr>
          <a:xfrm>
            <a:off x="571500" y="6526924"/>
            <a:ext cx="14058900" cy="35567100"/>
          </a:xfrm>
          <a:prstGeom prst="roundRect">
            <a:avLst>
              <a:gd name="adj" fmla="val 7000"/>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200" b="1" dirty="0">
                <a:solidFill>
                  <a:schemeClr val="dk1"/>
                </a:solidFill>
              </a:rPr>
              <a:t>   </a:t>
            </a:r>
            <a:endParaRPr b="1" dirty="0"/>
          </a:p>
        </p:txBody>
      </p:sp>
      <p:sp>
        <p:nvSpPr>
          <p:cNvPr id="4104" name="Google Shape;4104;p1"/>
          <p:cNvSpPr/>
          <p:nvPr/>
        </p:nvSpPr>
        <p:spPr>
          <a:xfrm>
            <a:off x="498583" y="349008"/>
            <a:ext cx="29203800" cy="5482800"/>
          </a:xfrm>
          <a:prstGeom prst="roundRect">
            <a:avLst>
              <a:gd name="adj" fmla="val 10870"/>
            </a:avLst>
          </a:prstGeom>
          <a:gradFill>
            <a:gsLst>
              <a:gs pos="0">
                <a:srgbClr val="A7C4FF"/>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00">
              <a:solidFill>
                <a:schemeClr val="lt1"/>
              </a:solidFill>
              <a:latin typeface="Arial"/>
              <a:ea typeface="Arial"/>
              <a:cs typeface="Arial"/>
              <a:sym typeface="Arial"/>
            </a:endParaRPr>
          </a:p>
        </p:txBody>
      </p:sp>
      <p:pic>
        <p:nvPicPr>
          <p:cNvPr id="4105" name="Google Shape;4105;p1"/>
          <p:cNvPicPr preferRelativeResize="0"/>
          <p:nvPr/>
        </p:nvPicPr>
        <p:blipFill rotWithShape="1">
          <a:blip r:embed="rId4">
            <a:alphaModFix/>
          </a:blip>
          <a:srcRect/>
          <a:stretch/>
        </p:blipFill>
        <p:spPr>
          <a:xfrm>
            <a:off x="19608279" y="41883838"/>
            <a:ext cx="10093955" cy="698455"/>
          </a:xfrm>
          <a:prstGeom prst="rect">
            <a:avLst/>
          </a:prstGeom>
          <a:noFill/>
          <a:ln>
            <a:noFill/>
          </a:ln>
        </p:spPr>
      </p:pic>
      <p:sp>
        <p:nvSpPr>
          <p:cNvPr id="4106" name="Google Shape;4106;p1"/>
          <p:cNvSpPr txBox="1"/>
          <p:nvPr/>
        </p:nvSpPr>
        <p:spPr>
          <a:xfrm>
            <a:off x="1355834" y="6614600"/>
            <a:ext cx="12486300" cy="584700"/>
          </a:xfrm>
          <a:prstGeom prst="rect">
            <a:avLst/>
          </a:prstGeom>
          <a:solidFill>
            <a:schemeClr val="accent2"/>
          </a:solidFill>
          <a:ln>
            <a:noFill/>
          </a:ln>
        </p:spPr>
        <p:txBody>
          <a:bodyPr spcFirstLastPara="1" wrap="square" lIns="91250" tIns="45600" rIns="91250" bIns="45600" anchor="t" anchorCtr="0">
            <a:spAutoFit/>
          </a:bodyPr>
          <a:lstStyle/>
          <a:p>
            <a:pPr marL="0" marR="0" lvl="0" indent="0" algn="ctr" rtl="0">
              <a:spcBef>
                <a:spcPts val="0"/>
              </a:spcBef>
              <a:spcAft>
                <a:spcPts val="0"/>
              </a:spcAft>
              <a:buNone/>
            </a:pPr>
            <a:r>
              <a:rPr lang="en-US" sz="3200" b="1">
                <a:solidFill>
                  <a:srgbClr val="F8F8F8"/>
                </a:solidFill>
                <a:latin typeface="Arial"/>
                <a:ea typeface="Arial"/>
                <a:cs typeface="Arial"/>
                <a:sym typeface="Arial"/>
              </a:rPr>
              <a:t>Abstract</a:t>
            </a:r>
            <a:endParaRPr/>
          </a:p>
        </p:txBody>
      </p:sp>
      <p:sp>
        <p:nvSpPr>
          <p:cNvPr id="4107" name="Google Shape;4107;p1"/>
          <p:cNvSpPr txBox="1"/>
          <p:nvPr/>
        </p:nvSpPr>
        <p:spPr>
          <a:xfrm>
            <a:off x="630621" y="17792887"/>
            <a:ext cx="13968300" cy="584700"/>
          </a:xfrm>
          <a:prstGeom prst="rect">
            <a:avLst/>
          </a:prstGeom>
          <a:solidFill>
            <a:schemeClr val="accent2"/>
          </a:solidFill>
          <a:ln>
            <a:noFill/>
          </a:ln>
        </p:spPr>
        <p:txBody>
          <a:bodyPr spcFirstLastPara="1" wrap="square" lIns="91250" tIns="45600" rIns="91250" bIns="45600" anchor="t" anchorCtr="0">
            <a:spAutoFit/>
          </a:bodyPr>
          <a:lstStyle/>
          <a:p>
            <a:pPr marL="0" marR="0" lvl="0" indent="0" algn="ctr" rtl="0">
              <a:spcBef>
                <a:spcPts val="0"/>
              </a:spcBef>
              <a:spcAft>
                <a:spcPts val="0"/>
              </a:spcAft>
              <a:buNone/>
            </a:pPr>
            <a:r>
              <a:rPr lang="en-US" sz="3200" b="1">
                <a:solidFill>
                  <a:srgbClr val="F8F8F8"/>
                </a:solidFill>
                <a:latin typeface="Arial"/>
                <a:ea typeface="Arial"/>
                <a:cs typeface="Arial"/>
                <a:sym typeface="Arial"/>
              </a:rPr>
              <a:t>Introduction </a:t>
            </a:r>
            <a:endParaRPr/>
          </a:p>
        </p:txBody>
      </p:sp>
      <p:sp>
        <p:nvSpPr>
          <p:cNvPr id="4108" name="Google Shape;4108;p1"/>
          <p:cNvSpPr txBox="1"/>
          <p:nvPr/>
        </p:nvSpPr>
        <p:spPr>
          <a:xfrm>
            <a:off x="693683" y="28639002"/>
            <a:ext cx="13905300" cy="584700"/>
          </a:xfrm>
          <a:prstGeom prst="rect">
            <a:avLst/>
          </a:prstGeom>
          <a:solidFill>
            <a:schemeClr val="accent2"/>
          </a:solidFill>
          <a:ln>
            <a:noFill/>
          </a:ln>
        </p:spPr>
        <p:txBody>
          <a:bodyPr spcFirstLastPara="1" wrap="square" lIns="91250" tIns="45600" rIns="91250" bIns="45600" anchor="t" anchorCtr="0">
            <a:spAutoFit/>
          </a:bodyPr>
          <a:lstStyle/>
          <a:p>
            <a:pPr marL="0" marR="0" lvl="0" indent="0" algn="ctr" rtl="0">
              <a:spcBef>
                <a:spcPts val="0"/>
              </a:spcBef>
              <a:spcAft>
                <a:spcPts val="0"/>
              </a:spcAft>
              <a:buNone/>
            </a:pPr>
            <a:r>
              <a:rPr lang="en-US" sz="3200" b="1">
                <a:solidFill>
                  <a:srgbClr val="F8F8F8"/>
                </a:solidFill>
                <a:latin typeface="Arial"/>
                <a:ea typeface="Arial"/>
                <a:cs typeface="Arial"/>
                <a:sym typeface="Arial"/>
              </a:rPr>
              <a:t>Proposed  Method</a:t>
            </a:r>
            <a:endParaRPr/>
          </a:p>
        </p:txBody>
      </p:sp>
      <p:sp>
        <p:nvSpPr>
          <p:cNvPr id="4109" name="Google Shape;4109;p1"/>
          <p:cNvSpPr txBox="1"/>
          <p:nvPr/>
        </p:nvSpPr>
        <p:spPr>
          <a:xfrm>
            <a:off x="15982950" y="6648001"/>
            <a:ext cx="13527126" cy="584700"/>
          </a:xfrm>
          <a:prstGeom prst="rect">
            <a:avLst/>
          </a:prstGeom>
          <a:solidFill>
            <a:schemeClr val="accent2"/>
          </a:solidFill>
          <a:ln>
            <a:noFill/>
          </a:ln>
        </p:spPr>
        <p:txBody>
          <a:bodyPr spcFirstLastPara="1" wrap="square" lIns="91250" tIns="45600" rIns="91250" bIns="45600" anchor="t" anchorCtr="0">
            <a:spAutoFit/>
          </a:bodyPr>
          <a:lstStyle/>
          <a:p>
            <a:pPr marL="0" marR="0" lvl="0" indent="0" algn="ctr" rtl="0">
              <a:spcBef>
                <a:spcPts val="0"/>
              </a:spcBef>
              <a:spcAft>
                <a:spcPts val="0"/>
              </a:spcAft>
              <a:buNone/>
            </a:pPr>
            <a:r>
              <a:rPr lang="en-US" sz="3200" b="1" dirty="0">
                <a:solidFill>
                  <a:srgbClr val="F8F8F8"/>
                </a:solidFill>
                <a:latin typeface="Arial"/>
                <a:ea typeface="Arial"/>
                <a:cs typeface="Arial"/>
                <a:sym typeface="Arial"/>
              </a:rPr>
              <a:t>Experimental Results and Discussion</a:t>
            </a:r>
            <a:endParaRPr sz="3200" b="1">
              <a:solidFill>
                <a:srgbClr val="F8F8F8"/>
              </a:solidFill>
              <a:latin typeface="Arial"/>
              <a:ea typeface="Arial"/>
              <a:cs typeface="Arial"/>
              <a:sym typeface="Arial"/>
            </a:endParaRPr>
          </a:p>
        </p:txBody>
      </p:sp>
      <p:sp>
        <p:nvSpPr>
          <p:cNvPr id="4110" name="Google Shape;4110;p1"/>
          <p:cNvSpPr txBox="1"/>
          <p:nvPr/>
        </p:nvSpPr>
        <p:spPr>
          <a:xfrm>
            <a:off x="15607862" y="28683882"/>
            <a:ext cx="14094300" cy="584700"/>
          </a:xfrm>
          <a:prstGeom prst="rect">
            <a:avLst/>
          </a:prstGeom>
          <a:solidFill>
            <a:schemeClr val="accent2"/>
          </a:solidFill>
          <a:ln>
            <a:noFill/>
          </a:ln>
        </p:spPr>
        <p:txBody>
          <a:bodyPr spcFirstLastPara="1" wrap="square" lIns="91250" tIns="45600" rIns="91250" bIns="45600" anchor="t" anchorCtr="0">
            <a:spAutoFit/>
          </a:bodyPr>
          <a:lstStyle/>
          <a:p>
            <a:pPr marL="0" marR="0" lvl="0" indent="0" algn="ctr" rtl="0">
              <a:spcBef>
                <a:spcPts val="0"/>
              </a:spcBef>
              <a:spcAft>
                <a:spcPts val="0"/>
              </a:spcAft>
              <a:buNone/>
            </a:pPr>
            <a:r>
              <a:rPr lang="en-US" sz="3200" b="1">
                <a:solidFill>
                  <a:srgbClr val="F8F8F8"/>
                </a:solidFill>
                <a:latin typeface="Arial"/>
                <a:ea typeface="Arial"/>
                <a:cs typeface="Arial"/>
                <a:sym typeface="Arial"/>
              </a:rPr>
              <a:t>Conclusions</a:t>
            </a:r>
            <a:endParaRPr/>
          </a:p>
        </p:txBody>
      </p:sp>
      <p:sp>
        <p:nvSpPr>
          <p:cNvPr id="4111" name="Google Shape;4111;p1"/>
          <p:cNvSpPr txBox="1"/>
          <p:nvPr/>
        </p:nvSpPr>
        <p:spPr>
          <a:xfrm>
            <a:off x="15639393" y="37699950"/>
            <a:ext cx="14062800" cy="584700"/>
          </a:xfrm>
          <a:prstGeom prst="rect">
            <a:avLst/>
          </a:prstGeom>
          <a:solidFill>
            <a:schemeClr val="accent2"/>
          </a:solidFill>
          <a:ln>
            <a:noFill/>
          </a:ln>
        </p:spPr>
        <p:txBody>
          <a:bodyPr spcFirstLastPara="1" wrap="square" lIns="91250" tIns="45600" rIns="91250" bIns="45600" anchor="t" anchorCtr="0">
            <a:spAutoFit/>
          </a:bodyPr>
          <a:lstStyle/>
          <a:p>
            <a:pPr marL="0" marR="0" lvl="0" indent="0" algn="ctr" rtl="0">
              <a:spcBef>
                <a:spcPts val="0"/>
              </a:spcBef>
              <a:spcAft>
                <a:spcPts val="0"/>
              </a:spcAft>
              <a:buNone/>
            </a:pPr>
            <a:r>
              <a:rPr lang="en-US" sz="3200" b="1" dirty="0">
                <a:solidFill>
                  <a:srgbClr val="F8F8F8"/>
                </a:solidFill>
                <a:latin typeface="Arial"/>
                <a:ea typeface="Arial"/>
                <a:cs typeface="Arial"/>
                <a:sym typeface="Arial"/>
              </a:rPr>
              <a:t>References</a:t>
            </a:r>
            <a:endParaRPr/>
          </a:p>
        </p:txBody>
      </p:sp>
      <p:sp>
        <p:nvSpPr>
          <p:cNvPr id="4112" name="Google Shape;4112;p1"/>
          <p:cNvSpPr/>
          <p:nvPr/>
        </p:nvSpPr>
        <p:spPr>
          <a:xfrm>
            <a:off x="8420099" y="1545395"/>
            <a:ext cx="15278101" cy="3139079"/>
          </a:xfrm>
          <a:prstGeom prst="rect">
            <a:avLst/>
          </a:prstGeom>
          <a:noFill/>
          <a:ln>
            <a:noFill/>
          </a:ln>
        </p:spPr>
        <p:txBody>
          <a:bodyPr spcFirstLastPara="1" wrap="square" lIns="91225" tIns="45600" rIns="91225" bIns="45600" anchor="t" anchorCtr="0">
            <a:spAutoFit/>
          </a:bodyPr>
          <a:lstStyle/>
          <a:p>
            <a:pPr lvl="0">
              <a:spcBef>
                <a:spcPts val="0"/>
              </a:spcBef>
              <a:spcAft>
                <a:spcPts val="0"/>
              </a:spcAft>
            </a:pPr>
            <a:r>
              <a:rPr lang="en-IN" sz="6600" b="1" dirty="0">
                <a:latin typeface="Times New Roman" pitchFamily="18" charset="0"/>
                <a:cs typeface="Times New Roman" pitchFamily="18" charset="0"/>
              </a:rPr>
              <a:t>SENTIMENT ANALYSIS OF MEMES</a:t>
            </a:r>
            <a:endParaRPr lang="en-IN" sz="6200" b="1" dirty="0">
              <a:latin typeface="Times New Roman" pitchFamily="18" charset="0"/>
              <a:cs typeface="Times New Roman" pitchFamily="18" charset="0"/>
            </a:endParaRPr>
          </a:p>
          <a:p>
            <a:pPr lvl="0">
              <a:spcBef>
                <a:spcPts val="0"/>
              </a:spcBef>
              <a:spcAft>
                <a:spcPts val="0"/>
              </a:spcAft>
            </a:pPr>
            <a:r>
              <a:rPr lang="en-IN" sz="4400" dirty="0">
                <a:latin typeface="Times New Roman" pitchFamily="18" charset="0"/>
                <a:cs typeface="Times New Roman" pitchFamily="18" charset="0"/>
              </a:rPr>
              <a:t> </a:t>
            </a:r>
            <a:r>
              <a:rPr lang="en-IN" sz="4400" b="1" dirty="0">
                <a:latin typeface="Times New Roman" pitchFamily="18" charset="0"/>
                <a:cs typeface="Times New Roman" pitchFamily="18" charset="0"/>
              </a:rPr>
              <a:t>DHANRAJ,  THOKALA DEEPIKA, LIYANA FAISEL, VEDPRAKASH GUPTA, POTHU VINAY</a:t>
            </a:r>
          </a:p>
          <a:p>
            <a:pPr lvl="0">
              <a:spcBef>
                <a:spcPts val="0"/>
              </a:spcBef>
              <a:spcAft>
                <a:spcPts val="0"/>
              </a:spcAft>
            </a:pPr>
            <a:r>
              <a:rPr lang="sv-SE" sz="4000" b="1" dirty="0">
                <a:latin typeface="Times New Roman" pitchFamily="18" charset="0"/>
                <a:cs typeface="Times New Roman" pitchFamily="18" charset="0"/>
              </a:rPr>
              <a:t>MENTORS : HARSH KATARIA, AMBUJE GUPTA</a:t>
            </a:r>
            <a:endParaRPr lang="en-IN" sz="4000" b="1" dirty="0">
              <a:latin typeface="Times New Roman" pitchFamily="18" charset="0"/>
              <a:cs typeface="Times New Roman" pitchFamily="18" charset="0"/>
            </a:endParaRPr>
          </a:p>
        </p:txBody>
      </p:sp>
      <p:sp>
        <p:nvSpPr>
          <p:cNvPr id="4113" name="Google Shape;4113;p1"/>
          <p:cNvSpPr txBox="1"/>
          <p:nvPr/>
        </p:nvSpPr>
        <p:spPr>
          <a:xfrm>
            <a:off x="26368046" y="41916442"/>
            <a:ext cx="34761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dirty="0">
                <a:solidFill>
                  <a:schemeClr val="lt1"/>
                </a:solidFill>
                <a:latin typeface="Times New Roman"/>
                <a:ea typeface="Times New Roman"/>
                <a:cs typeface="Times New Roman"/>
                <a:sym typeface="Times New Roman"/>
              </a:rPr>
              <a:t>Team No. - 94</a:t>
            </a:r>
            <a:endParaRPr dirty="0"/>
          </a:p>
        </p:txBody>
      </p:sp>
      <p:pic>
        <p:nvPicPr>
          <p:cNvPr id="4114" name="Google Shape;4114;p1"/>
          <p:cNvPicPr preferRelativeResize="0"/>
          <p:nvPr/>
        </p:nvPicPr>
        <p:blipFill rotWithShape="1">
          <a:blip r:embed="rId5">
            <a:alphaModFix/>
          </a:blip>
          <a:srcRect/>
          <a:stretch/>
        </p:blipFill>
        <p:spPr>
          <a:xfrm>
            <a:off x="23622000" y="1737360"/>
            <a:ext cx="5803713" cy="1653540"/>
          </a:xfrm>
          <a:prstGeom prst="rect">
            <a:avLst/>
          </a:prstGeom>
          <a:noFill/>
          <a:ln>
            <a:noFill/>
          </a:ln>
        </p:spPr>
      </p:pic>
      <p:pic>
        <p:nvPicPr>
          <p:cNvPr id="4115" name="Google Shape;4115;p1" descr="A drawing of a face&#10;&#10;Description generated with high confidence"/>
          <p:cNvPicPr preferRelativeResize="0"/>
          <p:nvPr/>
        </p:nvPicPr>
        <p:blipFill rotWithShape="1">
          <a:blip r:embed="rId6">
            <a:alphaModFix/>
          </a:blip>
          <a:srcRect/>
          <a:stretch/>
        </p:blipFill>
        <p:spPr>
          <a:xfrm>
            <a:off x="1007679" y="1737361"/>
            <a:ext cx="7450522" cy="1691640"/>
          </a:xfrm>
          <a:prstGeom prst="rect">
            <a:avLst/>
          </a:prstGeom>
          <a:noFill/>
          <a:ln>
            <a:noFill/>
          </a:ln>
        </p:spPr>
      </p:pic>
      <p:sp>
        <p:nvSpPr>
          <p:cNvPr id="17" name="TextBox 16"/>
          <p:cNvSpPr txBox="1"/>
          <p:nvPr/>
        </p:nvSpPr>
        <p:spPr>
          <a:xfrm>
            <a:off x="1066800" y="7505700"/>
            <a:ext cx="13220700" cy="5016758"/>
          </a:xfrm>
          <a:prstGeom prst="rect">
            <a:avLst/>
          </a:prstGeom>
          <a:noFill/>
        </p:spPr>
        <p:txBody>
          <a:bodyPr wrap="square" rtlCol="0">
            <a:spAutoFit/>
          </a:bodyPr>
          <a:lstStyle/>
          <a:p>
            <a:pPr algn="just"/>
            <a:r>
              <a:rPr lang="en-IN" sz="4000" dirty="0">
                <a:latin typeface="Times New Roman" pitchFamily="18" charset="0"/>
                <a:cs typeface="Times New Roman" pitchFamily="18" charset="0"/>
              </a:rPr>
              <a:t>	New memes are constantly emerging in today's society.  Sentiment analysis also called contextual mining. It defines and categorise a meme as positive, negative or neutral.</a:t>
            </a:r>
          </a:p>
          <a:p>
            <a:pPr algn="just"/>
            <a:r>
              <a:rPr lang="en-IN" sz="4000" dirty="0">
                <a:latin typeface="Times New Roman" pitchFamily="18" charset="0"/>
                <a:cs typeface="Times New Roman" pitchFamily="18" charset="0"/>
              </a:rPr>
              <a:t>In this project, we used OCR  to extract text from image and captioned memes using Image captioning. To classify text into sentiment, fastText algorithm. is used. This research successfully demonstrated the use of memes to emphasize semantic content in social communication.</a:t>
            </a:r>
          </a:p>
        </p:txBody>
      </p:sp>
      <p:sp>
        <p:nvSpPr>
          <p:cNvPr id="18" name="TextBox 17"/>
          <p:cNvSpPr txBox="1"/>
          <p:nvPr/>
        </p:nvSpPr>
        <p:spPr>
          <a:xfrm>
            <a:off x="990600" y="19126200"/>
            <a:ext cx="13373100" cy="4401205"/>
          </a:xfrm>
          <a:prstGeom prst="rect">
            <a:avLst/>
          </a:prstGeom>
          <a:noFill/>
        </p:spPr>
        <p:txBody>
          <a:bodyPr wrap="square" rtlCol="0">
            <a:spAutoFit/>
          </a:bodyPr>
          <a:lstStyle/>
          <a:p>
            <a:pPr algn="just"/>
            <a:r>
              <a:rPr lang="en-IN" sz="4000" dirty="0">
                <a:latin typeface="Times New Roman" pitchFamily="18" charset="0"/>
                <a:cs typeface="Times New Roman" pitchFamily="18" charset="0"/>
              </a:rPr>
              <a:t>	Nowadays, people share a lot of content on social media in the form of memes. A meme is a concept or behaviour that spreads from person to person. Sentiment analysis is the interpretation and classification of emotions within text data using text analysis techniques.  As a part of this project, we aim to predict the emotional category of a Meme </a:t>
            </a:r>
            <a:r>
              <a:rPr lang="en-IN" sz="4000" dirty="0" err="1">
                <a:latin typeface="Times New Roman" pitchFamily="18" charset="0"/>
                <a:cs typeface="Times New Roman" pitchFamily="18" charset="0"/>
              </a:rPr>
              <a:t>ie</a:t>
            </a:r>
            <a:r>
              <a:rPr lang="en-IN" sz="4000" dirty="0">
                <a:latin typeface="Times New Roman" pitchFamily="18" charset="0"/>
                <a:cs typeface="Times New Roman" pitchFamily="18" charset="0"/>
              </a:rPr>
              <a:t>., positive, negative or neutral.</a:t>
            </a:r>
          </a:p>
        </p:txBody>
      </p:sp>
      <p:sp>
        <p:nvSpPr>
          <p:cNvPr id="19" name="TextBox 18"/>
          <p:cNvSpPr txBox="1"/>
          <p:nvPr/>
        </p:nvSpPr>
        <p:spPr>
          <a:xfrm>
            <a:off x="838200" y="30099000"/>
            <a:ext cx="13601700" cy="3170099"/>
          </a:xfrm>
          <a:prstGeom prst="rect">
            <a:avLst/>
          </a:prstGeom>
          <a:noFill/>
        </p:spPr>
        <p:txBody>
          <a:bodyPr wrap="square" rtlCol="0">
            <a:spAutoFit/>
          </a:bodyPr>
          <a:lstStyle/>
          <a:p>
            <a:pPr algn="just"/>
            <a:r>
              <a:rPr lang="en-IN" sz="4000" dirty="0">
                <a:latin typeface="Times New Roman" pitchFamily="18" charset="0"/>
                <a:cs typeface="Times New Roman" pitchFamily="18" charset="0"/>
              </a:rPr>
              <a:t>	Image captioning is used for visual content and OCR(Optical Character Recognition) for the textual content. Up sampling technique is used to balance the dataset.  And used the supervised learning algorithm of fastText to classify the text into sentiments.</a:t>
            </a:r>
          </a:p>
          <a:p>
            <a:pPr algn="just"/>
            <a:r>
              <a:rPr lang="en-IN" sz="4000" dirty="0">
                <a:latin typeface="Times New Roman" pitchFamily="18" charset="0"/>
                <a:cs typeface="Times New Roman" pitchFamily="18" charset="0"/>
              </a:rPr>
              <a:t> Pre-trained GLOVE model used to convert word to vector.</a:t>
            </a:r>
          </a:p>
        </p:txBody>
      </p:sp>
      <p:sp>
        <p:nvSpPr>
          <p:cNvPr id="20" name="TextBox 19"/>
          <p:cNvSpPr txBox="1"/>
          <p:nvPr/>
        </p:nvSpPr>
        <p:spPr>
          <a:xfrm>
            <a:off x="16192500" y="8115300"/>
            <a:ext cx="13220700" cy="3785652"/>
          </a:xfrm>
          <a:prstGeom prst="rect">
            <a:avLst/>
          </a:prstGeom>
          <a:noFill/>
        </p:spPr>
        <p:txBody>
          <a:bodyPr wrap="square" rtlCol="0">
            <a:spAutoFit/>
          </a:bodyPr>
          <a:lstStyle/>
          <a:p>
            <a:pPr algn="just"/>
            <a:r>
              <a:rPr lang="en-IN" sz="4000" dirty="0">
                <a:latin typeface="Times New Roman" pitchFamily="18" charset="0"/>
                <a:cs typeface="Times New Roman" pitchFamily="18" charset="0"/>
              </a:rPr>
              <a:t>	This project analyses the emotion that a meme represent. The Dataset contain a total of 6992 memes which is in the form of csv file. It contains 4160, 2201, 631 positive, neutral and negative memes respectively. Using this model, we have 80% train accuracy and 75% test accuracy.</a:t>
            </a:r>
          </a:p>
          <a:p>
            <a:pPr algn="just"/>
            <a:r>
              <a:rPr lang="en-IN" sz="4000" dirty="0">
                <a:latin typeface="Times New Roman" pitchFamily="18" charset="0"/>
                <a:cs typeface="Times New Roman" pitchFamily="18" charset="0"/>
              </a:rPr>
              <a:t> </a:t>
            </a:r>
          </a:p>
        </p:txBody>
      </p:sp>
      <p:sp>
        <p:nvSpPr>
          <p:cNvPr id="21" name="TextBox 20"/>
          <p:cNvSpPr txBox="1"/>
          <p:nvPr/>
        </p:nvSpPr>
        <p:spPr>
          <a:xfrm>
            <a:off x="16725900" y="15240000"/>
            <a:ext cx="12649200" cy="1015663"/>
          </a:xfrm>
          <a:prstGeom prst="rect">
            <a:avLst/>
          </a:prstGeom>
          <a:noFill/>
        </p:spPr>
        <p:txBody>
          <a:bodyPr wrap="square" rtlCol="0">
            <a:spAutoFit/>
          </a:bodyPr>
          <a:lstStyle/>
          <a:p>
            <a:pPr algn="just"/>
            <a:endParaRPr lang="en-IN" sz="6000" dirty="0">
              <a:latin typeface="Times New Roman" pitchFamily="18" charset="0"/>
              <a:cs typeface="Times New Roman" pitchFamily="18" charset="0"/>
            </a:endParaRPr>
          </a:p>
        </p:txBody>
      </p:sp>
      <p:sp>
        <p:nvSpPr>
          <p:cNvPr id="22" name="TextBox 21"/>
          <p:cNvSpPr txBox="1"/>
          <p:nvPr/>
        </p:nvSpPr>
        <p:spPr>
          <a:xfrm>
            <a:off x="16154400" y="29984700"/>
            <a:ext cx="13106400" cy="3785652"/>
          </a:xfrm>
          <a:prstGeom prst="rect">
            <a:avLst/>
          </a:prstGeom>
          <a:noFill/>
        </p:spPr>
        <p:txBody>
          <a:bodyPr wrap="square" rtlCol="0">
            <a:spAutoFit/>
          </a:bodyPr>
          <a:lstStyle/>
          <a:p>
            <a:pPr algn="just"/>
            <a:r>
              <a:rPr lang="en-IN" sz="4000" dirty="0">
                <a:latin typeface="Times New Roman" pitchFamily="18" charset="0"/>
                <a:cs typeface="Times New Roman" pitchFamily="18" charset="0"/>
              </a:rPr>
              <a:t>	We conclude that sentiment analysis is easier to predict the emotion that a meme depicts. We used specific models to check whether the meme is positive, negative or neutral .More we improve the training dataset more we can get accurate results.. From booth approaches, we can conclude that multimodal  learning have more accuracy than unimodal.</a:t>
            </a:r>
          </a:p>
        </p:txBody>
      </p:sp>
      <p:sp>
        <p:nvSpPr>
          <p:cNvPr id="23" name="TextBox 22"/>
          <p:cNvSpPr txBox="1"/>
          <p:nvPr/>
        </p:nvSpPr>
        <p:spPr>
          <a:xfrm>
            <a:off x="16040100" y="38633400"/>
            <a:ext cx="13144500" cy="2554545"/>
          </a:xfrm>
          <a:prstGeom prst="rect">
            <a:avLst/>
          </a:prstGeom>
          <a:noFill/>
        </p:spPr>
        <p:txBody>
          <a:bodyPr wrap="square" rtlCol="0">
            <a:spAutoFit/>
          </a:bodyPr>
          <a:lstStyle/>
          <a:p>
            <a:pPr marL="457200" indent="-457200" algn="just">
              <a:buFont typeface="Arial" panose="020B0604020202020204" pitchFamily="34" charset="0"/>
              <a:buChar char="•"/>
            </a:pPr>
            <a:r>
              <a:rPr lang="en-IN" sz="3200" dirty="0">
                <a:latin typeface="Times New Roman" pitchFamily="18" charset="0"/>
                <a:cs typeface="Times New Roman" pitchFamily="18" charset="0"/>
              </a:rPr>
              <a:t>Jean H. French: Image Based Memes as sentiment predictors(20170</a:t>
            </a:r>
          </a:p>
          <a:p>
            <a:pPr marL="457200" indent="-457200" algn="just">
              <a:buFont typeface="Arial" panose="020B0604020202020204" pitchFamily="34" charset="0"/>
              <a:buChar char="•"/>
            </a:pPr>
            <a:r>
              <a:rPr lang="en-IN" sz="3200" dirty="0">
                <a:latin typeface="Times New Roman" pitchFamily="18" charset="0"/>
                <a:cs typeface="Times New Roman" pitchFamily="18" charset="0"/>
              </a:rPr>
              <a:t>Stuti Jindal, Sanjay Singh: sentiment analysis using deep learning convolutional neural networks with domain specific fine tuning(2015).</a:t>
            </a:r>
          </a:p>
          <a:p>
            <a:pPr marL="457200" indent="-457200" algn="just">
              <a:buFont typeface="Arial" panose="020B0604020202020204" pitchFamily="34" charset="0"/>
              <a:buChar char="•"/>
            </a:pPr>
            <a:r>
              <a:rPr lang="en-IN" sz="3200" dirty="0">
                <a:latin typeface="Times New Roman" pitchFamily="18" charset="0"/>
                <a:cs typeface="Times New Roman" pitchFamily="18" charset="0"/>
              </a:rPr>
              <a:t>Namita Mittal, Divya Sharma, Manju Lata  Joshi: Image Sentiment Analysis Using Deep Learning(2018.)</a:t>
            </a:r>
          </a:p>
        </p:txBody>
      </p:sp>
      <p:graphicFrame>
        <p:nvGraphicFramePr>
          <p:cNvPr id="1026" name="Object 2"/>
          <p:cNvGraphicFramePr>
            <a:graphicFrameLocks noChangeAspect="1"/>
          </p:cNvGraphicFramePr>
          <p:nvPr/>
        </p:nvGraphicFramePr>
        <p:xfrm>
          <a:off x="1447800" y="13219113"/>
          <a:ext cx="12382500" cy="3665024"/>
        </p:xfrm>
        <a:graphic>
          <a:graphicData uri="http://schemas.openxmlformats.org/presentationml/2006/ole">
            <mc:AlternateContent xmlns:mc="http://schemas.openxmlformats.org/markup-compatibility/2006">
              <mc:Choice xmlns:v="urn:schemas-microsoft-com:vml" Requires="v">
                <p:oleObj spid="_x0000_s1123" name="Picture" r:id="rId7" imgW="5706272" imgH="2114845" progId="StaticMetafile">
                  <p:embed/>
                </p:oleObj>
              </mc:Choice>
              <mc:Fallback>
                <p:oleObj name="Picture" r:id="rId7" imgW="5706272" imgH="2114845" progId="StaticMetafile">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13219113"/>
                        <a:ext cx="12382500" cy="36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1143000" y="23507700"/>
          <a:ext cx="12992100" cy="4953000"/>
        </p:xfrm>
        <a:graphic>
          <a:graphicData uri="http://schemas.openxmlformats.org/presentationml/2006/ole">
            <mc:AlternateContent xmlns:mc="http://schemas.openxmlformats.org/markup-compatibility/2006">
              <mc:Choice xmlns:v="urn:schemas-microsoft-com:vml" Requires="v">
                <p:oleObj spid="_x0000_s1124" r:id="rId9" imgW="6095975" imgH="3429123" progId="">
                  <p:embed/>
                </p:oleObj>
              </mc:Choice>
              <mc:Fallback>
                <p:oleObj r:id="rId9" imgW="6095975" imgH="3429123" progId="">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23507700"/>
                        <a:ext cx="129921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4"/>
          <p:cNvGraphicFramePr>
            <a:graphicFrameLocks noChangeAspect="1"/>
          </p:cNvGraphicFramePr>
          <p:nvPr/>
        </p:nvGraphicFramePr>
        <p:xfrm>
          <a:off x="1935163" y="33497838"/>
          <a:ext cx="10704512" cy="2857500"/>
        </p:xfrm>
        <a:graphic>
          <a:graphicData uri="http://schemas.openxmlformats.org/presentationml/2006/ole">
            <mc:AlternateContent xmlns:mc="http://schemas.openxmlformats.org/markup-compatibility/2006">
              <mc:Choice xmlns:v="urn:schemas-microsoft-com:vml" Requires="v">
                <p:oleObj spid="_x0000_s1125" name="Picture" r:id="rId11" imgW="10704762" imgH="2857899" progId="StaticMetafile">
                  <p:embed/>
                </p:oleObj>
              </mc:Choice>
              <mc:Fallback>
                <p:oleObj name="Picture" r:id="rId11" imgW="10704762" imgH="2857899" progId="StaticMetafile">
                  <p:embed/>
                  <p:pic>
                    <p:nvPicPr>
                      <p:cNvPr id="0"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35163" y="33497838"/>
                        <a:ext cx="10704512"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 name="Object 6"/>
          <p:cNvGraphicFramePr>
            <a:graphicFrameLocks noChangeAspect="1"/>
          </p:cNvGraphicFramePr>
          <p:nvPr/>
        </p:nvGraphicFramePr>
        <p:xfrm>
          <a:off x="10331450" y="36788725"/>
          <a:ext cx="3438525" cy="3438525"/>
        </p:xfrm>
        <a:graphic>
          <a:graphicData uri="http://schemas.openxmlformats.org/presentationml/2006/ole">
            <mc:AlternateContent xmlns:mc="http://schemas.openxmlformats.org/markup-compatibility/2006">
              <mc:Choice xmlns:v="urn:schemas-microsoft-com:vml" Requires="v">
                <p:oleObj spid="_x0000_s1126" name="Picture" r:id="rId13" imgW="3438095" imgH="3438095" progId="StaticMetafile">
                  <p:embed/>
                </p:oleObj>
              </mc:Choice>
              <mc:Fallback>
                <p:oleObj name="Picture" r:id="rId13" imgW="3438095" imgH="3438095" progId="StaticMetafile">
                  <p:embed/>
                  <p:pic>
                    <p:nvPicPr>
                      <p:cNvPr id="0"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31450" y="36788725"/>
                        <a:ext cx="3438525"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1" name="Object 7"/>
          <p:cNvGraphicFramePr>
            <a:graphicFrameLocks noChangeAspect="1"/>
          </p:cNvGraphicFramePr>
          <p:nvPr/>
        </p:nvGraphicFramePr>
        <p:xfrm>
          <a:off x="16459200" y="11757024"/>
          <a:ext cx="12268200" cy="8016875"/>
        </p:xfrm>
        <a:graphic>
          <a:graphicData uri="http://schemas.openxmlformats.org/presentationml/2006/ole">
            <mc:AlternateContent xmlns:mc="http://schemas.openxmlformats.org/markup-compatibility/2006">
              <mc:Choice xmlns:v="urn:schemas-microsoft-com:vml" Requires="v">
                <p:oleObj spid="_x0000_s1127" name="Picture" r:id="rId15" imgW="10155067" imgH="6485714" progId="StaticMetafile">
                  <p:embed/>
                </p:oleObj>
              </mc:Choice>
              <mc:Fallback>
                <p:oleObj name="Picture" r:id="rId15" imgW="10155067" imgH="6485714" progId="StaticMetafile">
                  <p:embed/>
                  <p:pic>
                    <p:nvPicPr>
                      <p:cNvPr id="0"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459200" y="11757024"/>
                        <a:ext cx="12268200" cy="801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 name="Object 8"/>
          <p:cNvGraphicFramePr>
            <a:graphicFrameLocks noChangeAspect="1"/>
          </p:cNvGraphicFramePr>
          <p:nvPr/>
        </p:nvGraphicFramePr>
        <p:xfrm>
          <a:off x="17046575" y="20091400"/>
          <a:ext cx="8328025" cy="6017790"/>
        </p:xfrm>
        <a:graphic>
          <a:graphicData uri="http://schemas.openxmlformats.org/presentationml/2006/ole">
            <mc:AlternateContent xmlns:mc="http://schemas.openxmlformats.org/markup-compatibility/2006">
              <mc:Choice xmlns:v="urn:schemas-microsoft-com:vml" Requires="v">
                <p:oleObj spid="_x0000_s1128" name="Picture" r:id="rId17" imgW="4258269" imgH="3076190" progId="StaticMetafile">
                  <p:embed/>
                </p:oleObj>
              </mc:Choice>
              <mc:Fallback>
                <p:oleObj name="Picture" r:id="rId17" imgW="4258269" imgH="3076190" progId="StaticMetafile">
                  <p:embed/>
                  <p:pic>
                    <p:nvPicPr>
                      <p:cNvPr id="0" name="Picture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046575" y="20091400"/>
                        <a:ext cx="8328025" cy="601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3" name="Object 9"/>
          <p:cNvGraphicFramePr>
            <a:graphicFrameLocks noChangeAspect="1"/>
          </p:cNvGraphicFramePr>
          <p:nvPr>
            <p:extLst>
              <p:ext uri="{D42A27DB-BD31-4B8C-83A1-F6EECF244321}">
                <p14:modId xmlns:p14="http://schemas.microsoft.com/office/powerpoint/2010/main" val="1735894287"/>
              </p:ext>
            </p:extLst>
          </p:nvPr>
        </p:nvGraphicFramePr>
        <p:xfrm>
          <a:off x="19608278" y="34146581"/>
          <a:ext cx="4782071" cy="3044626"/>
        </p:xfrm>
        <a:graphic>
          <a:graphicData uri="http://schemas.openxmlformats.org/presentationml/2006/ole">
            <mc:AlternateContent xmlns:mc="http://schemas.openxmlformats.org/markup-compatibility/2006">
              <mc:Choice xmlns:v="urn:schemas-microsoft-com:vml" Requires="v">
                <p:oleObj spid="_x0000_s1129" name="Picture" r:id="rId19" imgW="7621064" imgH="5533333" progId="StaticMetafile">
                  <p:embed/>
                </p:oleObj>
              </mc:Choice>
              <mc:Fallback>
                <p:oleObj name="Picture" r:id="rId19" imgW="7621064" imgH="5533333" progId="StaticMetafile">
                  <p:embed/>
                  <p:pic>
                    <p:nvPicPr>
                      <p:cNvPr id="0" name="Picture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608278" y="34146581"/>
                        <a:ext cx="4782071" cy="3044626"/>
                      </a:xfrm>
                      <a:prstGeom prst="rect">
                        <a:avLst/>
                      </a:prstGeom>
                      <a:noFill/>
                      <a:ln>
                        <a:noFill/>
                      </a:ln>
                      <a:effectLst/>
                    </p:spPr>
                  </p:pic>
                </p:oleObj>
              </mc:Fallback>
            </mc:AlternateContent>
          </a:graphicData>
        </a:graphic>
      </p:graphicFrame>
      <p:pic>
        <p:nvPicPr>
          <p:cNvPr id="1083" name="Picture 59" descr="15.2. Sentiment Analysis: Using Recurrent Neural Networks — Dive ...">
            <a:extLst>
              <a:ext uri="{FF2B5EF4-FFF2-40B4-BE49-F238E27FC236}">
                <a16:creationId xmlns:a16="http://schemas.microsoft.com/office/drawing/2014/main" id="{4DB9277B-551D-4BCD-9EE3-AC15F4F4406C}"/>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11971" y="37050454"/>
            <a:ext cx="6702015" cy="31767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425</Words>
  <Application>Microsoft Office PowerPoint</Application>
  <PresentationFormat>Custom</PresentationFormat>
  <Paragraphs>23</Paragraphs>
  <Slides>1</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5" baseType="lpstr">
      <vt:lpstr>Arial</vt:lpstr>
      <vt:lpstr>Times New Roman</vt:lpstr>
      <vt:lpstr>Default Design</vt:lpstr>
      <vt:lpstr>Picture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Sooraj_R</dc:creator>
  <cp:lastModifiedBy>Liyana</cp:lastModifiedBy>
  <cp:revision>15</cp:revision>
  <dcterms:modified xsi:type="dcterms:W3CDTF">2020-06-17T08:20:05Z</dcterms:modified>
</cp:coreProperties>
</file>