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notesMasterIdLst>
    <p:notesMasterId r:id="rId11"/>
  </p:notes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t>17-06-2020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t>‹#›</a:t>
            </a:fld>
            <a:endParaRPr lang="en-IN" dirty="0"/>
          </a:p>
        </p:txBody>
      </p:sp>
    </p:spTree>
    <p:extLst>
      <p:ext uri="{BB962C8B-B14F-4D97-AF65-F5344CB8AC3E}">
        <p14:creationId xmlns:p14="http://schemas.microsoft.com/office/powerpoint/2010/main"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ADE8718-E0DE-48E9-850A-2E7F52044918}" type="datetime1">
              <a:rPr lang="en-US" smtClean="0"/>
              <a:t>6/17/2020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dirty="0"/>
              <a:t>                                                     </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D2E2F2-EABC-4FFF-A106-E79FFEF28AEF}"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AB1CF5-D904-40EA-83D1-00B6680808D1}"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D65C58D-740D-4B36-A1A6-6DB367983BF6}"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3EA9F33-4DCD-4F50-93E8-207332CDB8A9}" type="datetime1">
              <a:rPr lang="en-US" smtClean="0"/>
              <a:t>6/17/2020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0D3AAF7-7A18-4A4A-BB5E-60523C30E23B}" type="datetime1">
              <a:rPr lang="en-US" smtClean="0"/>
              <a:t>6/17/2020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DC17BDE-1E7E-463A-A58F-F66DF11B30E5}" type="datetime1">
              <a:rPr lang="en-US" smtClean="0"/>
              <a:t>6/17/2020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BFFD749-99E7-4AB3-AE6D-2C6D1563C1AC}" type="datetime1">
              <a:rPr lang="en-US" smtClean="0"/>
              <a:t>6/17/2020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59ECA-BB86-4F35-AEA0-706060B9F981}" type="datetime1">
              <a:rPr lang="en-US" smtClean="0"/>
              <a:t>6/17/2020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7F1DF604-B3C1-45D3-985E-DE9E8785C877}" type="datetime1">
              <a:rPr lang="en-US" smtClean="0"/>
              <a:t>6/17/2020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9D1CCE9A-D860-42C2-B0D6-B58CA184E92B}" type="datetime1">
              <a:rPr lang="en-US" smtClean="0"/>
              <a:t>6/17/2020</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r>
              <a:rPr lang="en-US" dirty="0"/>
              <a:t>                                                     </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2ABEEA5B-9FF1-4F59-9393-6A1B7F739090}" type="datetime1">
              <a:rPr lang="en-US" smtClean="0"/>
              <a:t>6/17/2020</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r>
              <a:rPr lang="en-US" dirty="0"/>
              <a:t>                                                     </a:t>
            </a: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6D91-9561-4EC7-88DB-A4FD819C3DB2}"/>
              </a:ext>
            </a:extLst>
          </p:cNvPr>
          <p:cNvSpPr>
            <a:spLocks noGrp="1"/>
          </p:cNvSpPr>
          <p:nvPr>
            <p:ph type="ctrTitle"/>
          </p:nvPr>
        </p:nvSpPr>
        <p:spPr>
          <a:xfrm>
            <a:off x="302149" y="-1836750"/>
            <a:ext cx="10363200" cy="3892464"/>
          </a:xfrm>
        </p:spPr>
        <p:txBody>
          <a:bodyPr/>
          <a:lstStyle/>
          <a:p>
            <a:r>
              <a:rPr lang="en-IN" dirty="0"/>
              <a:t>Sentimental Analysis Of Memes</a:t>
            </a:r>
          </a:p>
        </p:txBody>
      </p:sp>
      <p:sp>
        <p:nvSpPr>
          <p:cNvPr id="3" name="Subtitle 2">
            <a:extLst>
              <a:ext uri="{FF2B5EF4-FFF2-40B4-BE49-F238E27FC236}">
                <a16:creationId xmlns:a16="http://schemas.microsoft.com/office/drawing/2014/main" id="{1782669E-479B-478D-A0C6-DB8DB901A990}"/>
              </a:ext>
            </a:extLst>
          </p:cNvPr>
          <p:cNvSpPr>
            <a:spLocks noGrp="1"/>
          </p:cNvSpPr>
          <p:nvPr>
            <p:ph type="subTitle" idx="1"/>
          </p:nvPr>
        </p:nvSpPr>
        <p:spPr>
          <a:xfrm>
            <a:off x="1689170" y="3188470"/>
            <a:ext cx="2631160" cy="1320802"/>
          </a:xfrm>
        </p:spPr>
        <p:txBody>
          <a:bodyPr>
            <a:normAutofit fontScale="25000" lnSpcReduction="20000"/>
          </a:bodyPr>
          <a:lstStyle/>
          <a:p>
            <a:pPr algn="l"/>
            <a:r>
              <a:rPr lang="en-IN" sz="5500" b="1" dirty="0"/>
              <a:t>Presented By:</a:t>
            </a:r>
          </a:p>
          <a:p>
            <a:pPr lvl="1" algn="l"/>
            <a:endParaRPr lang="en-IN" sz="5500" b="1" dirty="0"/>
          </a:p>
          <a:p>
            <a:pPr lvl="1" algn="l"/>
            <a:r>
              <a:rPr lang="en-IN" sz="5500" b="1" dirty="0"/>
              <a:t>Deepika Thokala</a:t>
            </a:r>
          </a:p>
          <a:p>
            <a:pPr lvl="1" algn="l"/>
            <a:r>
              <a:rPr lang="en-IN" sz="5500" b="1" dirty="0"/>
              <a:t>Liyana Faisal</a:t>
            </a:r>
          </a:p>
          <a:p>
            <a:pPr lvl="1" algn="l"/>
            <a:r>
              <a:rPr lang="en-IN" sz="5500" b="1" dirty="0"/>
              <a:t>Dhanraj Bhedi</a:t>
            </a:r>
          </a:p>
          <a:p>
            <a:pPr lvl="1" algn="l"/>
            <a:r>
              <a:rPr lang="en-IN" sz="5500" b="1" dirty="0"/>
              <a:t>Vedprakash Gupta</a:t>
            </a:r>
          </a:p>
          <a:p>
            <a:pPr lvl="1" algn="l"/>
            <a:r>
              <a:rPr lang="en-IN" sz="5500" b="1" dirty="0"/>
              <a:t>Vinay </a:t>
            </a:r>
            <a:r>
              <a:rPr lang="en-IN" sz="5500" b="1" dirty="0" err="1"/>
              <a:t>Pothu</a:t>
            </a:r>
            <a:r>
              <a:rPr lang="en-IN" sz="5500" b="1" dirty="0"/>
              <a:t>                                                     </a:t>
            </a:r>
            <a:r>
              <a:rPr lang="en-IN" dirty="0"/>
              <a:t>    </a:t>
            </a:r>
          </a:p>
        </p:txBody>
      </p:sp>
      <p:pic>
        <p:nvPicPr>
          <p:cNvPr id="9" name="Picture 8" descr="A drawing of a face&#10;&#10;Description generated with high confidence">
            <a:extLst>
              <a:ext uri="{FF2B5EF4-FFF2-40B4-BE49-F238E27FC236}">
                <a16:creationId xmlns:a16="http://schemas.microsoft.com/office/drawing/2014/main" id="{EB9C5A8D-1233-47CF-A90A-A48F476F4D20}"/>
              </a:ext>
            </a:extLst>
          </p:cNvPr>
          <p:cNvPicPr>
            <a:picLocks noChangeAspect="1"/>
          </p:cNvPicPr>
          <p:nvPr/>
        </p:nvPicPr>
        <p:blipFill>
          <a:blip r:embed="rId2"/>
          <a:stretch>
            <a:fillRect/>
          </a:stretch>
        </p:blipFill>
        <p:spPr>
          <a:xfrm>
            <a:off x="451311" y="5234304"/>
            <a:ext cx="1605425" cy="395594"/>
          </a:xfrm>
          <a:prstGeom prst="rect">
            <a:avLst/>
          </a:prstGeom>
        </p:spPr>
      </p:pic>
      <p:pic>
        <p:nvPicPr>
          <p:cNvPr id="11" name="Picture 10">
            <a:extLst>
              <a:ext uri="{FF2B5EF4-FFF2-40B4-BE49-F238E27FC236}">
                <a16:creationId xmlns:a16="http://schemas.microsoft.com/office/drawing/2014/main" id="{74857351-E8A1-4EED-96F8-A04D3FEF69D2}"/>
              </a:ext>
            </a:extLst>
          </p:cNvPr>
          <p:cNvPicPr>
            <a:picLocks noChangeAspect="1"/>
          </p:cNvPicPr>
          <p:nvPr/>
        </p:nvPicPr>
        <p:blipFill>
          <a:blip r:embed="rId3"/>
          <a:stretch>
            <a:fillRect/>
          </a:stretch>
        </p:blipFill>
        <p:spPr>
          <a:xfrm>
            <a:off x="10484151" y="5266110"/>
            <a:ext cx="1356936" cy="395594"/>
          </a:xfrm>
          <a:prstGeom prst="rect">
            <a:avLst/>
          </a:prstGeom>
        </p:spPr>
      </p:pic>
      <p:sp>
        <p:nvSpPr>
          <p:cNvPr id="6" name="Subtitle 2">
            <a:extLst>
              <a:ext uri="{FF2B5EF4-FFF2-40B4-BE49-F238E27FC236}">
                <a16:creationId xmlns:a16="http://schemas.microsoft.com/office/drawing/2014/main" id="{805D4E06-437E-4524-836B-2561A625088D}"/>
              </a:ext>
            </a:extLst>
          </p:cNvPr>
          <p:cNvSpPr txBox="1">
            <a:spLocks/>
          </p:cNvSpPr>
          <p:nvPr/>
        </p:nvSpPr>
        <p:spPr>
          <a:xfrm>
            <a:off x="8359815" y="3188470"/>
            <a:ext cx="2631160" cy="1320802"/>
          </a:xfrm>
          <a:prstGeom prst="rect">
            <a:avLst/>
          </a:prstGeom>
        </p:spPr>
        <p:txBody>
          <a:bodyPr vert="horz" lIns="45720" rIns="45720">
            <a:normAutofit fontScale="47500" lnSpcReduction="20000"/>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defTabSz="914400"/>
            <a:r>
              <a:rPr lang="en-IN" sz="2900" b="1" dirty="0"/>
              <a:t>Guided By:</a:t>
            </a:r>
          </a:p>
          <a:p>
            <a:pPr lvl="1" algn="l" defTabSz="914400"/>
            <a:endParaRPr lang="en-IN" sz="5500" b="1" dirty="0"/>
          </a:p>
          <a:p>
            <a:pPr lvl="1" algn="l" defTabSz="914400"/>
            <a:r>
              <a:rPr lang="en-IN" sz="2900" b="1" dirty="0"/>
              <a:t>Harsh </a:t>
            </a:r>
            <a:r>
              <a:rPr lang="en-IN" sz="2900" b="1" dirty="0" err="1"/>
              <a:t>Kataria</a:t>
            </a:r>
            <a:endParaRPr lang="en-IN" sz="2900" b="1" dirty="0"/>
          </a:p>
          <a:p>
            <a:pPr lvl="1" algn="l" defTabSz="914400"/>
            <a:r>
              <a:rPr lang="en-IN" sz="2900" b="1" dirty="0" err="1"/>
              <a:t>Ambuje</a:t>
            </a:r>
            <a:r>
              <a:rPr lang="en-IN" sz="2900" b="1" dirty="0"/>
              <a:t> Gupta</a:t>
            </a:r>
            <a:r>
              <a:rPr lang="en-IN" sz="5500" b="1" dirty="0"/>
              <a:t>                                         </a:t>
            </a:r>
            <a:r>
              <a:rPr lang="en-IN" dirty="0"/>
              <a:t>    </a:t>
            </a:r>
          </a:p>
        </p:txBody>
      </p:sp>
    </p:spTree>
    <p:extLst>
      <p:ext uri="{BB962C8B-B14F-4D97-AF65-F5344CB8AC3E}">
        <p14:creationId xmlns:p14="http://schemas.microsoft.com/office/powerpoint/2010/main" val="216897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a:bodyPr>
          <a:lstStyle/>
          <a:p>
            <a:pPr fontAlgn="base"/>
            <a:r>
              <a:rPr lang="en-US" sz="2400" dirty="0"/>
              <a:t>When someone sends you a meme can you tell the sender actually happy, angry, or neutral? This makes sentiment analysis more important than ever.</a:t>
            </a:r>
          </a:p>
          <a:p>
            <a:pPr fontAlgn="base"/>
            <a:endParaRPr lang="en-US" sz="2400" dirty="0"/>
          </a:p>
          <a:p>
            <a:pPr fontAlgn="base"/>
            <a:r>
              <a:rPr lang="en-US" sz="2400" dirty="0"/>
              <a:t>Sentiment analysis–also called opinion mining–is the process of defining and categorizing opinions in a given piece of text as positive, negative, or neutral.</a:t>
            </a:r>
          </a:p>
          <a:p>
            <a:pPr fontAlgn="base"/>
            <a:br>
              <a:rPr lang="en-US" sz="2400" dirty="0"/>
            </a:br>
            <a:r>
              <a:rPr lang="en-US" sz="2400" dirty="0"/>
              <a:t>With the increasing capabilities of technology, emotion analysis is becoming a more used tool for businesses, impact on society.</a:t>
            </a:r>
          </a:p>
          <a:p>
            <a:endParaRPr lang="en-IN" sz="2400" dirty="0"/>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Introduction</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224625" y="5910481"/>
            <a:ext cx="2216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260580" y="5760587"/>
            <a:ext cx="1356936" cy="395594"/>
          </a:xfrm>
          <a:prstGeom prst="rect">
            <a:avLst/>
          </a:prstGeom>
        </p:spPr>
      </p:pic>
    </p:spTree>
    <p:extLst>
      <p:ext uri="{BB962C8B-B14F-4D97-AF65-F5344CB8AC3E}">
        <p14:creationId xmlns:p14="http://schemas.microsoft.com/office/powerpoint/2010/main" val="22691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lstStyle/>
          <a:p>
            <a:pPr fontAlgn="base"/>
            <a:r>
              <a:rPr lang="en-US" sz="2400" dirty="0"/>
              <a:t>There are many open-source datasets available for Image captioning, like Flickr 8k (containing8k images), Flickr 30k (containing 30k images), MS COCO (containing 180k images), etc. But for the purpose of this case study, we have used the MS COCO dataset.</a:t>
            </a:r>
          </a:p>
          <a:p>
            <a:pPr fontAlgn="base"/>
            <a:endParaRPr lang="en-US" sz="2400" dirty="0"/>
          </a:p>
          <a:p>
            <a:pPr fontAlgn="base"/>
            <a:r>
              <a:rPr lang="en-US" sz="2400" dirty="0"/>
              <a:t>Also, there are many opensource datasets available for memes in kaggle but for this, the dataset is provided by my mentors.</a:t>
            </a:r>
          </a:p>
          <a:p>
            <a:endParaRPr lang="en-IN" dirty="0"/>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Dataset Used</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190007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Methodology/Model used</a:t>
            </a:r>
          </a:p>
        </p:txBody>
      </p:sp>
      <p:sp>
        <p:nvSpPr>
          <p:cNvPr id="3" name="Content Placeholder 2"/>
          <p:cNvSpPr>
            <a:spLocks noGrp="1"/>
          </p:cNvSpPr>
          <p:nvPr>
            <p:ph idx="1"/>
          </p:nvPr>
        </p:nvSpPr>
        <p:spPr/>
        <p:txBody>
          <a:bodyPr/>
          <a:lstStyle/>
          <a:p>
            <a:r>
              <a:rPr lang="en-US" sz="2400" dirty="0"/>
              <a:t>For this we followed Multimodal classification . In that we have used two models for sentimental analysis. First for the image caption and second for the text classification.</a:t>
            </a:r>
          </a:p>
          <a:p>
            <a:r>
              <a:rPr lang="en-US" sz="2400" dirty="0"/>
              <a:t>For Image captioning, I have used 2 models. Inception V3 for feature extraction using transfer learning, Recurrent neural network for predicting the next word from sequence and feed forward network for predict the caption</a:t>
            </a:r>
            <a:r>
              <a:rPr lang="en-US" dirty="0"/>
              <a:t>. </a:t>
            </a:r>
          </a:p>
          <a:p>
            <a:endParaRPr lang="en-US" dirty="0"/>
          </a:p>
          <a:p>
            <a:endParaRPr lang="en-US" dirty="0"/>
          </a:p>
        </p:txBody>
      </p:sp>
      <p:pic>
        <p:nvPicPr>
          <p:cNvPr id="4" name="Picture 3"/>
          <p:cNvPicPr>
            <a:picLocks noGrp="1" noChangeAspect="1"/>
          </p:cNvPicPr>
          <p:nvPr/>
        </p:nvPicPr>
        <p:blipFill>
          <a:blip r:embed="rId2">
            <a:extLst>
              <a:ext uri="{28A0092B-C50C-407E-A947-70E740481C1C}">
                <a14:useLocalDpi xmlns:a14="http://schemas.microsoft.com/office/drawing/2010/main" val="0"/>
              </a:ext>
            </a:extLst>
          </a:blip>
          <a:srcRect t="4566" b="4566"/>
          <a:stretch>
            <a:fillRect/>
          </a:stretch>
        </p:blipFill>
        <p:spPr>
          <a:xfrm>
            <a:off x="3815477" y="4202647"/>
            <a:ext cx="6196238" cy="2348048"/>
          </a:xfrm>
          <a:prstGeom prst="rect">
            <a:avLst/>
          </a:prstGeom>
          <a:solidFill>
            <a:sysClr val="window" lastClr="FFFFFF"/>
          </a:solidFill>
          <a:ln>
            <a:solidFill>
              <a:sysClr val="windowText" lastClr="000000"/>
            </a:solidFill>
          </a:ln>
          <a:effectLst>
            <a:innerShdw blurRad="95250">
              <a:srgbClr val="000000"/>
            </a:innerShdw>
          </a:effectLst>
        </p:spPr>
      </p:pic>
      <p:pic>
        <p:nvPicPr>
          <p:cNvPr id="5" name="Picture 4"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3"/>
          <a:stretch>
            <a:fillRect/>
          </a:stretch>
        </p:blipFill>
        <p:spPr>
          <a:xfrm>
            <a:off x="296186" y="5888349"/>
            <a:ext cx="1605425" cy="395594"/>
          </a:xfrm>
          <a:prstGeom prst="rect">
            <a:avLst/>
          </a:prstGeom>
        </p:spPr>
      </p:pic>
      <p:pic>
        <p:nvPicPr>
          <p:cNvPr id="6" name="Picture 5">
            <a:extLst>
              <a:ext uri="{FF2B5EF4-FFF2-40B4-BE49-F238E27FC236}">
                <a16:creationId xmlns:a16="http://schemas.microsoft.com/office/drawing/2014/main" id="{CCD6A49B-7679-4D4D-80B5-7F48ED982D3A}"/>
              </a:ext>
            </a:extLst>
          </p:cNvPr>
          <p:cNvPicPr>
            <a:picLocks noChangeAspect="1"/>
          </p:cNvPicPr>
          <p:nvPr/>
        </p:nvPicPr>
        <p:blipFill>
          <a:blip r:embed="rId4"/>
          <a:stretch>
            <a:fillRect/>
          </a:stretch>
        </p:blipFill>
        <p:spPr>
          <a:xfrm>
            <a:off x="10379850" y="5751207"/>
            <a:ext cx="1356936" cy="395594"/>
          </a:xfrm>
          <a:prstGeom prst="rect">
            <a:avLst/>
          </a:prstGeom>
        </p:spPr>
      </p:pic>
    </p:spTree>
    <p:extLst>
      <p:ext uri="{BB962C8B-B14F-4D97-AF65-F5344CB8AC3E}">
        <p14:creationId xmlns:p14="http://schemas.microsoft.com/office/powerpoint/2010/main" val="1465896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E5476-7C93-42E5-BFA2-53641CE0F421}"/>
              </a:ext>
            </a:extLst>
          </p:cNvPr>
          <p:cNvSpPr>
            <a:spLocks noGrp="1"/>
          </p:cNvSpPr>
          <p:nvPr>
            <p:ph idx="4294967295"/>
          </p:nvPr>
        </p:nvSpPr>
        <p:spPr>
          <a:xfrm>
            <a:off x="143120" y="1338014"/>
            <a:ext cx="10972800" cy="4525962"/>
          </a:xfrm>
        </p:spPr>
        <p:txBody>
          <a:bodyPr>
            <a:normAutofit/>
          </a:bodyPr>
          <a:lstStyle/>
          <a:p>
            <a:r>
              <a:rPr lang="en-IN" sz="2400" dirty="0"/>
              <a:t>Caption generated by the model is</a:t>
            </a:r>
          </a:p>
          <a:p>
            <a:pPr marL="109728" indent="0">
              <a:buNone/>
            </a:pPr>
            <a:r>
              <a:rPr lang="en-IN" sz="2400" dirty="0"/>
              <a:t>             caption : The white cat is walking on road.     </a:t>
            </a:r>
          </a:p>
          <a:p>
            <a:pPr marL="109728" indent="0">
              <a:buNone/>
            </a:pPr>
            <a:r>
              <a:rPr lang="en-IN" sz="2400" dirty="0"/>
              <a:t>       </a:t>
            </a:r>
          </a:p>
          <a:p>
            <a:endParaRPr lang="en-IN" sz="2400" dirty="0"/>
          </a:p>
          <a:p>
            <a:endParaRPr lang="en-IN" sz="2400" dirty="0"/>
          </a:p>
          <a:p>
            <a:endParaRPr lang="en-IN" sz="2400" dirty="0"/>
          </a:p>
          <a:p>
            <a:pPr marL="109728" indent="0">
              <a:buNone/>
            </a:pPr>
            <a:r>
              <a:rPr lang="en-IN" sz="2400" dirty="0"/>
              <a:t> </a:t>
            </a:r>
          </a:p>
          <a:p>
            <a:r>
              <a:rPr lang="en-US" sz="2400" dirty="0"/>
              <a:t>Second model is text classification. For that we have to use optical character recognition (OCR) to extract textual content from the image. Then we combined the OCR text and caption with respect to memes</a:t>
            </a:r>
            <a:r>
              <a:rPr lang="en-IN" sz="2400" dirty="0"/>
              <a:t>         </a:t>
            </a:r>
          </a:p>
        </p:txBody>
      </p:sp>
      <p:sp>
        <p:nvSpPr>
          <p:cNvPr id="2" name="Title 1">
            <a:extLst>
              <a:ext uri="{FF2B5EF4-FFF2-40B4-BE49-F238E27FC236}">
                <a16:creationId xmlns:a16="http://schemas.microsoft.com/office/drawing/2014/main" id="{FE64C281-5885-4D2C-A18F-D7BA2001CFC7}"/>
              </a:ext>
            </a:extLst>
          </p:cNvPr>
          <p:cNvSpPr>
            <a:spLocks noGrp="1"/>
          </p:cNvSpPr>
          <p:nvPr>
            <p:ph type="title" idx="4294967295"/>
          </p:nvPr>
        </p:nvSpPr>
        <p:spPr>
          <a:xfrm>
            <a:off x="0" y="274638"/>
            <a:ext cx="10972800" cy="1143000"/>
          </a:xfrm>
        </p:spPr>
        <p:txBody>
          <a:bodyPr/>
          <a:lstStyle/>
          <a:p>
            <a:r>
              <a:rPr lang="en-IN" b="1" dirty="0"/>
              <a:t>  Methodology / Model Used</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343894" y="5949004"/>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244678" y="5854574"/>
            <a:ext cx="1356936" cy="395594"/>
          </a:xfrm>
          <a:prstGeom prst="rect">
            <a:avLst/>
          </a:prstGeom>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2769" y="2273523"/>
            <a:ext cx="2446751" cy="1827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25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lstStyle/>
          <a:p>
            <a:pPr>
              <a:buFont typeface="Wingdings" panose="05000000000000000000" pitchFamily="2" charset="2"/>
              <a:buChar char="Ø"/>
            </a:pPr>
            <a:r>
              <a:rPr lang="en-IN" dirty="0"/>
              <a:t>In   Multimodal classification, by applying Image Captioning and text  classification  we have got 75% accuracy for our data set.</a:t>
            </a:r>
          </a:p>
          <a:p>
            <a:pPr marL="109728" indent="0">
              <a:buNone/>
            </a:pPr>
            <a:endParaRPr lang="en-IN" dirty="0"/>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Results Achieved</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pic>
        <p:nvPicPr>
          <p:cNvPr id="8" name="image5.jpeg"/>
          <p:cNvPicPr/>
          <p:nvPr/>
        </p:nvPicPr>
        <p:blipFill>
          <a:blip r:embed="rId4" cstate="print"/>
          <a:stretch>
            <a:fillRect/>
          </a:stretch>
        </p:blipFill>
        <p:spPr>
          <a:xfrm>
            <a:off x="3291840" y="3090812"/>
            <a:ext cx="5445759" cy="2881851"/>
          </a:xfrm>
          <a:prstGeom prst="rect">
            <a:avLst/>
          </a:prstGeom>
        </p:spPr>
      </p:pic>
    </p:spTree>
    <p:extLst>
      <p:ext uri="{BB962C8B-B14F-4D97-AF65-F5344CB8AC3E}">
        <p14:creationId xmlns:p14="http://schemas.microsoft.com/office/powerpoint/2010/main" val="2724278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fontScale="92500"/>
          </a:bodyPr>
          <a:lstStyle/>
          <a:p>
            <a:pPr marL="457200" indent="-457200">
              <a:buFont typeface="Wingdings" panose="05000000000000000000" pitchFamily="2" charset="2"/>
              <a:buChar char="Ø"/>
            </a:pPr>
            <a:r>
              <a:rPr lang="en-IN" sz="2400" dirty="0"/>
              <a:t>In this project we find the  given data set images have  positive meaning </a:t>
            </a:r>
            <a:r>
              <a:rPr lang="en-IN" sz="1800" dirty="0"/>
              <a:t>O</a:t>
            </a:r>
            <a:r>
              <a:rPr lang="en-IN" sz="2400" dirty="0"/>
              <a:t>r negative meaning. By using specific models</a:t>
            </a:r>
            <a:r>
              <a:rPr lang="en-IN" dirty="0"/>
              <a:t> </a:t>
            </a:r>
            <a:r>
              <a:rPr lang="en-IN" sz="2600" dirty="0"/>
              <a:t>with accuracy 75% .</a:t>
            </a:r>
          </a:p>
          <a:p>
            <a:pPr marL="457200" indent="-457200">
              <a:buFont typeface="Wingdings" panose="05000000000000000000" pitchFamily="2" charset="2"/>
              <a:buChar char="Ø"/>
            </a:pPr>
            <a:endParaRPr lang="en-IN" dirty="0"/>
          </a:p>
          <a:p>
            <a:pPr marL="457200" indent="-457200">
              <a:buFont typeface="Wingdings" panose="05000000000000000000" pitchFamily="2" charset="2"/>
              <a:buChar char="Ø"/>
            </a:pPr>
            <a:r>
              <a:rPr lang="en-IN" sz="2400" dirty="0"/>
              <a:t>Coming to benefits, </a:t>
            </a:r>
            <a:r>
              <a:rPr lang="en-US" sz="2400" dirty="0"/>
              <a:t>Sentiment analysis is extremely useful in social media monitoring as it allows us to gain an overview of the wider public opinion behind certain topics.</a:t>
            </a:r>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r>
              <a:rPr lang="en-US" sz="2400" dirty="0"/>
              <a:t>Coming to limitations , While sentiment analysis is useful, we do not believe it is a complete replacement for reading survey responses, as there are often useful nuances in the comments themselves.</a:t>
            </a:r>
          </a:p>
          <a:p>
            <a:pPr marL="0" indent="0">
              <a:buNone/>
            </a:pPr>
            <a:endParaRPr lang="en-IN" sz="2400" dirty="0"/>
          </a:p>
          <a:p>
            <a:pPr marL="0" indent="0">
              <a:buNone/>
            </a:pPr>
            <a:r>
              <a:rPr lang="en-IN" sz="2400" dirty="0"/>
              <a:t> </a:t>
            </a:r>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Conclusion</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714093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solidFill>
            <a:schemeClr val="bg1"/>
          </a:solidFill>
        </p:spPr>
        <p:txBody>
          <a:bodyPr>
            <a:normAutofit/>
          </a:bodyPr>
          <a:lstStyle/>
          <a:p>
            <a:pPr marL="457200" indent="-457200">
              <a:buFont typeface="Wingdings" panose="05000000000000000000" pitchFamily="2" charset="2"/>
              <a:buChar char="Ø"/>
            </a:pPr>
            <a:r>
              <a:rPr lang="en-IN" sz="2000" dirty="0"/>
              <a:t>Douwe </a:t>
            </a:r>
            <a:r>
              <a:rPr lang="en-IN" sz="2000" dirty="0" err="1"/>
              <a:t>Kiela</a:t>
            </a:r>
            <a:r>
              <a:rPr lang="en-IN" sz="2000" dirty="0"/>
              <a:t>, Hamed </a:t>
            </a:r>
            <a:r>
              <a:rPr lang="en-IN" sz="2000" dirty="0" err="1"/>
              <a:t>Firooz</a:t>
            </a:r>
            <a:r>
              <a:rPr lang="en-IN" sz="2000" dirty="0"/>
              <a:t>, Aravind Mohan, </a:t>
            </a:r>
            <a:r>
              <a:rPr lang="en-IN" sz="2000" dirty="0" err="1"/>
              <a:t>Vedanuj</a:t>
            </a:r>
            <a:r>
              <a:rPr lang="en-IN" sz="2000" dirty="0"/>
              <a:t> Goswami, </a:t>
            </a:r>
            <a:r>
              <a:rPr lang="en-IN" sz="2000" dirty="0" err="1"/>
              <a:t>Amanpreet</a:t>
            </a:r>
            <a:r>
              <a:rPr lang="en-IN" sz="2000" dirty="0"/>
              <a:t> Singh, Pratik </a:t>
            </a:r>
            <a:r>
              <a:rPr lang="en-IN" sz="2000" dirty="0" err="1"/>
              <a:t>Ringshia</a:t>
            </a:r>
            <a:r>
              <a:rPr lang="en-IN" sz="2000" dirty="0"/>
              <a:t>, Davide </a:t>
            </a:r>
            <a:r>
              <a:rPr lang="en-IN" sz="2000" dirty="0" err="1"/>
              <a:t>Testuggine</a:t>
            </a:r>
            <a:r>
              <a:rPr lang="en-IN" sz="2000" dirty="0"/>
              <a:t>: The Hateful Memes Challenge: Detecting Hate Speech in Multimodel Memes (2020). </a:t>
            </a:r>
          </a:p>
          <a:p>
            <a:pPr marL="457200" indent="-457200">
              <a:buFont typeface="Wingdings" panose="05000000000000000000" pitchFamily="2" charset="2"/>
              <a:buChar char="Ø"/>
            </a:pPr>
            <a:endParaRPr lang="en-IN" sz="2000" dirty="0"/>
          </a:p>
          <a:p>
            <a:pPr marL="457200" indent="-457200">
              <a:buFont typeface="Wingdings" panose="05000000000000000000" pitchFamily="2" charset="2"/>
              <a:buChar char="Ø"/>
            </a:pPr>
            <a:r>
              <a:rPr lang="en-IN" sz="2000" dirty="0"/>
              <a:t>Jean H. French: Image Based Memes as sentiment Predictors (2017) </a:t>
            </a:r>
          </a:p>
          <a:p>
            <a:pPr marL="457200" indent="-457200">
              <a:buFont typeface="Wingdings" panose="05000000000000000000" pitchFamily="2" charset="2"/>
              <a:buChar char="Ø"/>
            </a:pPr>
            <a:endParaRPr lang="en-IN" sz="2000" dirty="0"/>
          </a:p>
          <a:p>
            <a:pPr marL="457200" indent="-457200">
              <a:buFont typeface="Wingdings" panose="05000000000000000000" pitchFamily="2" charset="2"/>
              <a:buChar char="Ø"/>
            </a:pPr>
            <a:r>
              <a:rPr lang="en-IN" sz="2000" dirty="0" err="1"/>
              <a:t>Stuti</a:t>
            </a:r>
            <a:r>
              <a:rPr lang="en-IN" sz="2000" dirty="0"/>
              <a:t> Jindal, Sanjay Singh: Image sentiment analysis using deep convolutional neural networks with domain specific fine tuning (2015) </a:t>
            </a:r>
          </a:p>
          <a:p>
            <a:pPr marL="457200" indent="-457200">
              <a:buFont typeface="Wingdings" panose="05000000000000000000" pitchFamily="2" charset="2"/>
              <a:buChar char="Ø"/>
            </a:pPr>
            <a:endParaRPr lang="en-IN" sz="2000" dirty="0"/>
          </a:p>
          <a:p>
            <a:pPr marL="457200" indent="-457200">
              <a:buFont typeface="Wingdings" panose="05000000000000000000" pitchFamily="2" charset="2"/>
              <a:buChar char="Ø"/>
            </a:pPr>
            <a:r>
              <a:rPr lang="en-IN" sz="2000" dirty="0"/>
              <a:t>Namita Mittal, </a:t>
            </a:r>
            <a:r>
              <a:rPr lang="en-IN" sz="2000" dirty="0" err="1"/>
              <a:t>Divya</a:t>
            </a:r>
            <a:r>
              <a:rPr lang="en-IN" sz="2000" dirty="0"/>
              <a:t> Sharma, Manju Lata Joshi: Image Sentiment Analysis Using Deep Learning (2018)</a:t>
            </a:r>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References</a:t>
            </a:r>
          </a:p>
        </p:txBody>
      </p:sp>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Tree>
    <p:extLst>
      <p:ext uri="{BB962C8B-B14F-4D97-AF65-F5344CB8AC3E}">
        <p14:creationId xmlns:p14="http://schemas.microsoft.com/office/powerpoint/2010/main" val="128176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rawing of a face&#10;&#10;Description generated with high confidence">
            <a:extLst>
              <a:ext uri="{FF2B5EF4-FFF2-40B4-BE49-F238E27FC236}">
                <a16:creationId xmlns:a16="http://schemas.microsoft.com/office/drawing/2014/main" id="{8836FDF2-11E7-429D-BA6E-738259E33DBF}"/>
              </a:ext>
            </a:extLst>
          </p:cNvPr>
          <p:cNvPicPr>
            <a:picLocks noChangeAspect="1"/>
          </p:cNvPicPr>
          <p:nvPr/>
        </p:nvPicPr>
        <p:blipFill>
          <a:blip r:embed="rId2"/>
          <a:stretch>
            <a:fillRect/>
          </a:stretch>
        </p:blipFill>
        <p:spPr>
          <a:xfrm>
            <a:off x="765313" y="5774866"/>
            <a:ext cx="1605425" cy="395594"/>
          </a:xfrm>
          <a:prstGeom prst="rect">
            <a:avLst/>
          </a:prstGeom>
        </p:spPr>
      </p:pic>
      <p:pic>
        <p:nvPicPr>
          <p:cNvPr id="7" name="Picture 6">
            <a:extLst>
              <a:ext uri="{FF2B5EF4-FFF2-40B4-BE49-F238E27FC236}">
                <a16:creationId xmlns:a16="http://schemas.microsoft.com/office/drawing/2014/main" id="{CCD6A49B-7679-4D4D-80B5-7F48ED982D3A}"/>
              </a:ext>
            </a:extLst>
          </p:cNvPr>
          <p:cNvPicPr>
            <a:picLocks noChangeAspect="1"/>
          </p:cNvPicPr>
          <p:nvPr/>
        </p:nvPicPr>
        <p:blipFill>
          <a:blip r:embed="rId3"/>
          <a:stretch>
            <a:fillRect/>
          </a:stretch>
        </p:blipFill>
        <p:spPr>
          <a:xfrm>
            <a:off x="10069749" y="5751207"/>
            <a:ext cx="1356936" cy="395594"/>
          </a:xfrm>
          <a:prstGeom prst="rect">
            <a:avLst/>
          </a:prstGeom>
        </p:spPr>
      </p:pic>
      <p:sp>
        <p:nvSpPr>
          <p:cNvPr id="9" name="Title 8">
            <a:extLst>
              <a:ext uri="{FF2B5EF4-FFF2-40B4-BE49-F238E27FC236}">
                <a16:creationId xmlns:a16="http://schemas.microsoft.com/office/drawing/2014/main" id="{FB32C701-CBC7-4DF2-B3F5-A8F9DEEB2552}"/>
              </a:ext>
            </a:extLst>
          </p:cNvPr>
          <p:cNvSpPr>
            <a:spLocks noGrp="1"/>
          </p:cNvSpPr>
          <p:nvPr>
            <p:ph type="title"/>
          </p:nvPr>
        </p:nvSpPr>
        <p:spPr>
          <a:xfrm rot="1365763">
            <a:off x="1295402" y="2777066"/>
            <a:ext cx="9601196" cy="1303867"/>
          </a:xfrm>
        </p:spPr>
        <p:txBody>
          <a:bodyPr>
            <a:normAutofit/>
          </a:bodyPr>
          <a:lstStyle/>
          <a:p>
            <a:pPr algn="ctr"/>
            <a:r>
              <a:rPr lang="en-IN" sz="6600" b="1" dirty="0"/>
              <a:t>Thank You</a:t>
            </a:r>
          </a:p>
        </p:txBody>
      </p:sp>
    </p:spTree>
    <p:extLst>
      <p:ext uri="{BB962C8B-B14F-4D97-AF65-F5344CB8AC3E}">
        <p14:creationId xmlns:p14="http://schemas.microsoft.com/office/powerpoint/2010/main" val="216662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480</TotalTime>
  <Words>526</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Lucida Sans Unicode</vt:lpstr>
      <vt:lpstr>Verdana</vt:lpstr>
      <vt:lpstr>Wingdings</vt:lpstr>
      <vt:lpstr>Wingdings 2</vt:lpstr>
      <vt:lpstr>Wingdings 3</vt:lpstr>
      <vt:lpstr>Concourse</vt:lpstr>
      <vt:lpstr>Sentimental Analysis Of Memes</vt:lpstr>
      <vt:lpstr>Introduction</vt:lpstr>
      <vt:lpstr>Dataset Used</vt:lpstr>
      <vt:lpstr>Methodology/Model used</vt:lpstr>
      <vt:lpstr>  Methodology / Model Used</vt:lpstr>
      <vt:lpstr>Results Achieved</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Madhushi Verma</dc:creator>
  <cp:lastModifiedBy>Dhanraj Bhedi</cp:lastModifiedBy>
  <cp:revision>45</cp:revision>
  <dcterms:created xsi:type="dcterms:W3CDTF">2019-07-11T19:19:23Z</dcterms:created>
  <dcterms:modified xsi:type="dcterms:W3CDTF">2020-06-17T08:08:33Z</dcterms:modified>
</cp:coreProperties>
</file>