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50" r:id="rId4"/>
  </p:sldMasterIdLst>
  <p:notesMasterIdLst>
    <p:notesMasterId r:id="rId18"/>
  </p:notesMasterIdLst>
  <p:handoutMasterIdLst>
    <p:handoutMasterId r:id="rId19"/>
  </p:handoutMasterIdLst>
  <p:sldIdLst>
    <p:sldId id="289" r:id="rId5"/>
    <p:sldId id="322" r:id="rId6"/>
    <p:sldId id="321" r:id="rId7"/>
    <p:sldId id="320" r:id="rId8"/>
    <p:sldId id="323" r:id="rId9"/>
    <p:sldId id="324" r:id="rId10"/>
    <p:sldId id="328" r:id="rId11"/>
    <p:sldId id="329" r:id="rId12"/>
    <p:sldId id="325" r:id="rId13"/>
    <p:sldId id="326" r:id="rId14"/>
    <p:sldId id="327" r:id="rId15"/>
    <p:sldId id="312" r:id="rId16"/>
    <p:sldId id="29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647C9F7-821E-4491-98A7-4BB9C889BCBF}">
          <p14:sldIdLst>
            <p14:sldId id="289"/>
            <p14:sldId id="320"/>
            <p14:sldId id="312"/>
            <p14:sldId id="295"/>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C770B"/>
    <a:srgbClr val="B74919"/>
    <a:srgbClr val="D7EAFE"/>
    <a:srgbClr val="023160"/>
    <a:srgbClr val="000000"/>
    <a:srgbClr val="1D9A78"/>
    <a:srgbClr val="66FFCC"/>
    <a:srgbClr val="4E75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835" autoAdjust="0"/>
    <p:restoredTop sz="94660"/>
  </p:normalViewPr>
  <p:slideViewPr>
    <p:cSldViewPr>
      <p:cViewPr varScale="1">
        <p:scale>
          <a:sx n="116" d="100"/>
          <a:sy n="116" d="100"/>
        </p:scale>
        <p:origin x="-144" y="-11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pPr/>
              <a:t>6/28/2022</a:t>
            </a:fld>
            <a:endParaRPr lang="en-US" dirty="0"/>
          </a:p>
        </p:txBody>
      </p:sp>
      <p:sp>
        <p:nvSpPr>
          <p:cNvPr id="4" name="Footer Placeholder 3">
            <a:extLst>
              <a:ext uri="{FF2B5EF4-FFF2-40B4-BE49-F238E27FC236}">
                <a16:creationId xmlns:a16="http://schemas.microsoft.com/office/drawing/2014/main" xmlns=""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pPr/>
              <a:t>‹#›</a:t>
            </a:fld>
            <a:endParaRPr lang="en-US" dirty="0"/>
          </a:p>
        </p:txBody>
      </p:sp>
    </p:spTree>
    <p:extLst>
      <p:ext uri="{BB962C8B-B14F-4D97-AF65-F5344CB8AC3E}">
        <p14:creationId xmlns:p14="http://schemas.microsoft.com/office/powerpoint/2010/main" xmlns=""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6/28/2022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686A4BB4-E91A-4B71-853D-3896309A7A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09599" y="-10825"/>
            <a:ext cx="4572001" cy="4863257"/>
          </a:xfrm>
          <a:prstGeom prst="rect">
            <a:avLst/>
          </a:prstGeom>
        </p:spPr>
      </p:pic>
      <p:pic>
        <p:nvPicPr>
          <p:cNvPr id="9" name="Graphic 8">
            <a:extLst>
              <a:ext uri="{FF2B5EF4-FFF2-40B4-BE49-F238E27FC236}">
                <a16:creationId xmlns:a16="http://schemas.microsoft.com/office/drawing/2014/main" xmlns="" id="{6AF26F48-5474-4C23-885A-90F318E7E0DF}"/>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727200" y="-10825"/>
            <a:ext cx="10464802" cy="5384041"/>
          </a:xfrm>
          <a:prstGeom prst="rect">
            <a:avLst/>
          </a:prstGeom>
        </p:spPr>
      </p:pic>
      <p:pic>
        <p:nvPicPr>
          <p:cNvPr id="10" name="Graphic 9">
            <a:extLst>
              <a:ext uri="{FF2B5EF4-FFF2-40B4-BE49-F238E27FC236}">
                <a16:creationId xmlns:a16="http://schemas.microsoft.com/office/drawing/2014/main" xmlns="" id="{14FABDA8-BC90-45DC-854F-F0DBDA54B8BD}"/>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3775766" y="3418256"/>
            <a:ext cx="1710635" cy="1694569"/>
          </a:xfrm>
          <a:prstGeom prst="rect">
            <a:avLst/>
          </a:prstGeom>
        </p:spPr>
      </p:pic>
      <p:sp>
        <p:nvSpPr>
          <p:cNvPr id="2" name="Title 1"/>
          <p:cNvSpPr>
            <a:spLocks noGrp="1"/>
          </p:cNvSpPr>
          <p:nvPr userDrawn="1">
            <p:ph type="ctrTitle"/>
          </p:nvPr>
        </p:nvSpPr>
        <p:spPr>
          <a:xfrm>
            <a:off x="4727848" y="424818"/>
            <a:ext cx="7104112" cy="2068078"/>
          </a:xfrm>
        </p:spPr>
        <p:txBody>
          <a:bodyPr anchor="b"/>
          <a:lstStyle>
            <a:lvl1pPr algn="ctr">
              <a:defRPr sz="6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defRPr>
            </a:lvl1pPr>
          </a:lstStyle>
          <a:p>
            <a:r>
              <a:rPr lang="en-US" dirty="0"/>
              <a:t>Click to edit Master title style</a:t>
            </a:r>
          </a:p>
        </p:txBody>
      </p:sp>
      <p:sp>
        <p:nvSpPr>
          <p:cNvPr id="3" name="Subtitle 2"/>
          <p:cNvSpPr>
            <a:spLocks noGrp="1"/>
          </p:cNvSpPr>
          <p:nvPr userDrawn="1">
            <p:ph type="subTitle" idx="1"/>
          </p:nvPr>
        </p:nvSpPr>
        <p:spPr>
          <a:xfrm>
            <a:off x="4727848" y="2632199"/>
            <a:ext cx="7127776" cy="6985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Rectangle 12">
            <a:extLst>
              <a:ext uri="{FF2B5EF4-FFF2-40B4-BE49-F238E27FC236}">
                <a16:creationId xmlns:a16="http://schemas.microsoft.com/office/drawing/2014/main" xmlns="" id="{BF0A5813-8D02-4CD0-84DD-AD4F66B8E6B7}"/>
              </a:ext>
            </a:extLst>
          </p:cNvPr>
          <p:cNvSpPr/>
          <p:nvPr userDrawn="1"/>
        </p:nvSpPr>
        <p:spPr>
          <a:xfrm>
            <a:off x="9624392" y="6309320"/>
            <a:ext cx="2016224" cy="54868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4" name="Picture 13">
            <a:extLst>
              <a:ext uri="{FF2B5EF4-FFF2-40B4-BE49-F238E27FC236}">
                <a16:creationId xmlns:a16="http://schemas.microsoft.com/office/drawing/2014/main" xmlns="" id="{F26C13CB-04EB-4DD5-871E-AAABCB2C67C3}"/>
              </a:ext>
            </a:extLst>
          </p:cNvPr>
          <p:cNvPicPr>
            <a:picLocks noChangeAspect="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8767752" y="5808859"/>
            <a:ext cx="3087872" cy="685800"/>
          </a:xfrm>
          <a:prstGeom prst="rect">
            <a:avLst/>
          </a:prstGeom>
          <a:ln>
            <a:noFill/>
          </a:ln>
          <a:effectLst>
            <a:softEdge rad="31750"/>
          </a:effectLst>
        </p:spPr>
      </p:pic>
      <p:pic>
        <p:nvPicPr>
          <p:cNvPr id="15" name="Picture 14">
            <a:extLst>
              <a:ext uri="{FF2B5EF4-FFF2-40B4-BE49-F238E27FC236}">
                <a16:creationId xmlns:a16="http://schemas.microsoft.com/office/drawing/2014/main" xmlns="" id="{D9A05534-7C79-46D6-BF54-121C1F8B1A4B}"/>
              </a:ext>
            </a:extLst>
          </p:cNvPr>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55292" y="2372516"/>
            <a:ext cx="1311275" cy="1756410"/>
          </a:xfrm>
          <a:prstGeom prst="rect">
            <a:avLst/>
          </a:prstGeom>
          <a:noFill/>
          <a:ln>
            <a:noFill/>
          </a:ln>
        </p:spPr>
      </p:pic>
    </p:spTree>
    <p:extLst>
      <p:ext uri="{BB962C8B-B14F-4D97-AF65-F5344CB8AC3E}">
        <p14:creationId xmlns:p14="http://schemas.microsoft.com/office/powerpoint/2010/main" xmlns="" val="63625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‹#›5/30/2021</a:t>
            </a:r>
            <a:endParaRPr lang="en-US" dirty="0"/>
          </a:p>
        </p:txBody>
      </p:sp>
      <p:sp>
        <p:nvSpPr>
          <p:cNvPr id="5" name="Footer Placeholder 4"/>
          <p:cNvSpPr>
            <a:spLocks noGrp="1"/>
          </p:cNvSpPr>
          <p:nvPr>
            <p:ph type="ftr" sz="quarter" idx="11"/>
          </p:nvPr>
        </p:nvSpPr>
        <p:spPr/>
        <p:txBody>
          <a:bodyPr/>
          <a:lstStyle/>
          <a:p>
            <a:r>
              <a:rPr lang="en-US"/>
              <a:t>© Idea Infinity IT Solutions Pvt Ltd</a:t>
            </a:r>
            <a:endParaRPr lang="en-US" dirty="0"/>
          </a:p>
        </p:txBody>
      </p:sp>
      <p:sp>
        <p:nvSpPr>
          <p:cNvPr id="6" name="Slide Number Placeholder 5"/>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251755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‹#›5/30/2021</a:t>
            </a:r>
            <a:endParaRPr lang="en-US" dirty="0"/>
          </a:p>
        </p:txBody>
      </p:sp>
      <p:sp>
        <p:nvSpPr>
          <p:cNvPr id="5" name="Footer Placeholder 4"/>
          <p:cNvSpPr>
            <a:spLocks noGrp="1"/>
          </p:cNvSpPr>
          <p:nvPr>
            <p:ph type="ftr" sz="quarter" idx="11"/>
          </p:nvPr>
        </p:nvSpPr>
        <p:spPr/>
        <p:txBody>
          <a:bodyPr/>
          <a:lstStyle/>
          <a:p>
            <a:r>
              <a:rPr lang="en-US"/>
              <a:t>© Idea Infinity IT Solutions Pvt Ltd</a:t>
            </a:r>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163947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344" y="136525"/>
            <a:ext cx="6984776" cy="988219"/>
          </a:xfrm>
        </p:spPr>
        <p:txBody>
          <a:bodyPr/>
          <a:lstStyle>
            <a:lvl1pPr>
              <a:defRPr b="0" cap="none" spc="0">
                <a:ln w="0"/>
                <a:gradFill>
                  <a:gsLst>
                    <a:gs pos="0">
                      <a:schemeClr val="accent5">
                        <a:lumMod val="50000"/>
                      </a:schemeClr>
                    </a:gs>
                    <a:gs pos="50000">
                      <a:schemeClr val="accent5"/>
                    </a:gs>
                    <a:gs pos="100000">
                      <a:schemeClr val="accent5">
                        <a:lumMod val="60000"/>
                        <a:lumOff val="40000"/>
                      </a:schemeClr>
                    </a:gs>
                  </a:gsLst>
                  <a:lin ang="5400000"/>
                </a:gradFill>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‹#›5/30/2021</a:t>
            </a:r>
            <a:endParaRPr lang="en-US" dirty="0"/>
          </a:p>
        </p:txBody>
      </p:sp>
      <p:sp>
        <p:nvSpPr>
          <p:cNvPr id="5" name="Footer Placeholder 4"/>
          <p:cNvSpPr>
            <a:spLocks noGrp="1"/>
          </p:cNvSpPr>
          <p:nvPr>
            <p:ph type="ftr" sz="quarter" idx="11"/>
          </p:nvPr>
        </p:nvSpPr>
        <p:spPr/>
        <p:txBody>
          <a:bodyPr/>
          <a:lstStyle/>
          <a:p>
            <a:r>
              <a:rPr lang="en-US"/>
              <a:t>© Idea Infinity IT Solutions Pvt Ltd</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IN" smtClean="0"/>
              <a:pPr/>
              <a:t>‹#›</a:t>
            </a:fld>
            <a:endParaRPr lang="en-IN" dirty="0"/>
          </a:p>
        </p:txBody>
      </p:sp>
    </p:spTree>
    <p:extLst>
      <p:ext uri="{BB962C8B-B14F-4D97-AF65-F5344CB8AC3E}">
        <p14:creationId xmlns:p14="http://schemas.microsoft.com/office/powerpoint/2010/main" xmlns="" val="89783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‹#›5/30/2021</a:t>
            </a:r>
            <a:endParaRPr lang="en-US" dirty="0"/>
          </a:p>
        </p:txBody>
      </p:sp>
      <p:sp>
        <p:nvSpPr>
          <p:cNvPr id="5" name="Footer Placeholder 4"/>
          <p:cNvSpPr>
            <a:spLocks noGrp="1"/>
          </p:cNvSpPr>
          <p:nvPr>
            <p:ph type="ftr" sz="quarter" idx="11"/>
          </p:nvPr>
        </p:nvSpPr>
        <p:spPr/>
        <p:txBody>
          <a:bodyPr/>
          <a:lstStyle/>
          <a:p>
            <a:r>
              <a:rPr lang="en-US"/>
              <a:t>© Idea Infinity IT Solutions Pvt Ltd</a:t>
            </a:r>
            <a:endParaRPr lang="en-US" dirty="0"/>
          </a:p>
        </p:txBody>
      </p:sp>
      <p:sp>
        <p:nvSpPr>
          <p:cNvPr id="6" name="Slide Number Placeholder 5"/>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383637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‹#›5/30/2021</a:t>
            </a:r>
            <a:endParaRPr lang="en-US" dirty="0"/>
          </a:p>
        </p:txBody>
      </p:sp>
      <p:sp>
        <p:nvSpPr>
          <p:cNvPr id="6" name="Footer Placeholder 5"/>
          <p:cNvSpPr>
            <a:spLocks noGrp="1"/>
          </p:cNvSpPr>
          <p:nvPr>
            <p:ph type="ftr" sz="quarter" idx="11"/>
          </p:nvPr>
        </p:nvSpPr>
        <p:spPr/>
        <p:txBody>
          <a:bodyPr/>
          <a:lstStyle/>
          <a:p>
            <a:r>
              <a:rPr lang="en-US"/>
              <a:t>© Idea Infinity IT Solutions Pvt Ltd</a:t>
            </a:r>
            <a:endParaRPr lang="en-US" dirty="0"/>
          </a:p>
        </p:txBody>
      </p:sp>
      <p:sp>
        <p:nvSpPr>
          <p:cNvPr id="7" name="Slide Number Placeholder 6"/>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49260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‹#›5/30/2021</a:t>
            </a:r>
            <a:endParaRPr lang="en-US" dirty="0"/>
          </a:p>
        </p:txBody>
      </p:sp>
      <p:sp>
        <p:nvSpPr>
          <p:cNvPr id="8" name="Footer Placeholder 7"/>
          <p:cNvSpPr>
            <a:spLocks noGrp="1"/>
          </p:cNvSpPr>
          <p:nvPr>
            <p:ph type="ftr" sz="quarter" idx="11"/>
          </p:nvPr>
        </p:nvSpPr>
        <p:spPr/>
        <p:txBody>
          <a:bodyPr/>
          <a:lstStyle/>
          <a:p>
            <a:r>
              <a:rPr lang="en-US"/>
              <a:t>© Idea Infinity IT Solutions Pvt Ltd</a:t>
            </a:r>
            <a:endParaRPr lang="en-US" dirty="0"/>
          </a:p>
        </p:txBody>
      </p:sp>
      <p:sp>
        <p:nvSpPr>
          <p:cNvPr id="9" name="Slide Number Placeholder 8"/>
          <p:cNvSpPr>
            <a:spLocks noGrp="1"/>
          </p:cNvSpPr>
          <p:nvPr>
            <p:ph type="sldNum" sz="quarter" idx="12"/>
          </p:nvPr>
        </p:nvSpPr>
        <p:spPr>
          <a:xfrm>
            <a:off x="8610600" y="6378725"/>
            <a:ext cx="2743200" cy="365125"/>
          </a:xfrm>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3800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‹#›5/30/2021</a:t>
            </a:r>
            <a:endParaRPr lang="en-US" dirty="0"/>
          </a:p>
        </p:txBody>
      </p:sp>
      <p:sp>
        <p:nvSpPr>
          <p:cNvPr id="4" name="Footer Placeholder 3"/>
          <p:cNvSpPr>
            <a:spLocks noGrp="1"/>
          </p:cNvSpPr>
          <p:nvPr>
            <p:ph type="ftr" sz="quarter" idx="11"/>
          </p:nvPr>
        </p:nvSpPr>
        <p:spPr/>
        <p:txBody>
          <a:bodyPr/>
          <a:lstStyle/>
          <a:p>
            <a:r>
              <a:rPr lang="en-US"/>
              <a:t>© Idea Infinity IT Solutions Pvt Ltd</a:t>
            </a:r>
            <a:endParaRPr lang="en-US" dirty="0"/>
          </a:p>
        </p:txBody>
      </p:sp>
      <p:sp>
        <p:nvSpPr>
          <p:cNvPr id="5" name="Slide Number Placeholder 4"/>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427874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‹#›5/30/2021</a:t>
            </a:r>
            <a:endParaRPr lang="en-US" dirty="0"/>
          </a:p>
        </p:txBody>
      </p:sp>
      <p:sp>
        <p:nvSpPr>
          <p:cNvPr id="3" name="Footer Placeholder 2"/>
          <p:cNvSpPr>
            <a:spLocks noGrp="1"/>
          </p:cNvSpPr>
          <p:nvPr>
            <p:ph type="ftr" sz="quarter" idx="11"/>
          </p:nvPr>
        </p:nvSpPr>
        <p:spPr/>
        <p:txBody>
          <a:bodyPr/>
          <a:lstStyle/>
          <a:p>
            <a:r>
              <a:rPr lang="en-US"/>
              <a:t>© Idea Infinity IT Solutions Pvt Ltd</a:t>
            </a:r>
            <a:endParaRPr lang="en-US" dirty="0"/>
          </a:p>
        </p:txBody>
      </p:sp>
      <p:sp>
        <p:nvSpPr>
          <p:cNvPr id="4" name="Slide Number Placeholder 3"/>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10205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‹#›5/30/2021</a:t>
            </a:r>
            <a:endParaRPr lang="en-US" dirty="0"/>
          </a:p>
        </p:txBody>
      </p:sp>
      <p:sp>
        <p:nvSpPr>
          <p:cNvPr id="6" name="Footer Placeholder 5"/>
          <p:cNvSpPr>
            <a:spLocks noGrp="1"/>
          </p:cNvSpPr>
          <p:nvPr>
            <p:ph type="ftr" sz="quarter" idx="11"/>
          </p:nvPr>
        </p:nvSpPr>
        <p:spPr/>
        <p:txBody>
          <a:bodyPr/>
          <a:lstStyle/>
          <a:p>
            <a:r>
              <a:rPr lang="en-US"/>
              <a:t>© Idea Infinity IT Solutions Pvt Ltd</a:t>
            </a:r>
            <a:endParaRPr lang="en-US" dirty="0"/>
          </a:p>
        </p:txBody>
      </p:sp>
      <p:sp>
        <p:nvSpPr>
          <p:cNvPr id="7" name="Slide Number Placeholder 6"/>
          <p:cNvSpPr>
            <a:spLocks noGrp="1"/>
          </p:cNvSpPr>
          <p:nvPr>
            <p:ph type="sldNum" sz="quarter" idx="12"/>
          </p:nvPr>
        </p:nvSpPr>
        <p:spPr/>
        <p:txBody>
          <a:bodyPr/>
          <a:lstStyle/>
          <a:p>
            <a:fld id="{FEA1243F-3000-4347-94A4-FBDEAD3122CB}" type="slidenum">
              <a:rPr lang="en-US" smtClean="0"/>
              <a:pPr/>
              <a:t>‹#›</a:t>
            </a:fld>
            <a:endParaRPr lang="en-US" dirty="0"/>
          </a:p>
        </p:txBody>
      </p:sp>
    </p:spTree>
    <p:extLst>
      <p:ext uri="{BB962C8B-B14F-4D97-AF65-F5344CB8AC3E}">
        <p14:creationId xmlns:p14="http://schemas.microsoft.com/office/powerpoint/2010/main" xmlns="" val="36527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‹#›5/30/2021</a:t>
            </a:r>
            <a:endParaRPr lang="en-US" dirty="0"/>
          </a:p>
        </p:txBody>
      </p:sp>
      <p:sp>
        <p:nvSpPr>
          <p:cNvPr id="6" name="Footer Placeholder 5"/>
          <p:cNvSpPr>
            <a:spLocks noGrp="1"/>
          </p:cNvSpPr>
          <p:nvPr>
            <p:ph type="ftr" sz="quarter" idx="11"/>
          </p:nvPr>
        </p:nvSpPr>
        <p:spPr/>
        <p:txBody>
          <a:bodyPr/>
          <a:lstStyle/>
          <a:p>
            <a:r>
              <a:rPr lang="en-US"/>
              <a:t>© Idea Infinity IT Solutions Pvt Ltd</a:t>
            </a:r>
            <a:endParaRPr lang="en-US" dirty="0"/>
          </a:p>
        </p:txBody>
      </p:sp>
      <p:sp>
        <p:nvSpPr>
          <p:cNvPr id="7" name="Slide Number Placeholder 6"/>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xmlns="" val="303511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sv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4.svg"/><Relationship Id="rId20"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180252"/>
            <a:ext cx="6755402" cy="5730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‹#›5/30/2021</a:t>
            </a:r>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Idea Infinity IT Solutions Pvt Ltd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F1E4F-1CFF-5643-939E-217C01CDF565}" type="slidenum">
              <a:rPr lang="en-IN" smtClean="0"/>
              <a:pPr/>
              <a:t>‹#›</a:t>
            </a:fld>
            <a:endParaRPr lang="en-IN" dirty="0"/>
          </a:p>
        </p:txBody>
      </p:sp>
      <p:grpSp>
        <p:nvGrpSpPr>
          <p:cNvPr id="7" name="Group 6">
            <a:extLst>
              <a:ext uri="{FF2B5EF4-FFF2-40B4-BE49-F238E27FC236}">
                <a16:creationId xmlns:a16="http://schemas.microsoft.com/office/drawing/2014/main" xmlns="" id="{03AC70CA-E410-4875-AC05-E729BEDD0383}"/>
              </a:ext>
            </a:extLst>
          </p:cNvPr>
          <p:cNvGrpSpPr/>
          <p:nvPr userDrawn="1"/>
        </p:nvGrpSpPr>
        <p:grpSpPr>
          <a:xfrm>
            <a:off x="6807200" y="3143"/>
            <a:ext cx="5384801" cy="1101851"/>
            <a:chOff x="5334000" y="-37306"/>
            <a:chExt cx="3281716" cy="895350"/>
          </a:xfrm>
        </p:grpSpPr>
        <p:pic>
          <p:nvPicPr>
            <p:cNvPr id="8" name="Graphic 7">
              <a:extLst>
                <a:ext uri="{FF2B5EF4-FFF2-40B4-BE49-F238E27FC236}">
                  <a16:creationId xmlns:a16="http://schemas.microsoft.com/office/drawing/2014/main" xmlns="" id="{ADCEC6D8-D380-46A7-A26A-E28BD465D66D}"/>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5448301" y="-37306"/>
              <a:ext cx="3167415" cy="609600"/>
            </a:xfrm>
            <a:prstGeom prst="rect">
              <a:avLst/>
            </a:prstGeom>
          </p:spPr>
        </p:pic>
        <p:pic>
          <p:nvPicPr>
            <p:cNvPr id="9" name="Graphic 8">
              <a:extLst>
                <a:ext uri="{FF2B5EF4-FFF2-40B4-BE49-F238E27FC236}">
                  <a16:creationId xmlns:a16="http://schemas.microsoft.com/office/drawing/2014/main" xmlns="" id="{0E729E1F-8A79-4D06-A403-CE4F68745690}"/>
                </a:ext>
              </a:extLst>
            </p:cNvPr>
            <p:cNvPicPr>
              <a:picLocks noChangeAspect="1"/>
            </p:cNvPicPr>
            <p:nvPr userDrawn="1"/>
          </p:nvPicPr>
          <p:blipFill>
            <a:blip r:embed="rId15">
              <a:extLst>
                <a:ext uri="{96DAC541-7B7A-43D3-8B79-37D633B846F1}">
                  <asvg:svgBlip xmlns:asvg="http://schemas.microsoft.com/office/drawing/2016/SVG/main" xmlns="" r:embed="rId16"/>
                </a:ext>
              </a:extLst>
            </a:blip>
            <a:stretch>
              <a:fillRect/>
            </a:stretch>
          </p:blipFill>
          <p:spPr>
            <a:xfrm>
              <a:off x="5334000" y="-37306"/>
              <a:ext cx="819150" cy="895350"/>
            </a:xfrm>
            <a:prstGeom prst="rect">
              <a:avLst/>
            </a:prstGeom>
          </p:spPr>
        </p:pic>
      </p:grpSp>
      <p:pic>
        <p:nvPicPr>
          <p:cNvPr id="10" name="Graphic 9">
            <a:extLst>
              <a:ext uri="{FF2B5EF4-FFF2-40B4-BE49-F238E27FC236}">
                <a16:creationId xmlns:a16="http://schemas.microsoft.com/office/drawing/2014/main" xmlns="" id="{6CD1ED46-9751-4A9A-B440-13BD3FF21791}"/>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0" y="5307178"/>
            <a:ext cx="1625600" cy="1550822"/>
          </a:xfrm>
          <a:prstGeom prst="rect">
            <a:avLst/>
          </a:prstGeom>
        </p:spPr>
      </p:pic>
      <p:pic>
        <p:nvPicPr>
          <p:cNvPr id="11" name="Graphic 10">
            <a:extLst>
              <a:ext uri="{FF2B5EF4-FFF2-40B4-BE49-F238E27FC236}">
                <a16:creationId xmlns:a16="http://schemas.microsoft.com/office/drawing/2014/main" xmlns="" id="{25855E6F-8F6C-4D56-B773-FABC5A65686E}"/>
              </a:ext>
            </a:extLst>
          </p:cNvPr>
          <p:cNvPicPr>
            <a:picLocks noChangeAspect="1"/>
          </p:cNvPicPr>
          <p:nvPr userDrawn="1"/>
        </p:nvPicPr>
        <p:blipFill>
          <a:blip r:embed="rId19">
            <a:extLst>
              <a:ext uri="{96DAC541-7B7A-43D3-8B79-37D633B846F1}">
                <asvg:svgBlip xmlns:asvg="http://schemas.microsoft.com/office/drawing/2016/SVG/main" xmlns="" r:embed="rId20"/>
              </a:ext>
            </a:extLst>
          </a:blip>
          <a:stretch>
            <a:fillRect/>
          </a:stretch>
        </p:blipFill>
        <p:spPr>
          <a:xfrm>
            <a:off x="-21945" y="4545317"/>
            <a:ext cx="1664613" cy="1570328"/>
          </a:xfrm>
          <a:prstGeom prst="rect">
            <a:avLst/>
          </a:prstGeom>
        </p:spPr>
      </p:pic>
      <p:sp>
        <p:nvSpPr>
          <p:cNvPr id="12" name="TextBox 11">
            <a:extLst>
              <a:ext uri="{FF2B5EF4-FFF2-40B4-BE49-F238E27FC236}">
                <a16:creationId xmlns:a16="http://schemas.microsoft.com/office/drawing/2014/main" xmlns="" id="{965BCD38-5996-4435-9A63-A6D71AC096EE}"/>
              </a:ext>
            </a:extLst>
          </p:cNvPr>
          <p:cNvSpPr txBox="1"/>
          <p:nvPr userDrawn="1"/>
        </p:nvSpPr>
        <p:spPr>
          <a:xfrm>
            <a:off x="9360363" y="180460"/>
            <a:ext cx="2592288" cy="369332"/>
          </a:xfrm>
          <a:prstGeom prst="rect">
            <a:avLst/>
          </a:prstGeom>
          <a:noFill/>
        </p:spPr>
        <p:txBody>
          <a:bodyPr wrap="square" rtlCol="0">
            <a:spAutoFit/>
          </a:bodyPr>
          <a:lstStyle/>
          <a:p>
            <a:pPr algn="ctr"/>
            <a:r>
              <a:rPr lang="en-IN" sz="1800" b="1" cap="none" spc="0" dirty="0">
                <a:ln w="0"/>
                <a:solidFill>
                  <a:schemeClr val="accent3">
                    <a:lumMod val="60000"/>
                    <a:lumOff val="40000"/>
                  </a:schemeClr>
                </a:solidFill>
                <a:effectLst>
                  <a:outerShdw blurRad="38100" dist="25400" dir="5400000" algn="ctr" rotWithShape="0">
                    <a:srgbClr val="6E747A">
                      <a:alpha val="43000"/>
                    </a:srgbClr>
                  </a:outerShdw>
                </a:effectLst>
              </a:rPr>
              <a:t>i~ERP TSECL</a:t>
            </a:r>
          </a:p>
        </p:txBody>
      </p:sp>
      <p:pic>
        <p:nvPicPr>
          <p:cNvPr id="14" name="Picture 13">
            <a:extLst>
              <a:ext uri="{FF2B5EF4-FFF2-40B4-BE49-F238E27FC236}">
                <a16:creationId xmlns:a16="http://schemas.microsoft.com/office/drawing/2014/main" xmlns="" id="{7335A60C-20B5-4C98-9F71-38253815B6BE}"/>
              </a:ext>
            </a:extLst>
          </p:cNvPr>
          <p:cNvPicPr>
            <a:picLocks noChangeAspect="1"/>
          </p:cNvPicPr>
          <p:nvPr userDrawn="1"/>
        </p:nvPicPr>
        <p:blipFill>
          <a:blip r:embed="rId21"/>
          <a:stretch>
            <a:fillRect/>
          </a:stretch>
        </p:blipFill>
        <p:spPr>
          <a:xfrm>
            <a:off x="9672434" y="6381328"/>
            <a:ext cx="1664614" cy="335235"/>
          </a:xfrm>
          <a:prstGeom prst="rect">
            <a:avLst/>
          </a:prstGeom>
        </p:spPr>
      </p:pic>
    </p:spTree>
    <p:extLst>
      <p:ext uri="{BB962C8B-B14F-4D97-AF65-F5344CB8AC3E}">
        <p14:creationId xmlns:p14="http://schemas.microsoft.com/office/powerpoint/2010/main" xmlns="" val="3766086522"/>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dt="0"/>
  <p:txStyles>
    <p:titleStyle>
      <a:lvl1pPr algn="l" defTabSz="914400" rtl="0" eaLnBrk="1" latinLnBrk="0" hangingPunct="1">
        <a:lnSpc>
          <a:spcPct val="90000"/>
        </a:lnSpc>
        <a:spcBef>
          <a:spcPct val="0"/>
        </a:spcBef>
        <a:buNone/>
        <a:defRPr sz="4400" b="0" kern="1200" cap="none" spc="0">
          <a:ln w="0"/>
          <a:gradFill>
            <a:gsLst>
              <a:gs pos="0">
                <a:schemeClr val="accent5">
                  <a:lumMod val="50000"/>
                </a:schemeClr>
              </a:gs>
              <a:gs pos="50000">
                <a:schemeClr val="accent5"/>
              </a:gs>
              <a:gs pos="100000">
                <a:schemeClr val="accent5">
                  <a:lumMod val="60000"/>
                  <a:lumOff val="40000"/>
                </a:schemeClr>
              </a:gs>
            </a:gsLst>
            <a:lin ang="5400000"/>
          </a:gra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xmlns="" id="{A384FEF3-1C25-4731-A400-82E9754487D3}"/>
              </a:ext>
            </a:extLst>
          </p:cNvPr>
          <p:cNvSpPr>
            <a:spLocks noGrp="1"/>
          </p:cNvSpPr>
          <p:nvPr>
            <p:ph type="title"/>
          </p:nvPr>
        </p:nvSpPr>
        <p:spPr>
          <a:xfrm>
            <a:off x="6052232" y="2204864"/>
            <a:ext cx="5616617" cy="2160240"/>
          </a:xfrm>
        </p:spPr>
        <p:txBody>
          <a:bodyPr>
            <a:normAutofit/>
          </a:bodyPr>
          <a:lstStyle/>
          <a:p>
            <a:pPr algn="ctr"/>
            <a:r>
              <a:rPr lang="en-US" sz="6000" dirty="0" err="1"/>
              <a:t>i~ERP</a:t>
            </a:r>
            <a:r>
              <a:rPr lang="en-US" sz="6000" dirty="0"/>
              <a:t> – TSECL</a:t>
            </a:r>
            <a:br>
              <a:rPr lang="en-US" sz="6000" dirty="0"/>
            </a:br>
            <a:r>
              <a:rPr lang="en-US" sz="4000" dirty="0"/>
              <a:t>QA Automation</a:t>
            </a:r>
            <a:endParaRPr lang="en-US" sz="4000" b="0" dirty="0"/>
          </a:p>
        </p:txBody>
      </p:sp>
      <p:pic>
        <p:nvPicPr>
          <p:cNvPr id="7" name="Picture 6" descr="tripra">
            <a:extLst>
              <a:ext uri="{FF2B5EF4-FFF2-40B4-BE49-F238E27FC236}">
                <a16:creationId xmlns:a16="http://schemas.microsoft.com/office/drawing/2014/main" xmlns="" id="{79EC1EAD-C0D9-43EF-99AE-5ECCDE04F7DE}"/>
              </a:ext>
            </a:extLst>
          </p:cNvPr>
          <p:cNvPicPr>
            <a:picLocks noGrp="1" noChangeAspect="1"/>
          </p:cNvPicPr>
          <p:nvPr isPhoto="1"/>
        </p:nvPicPr>
        <p:blipFill>
          <a:blip r:embed="rId2">
            <a:extLst>
              <a:ext uri="{28A0092B-C50C-407E-A947-70E740481C1C}">
                <a14:useLocalDpi xmlns:a14="http://schemas.microsoft.com/office/drawing/2010/main" xmlns="" val="0"/>
              </a:ext>
            </a:extLst>
          </a:blip>
          <a:stretch>
            <a:fillRect/>
          </a:stretch>
        </p:blipFill>
        <p:spPr>
          <a:xfrm>
            <a:off x="1415480" y="2276873"/>
            <a:ext cx="2007975" cy="2007975"/>
          </a:xfrm>
          <a:prstGeom prst="rect">
            <a:avLst/>
          </a:prstGeom>
          <a:effectLst/>
        </p:spPr>
      </p:pic>
      <p:cxnSp>
        <p:nvCxnSpPr>
          <p:cNvPr id="8" name="Straight Connector 7">
            <a:extLst>
              <a:ext uri="{FF2B5EF4-FFF2-40B4-BE49-F238E27FC236}">
                <a16:creationId xmlns:a16="http://schemas.microsoft.com/office/drawing/2014/main" xmlns="" id="{02ACD8CB-1202-4B88-B7FF-A2A639812F1E}"/>
              </a:ext>
            </a:extLst>
          </p:cNvPr>
          <p:cNvCxnSpPr>
            <a:cxnSpLocks/>
          </p:cNvCxnSpPr>
          <p:nvPr/>
        </p:nvCxnSpPr>
        <p:spPr>
          <a:xfrm>
            <a:off x="4727848" y="569754"/>
            <a:ext cx="0" cy="5718492"/>
          </a:xfrm>
          <a:prstGeom prst="line">
            <a:avLst/>
          </a:prstGeom>
        </p:spPr>
        <p:style>
          <a:lnRef idx="1">
            <a:schemeClr val="accent5"/>
          </a:lnRef>
          <a:fillRef idx="0">
            <a:schemeClr val="accent5"/>
          </a:fillRef>
          <a:effectRef idx="0">
            <a:schemeClr val="accent5"/>
          </a:effectRef>
          <a:fontRef idx="minor">
            <a:schemeClr val="tx1"/>
          </a:fontRef>
        </p:style>
      </p:cxnSp>
      <p:pic>
        <p:nvPicPr>
          <p:cNvPr id="2" name="Picture 1">
            <a:extLst>
              <a:ext uri="{FF2B5EF4-FFF2-40B4-BE49-F238E27FC236}">
                <a16:creationId xmlns:a16="http://schemas.microsoft.com/office/drawing/2014/main" xmlns="" id="{6209C464-9A62-4E69-B7F3-A43A3F47119F}"/>
              </a:ext>
            </a:extLst>
          </p:cNvPr>
          <p:cNvPicPr>
            <a:picLocks noChangeAspect="1"/>
          </p:cNvPicPr>
          <p:nvPr/>
        </p:nvPicPr>
        <p:blipFill>
          <a:blip r:embed="rId3"/>
          <a:stretch>
            <a:fillRect/>
          </a:stretch>
        </p:blipFill>
        <p:spPr>
          <a:xfrm>
            <a:off x="8424210" y="6209928"/>
            <a:ext cx="3218013" cy="648072"/>
          </a:xfrm>
          <a:prstGeom prst="rect">
            <a:avLst/>
          </a:prstGeom>
        </p:spPr>
      </p:pic>
    </p:spTree>
    <p:extLst>
      <p:ext uri="{BB962C8B-B14F-4D97-AF65-F5344CB8AC3E}">
        <p14:creationId xmlns:p14="http://schemas.microsoft.com/office/powerpoint/2010/main" xmlns="" val="15084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60" y="357166"/>
            <a:ext cx="6984776" cy="988219"/>
          </a:xfrm>
        </p:spPr>
        <p:txBody>
          <a:bodyPr/>
          <a:lstStyle/>
          <a:p>
            <a:r>
              <a:rPr lang="en-US" sz="3600"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Leave Request Approval Process:-</a:t>
            </a:r>
            <a:endParaRPr lang="en-US" sz="3600"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881026" y="1571612"/>
            <a:ext cx="10515600" cy="4351338"/>
          </a:xfrm>
        </p:spPr>
        <p:txBody>
          <a:bodyPr/>
          <a:lstStyle/>
          <a:p>
            <a:pPr>
              <a:lnSpc>
                <a:spcPct val="150000"/>
              </a:lnSpc>
              <a:buNone/>
            </a:pPr>
            <a:r>
              <a:rPr lang="en-US" b="1" dirty="0" smtClean="0">
                <a:solidFill>
                  <a:schemeClr val="tx2">
                    <a:lumMod val="75000"/>
                  </a:schemeClr>
                </a:solidFill>
              </a:rPr>
              <a:t>	Open </a:t>
            </a:r>
            <a:r>
              <a:rPr lang="en-US" b="1" dirty="0" smtClean="0">
                <a:solidFill>
                  <a:schemeClr val="tx2">
                    <a:lumMod val="75000"/>
                  </a:schemeClr>
                </a:solidFill>
              </a:rPr>
              <a:t>Browser --&gt; Enter the URL --&gt; Enter ID &amp; Password</a:t>
            </a:r>
            <a:r>
              <a:rPr lang="en-US" b="1" dirty="0" smtClean="0">
                <a:solidFill>
                  <a:schemeClr val="tx2">
                    <a:lumMod val="75000"/>
                  </a:schemeClr>
                </a:solidFill>
              </a:rPr>
              <a:t>,</a:t>
            </a:r>
            <a:endParaRPr lang="en-US" b="1" dirty="0" smtClean="0">
              <a:solidFill>
                <a:schemeClr val="tx2">
                  <a:lumMod val="75000"/>
                </a:schemeClr>
              </a:solidFill>
            </a:endParaRPr>
          </a:p>
          <a:p>
            <a:pPr>
              <a:lnSpc>
                <a:spcPct val="150000"/>
              </a:lnSpc>
              <a:buNone/>
            </a:pPr>
            <a:r>
              <a:rPr lang="en-US" b="1" dirty="0" smtClean="0">
                <a:solidFill>
                  <a:schemeClr val="tx2">
                    <a:lumMod val="75000"/>
                  </a:schemeClr>
                </a:solidFill>
              </a:rPr>
              <a:t>	Click </a:t>
            </a:r>
            <a:r>
              <a:rPr lang="en-US" b="1" dirty="0" smtClean="0">
                <a:solidFill>
                  <a:schemeClr val="tx2">
                    <a:lumMod val="75000"/>
                  </a:schemeClr>
                </a:solidFill>
              </a:rPr>
              <a:t>on Sign-In --&gt; Click on Approval-Inbox-Module </a:t>
            </a:r>
            <a:r>
              <a:rPr lang="en-US" b="1" dirty="0" smtClean="0">
                <a:solidFill>
                  <a:schemeClr val="tx2">
                    <a:lumMod val="75000"/>
                  </a:schemeClr>
                </a:solidFill>
                <a:sym typeface="Wingdings" pitchFamily="2" charset="2"/>
              </a:rPr>
              <a:t></a:t>
            </a:r>
            <a:r>
              <a:rPr lang="en-US" b="1" dirty="0" smtClean="0">
                <a:solidFill>
                  <a:schemeClr val="tx2">
                    <a:lumMod val="75000"/>
                  </a:schemeClr>
                </a:solidFill>
              </a:rPr>
              <a:t>    </a:t>
            </a:r>
            <a:endParaRPr lang="en-US" b="1" dirty="0" smtClean="0">
              <a:solidFill>
                <a:schemeClr val="tx2">
                  <a:lumMod val="75000"/>
                </a:schemeClr>
              </a:solidFill>
            </a:endParaRPr>
          </a:p>
          <a:p>
            <a:pPr>
              <a:lnSpc>
                <a:spcPct val="150000"/>
              </a:lnSpc>
              <a:buNone/>
            </a:pPr>
            <a:r>
              <a:rPr lang="en-US" b="1" dirty="0" smtClean="0">
                <a:solidFill>
                  <a:schemeClr val="tx2">
                    <a:lumMod val="75000"/>
                  </a:schemeClr>
                </a:solidFill>
              </a:rPr>
              <a:t>	Select </a:t>
            </a:r>
            <a:r>
              <a:rPr lang="en-US" b="1" dirty="0" smtClean="0">
                <a:solidFill>
                  <a:schemeClr val="tx2">
                    <a:lumMod val="75000"/>
                  </a:schemeClr>
                </a:solidFill>
              </a:rPr>
              <a:t>the details click on Approve-Button</a:t>
            </a:r>
            <a:r>
              <a:rPr lang="en-US" b="1" dirty="0" smtClean="0">
                <a:solidFill>
                  <a:schemeClr val="tx2">
                    <a:lumMod val="75000"/>
                  </a:schemeClr>
                </a:solidFill>
              </a:rPr>
              <a:t>.</a:t>
            </a:r>
            <a:endParaRPr lang="en-US" b="1" dirty="0" smtClean="0">
              <a:solidFill>
                <a:schemeClr val="tx2">
                  <a:lumMod val="75000"/>
                </a:schemeClr>
              </a:solidFill>
            </a:endParaRPr>
          </a:p>
          <a:p>
            <a:pPr>
              <a:lnSpc>
                <a:spcPct val="150000"/>
              </a:lnSpc>
              <a:buNone/>
            </a:pPr>
            <a:r>
              <a:rPr lang="en-US" b="1" dirty="0" smtClean="0">
                <a:solidFill>
                  <a:schemeClr val="tx2">
                    <a:lumMod val="75000"/>
                  </a:schemeClr>
                </a:solidFill>
              </a:rPr>
              <a:t>	Once </a:t>
            </a:r>
            <a:r>
              <a:rPr lang="en-US" b="1" dirty="0" smtClean="0">
                <a:solidFill>
                  <a:schemeClr val="tx2">
                    <a:lumMod val="75000"/>
                  </a:schemeClr>
                </a:solidFill>
              </a:rPr>
              <a:t>leave request gets approved it will reflect in Monthly-Attendance</a:t>
            </a:r>
          </a:p>
          <a:p>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6" y="285728"/>
            <a:ext cx="6984776" cy="988219"/>
          </a:xfrm>
        </p:spPr>
        <p:txBody>
          <a:bodyPr/>
          <a:lstStyle/>
          <a:p>
            <a:pPr algn="ctr"/>
            <a:r>
              <a:rPr lang="en-US" sz="3200"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How to add new functionality </a:t>
            </a:r>
            <a:r>
              <a:rPr lang="en-US" sz="3200" b="1" dirty="0" smtClean="0">
                <a:solidFill>
                  <a:schemeClr val="tx2">
                    <a:lumMod val="75000"/>
                  </a:schemeClr>
                </a:solidFill>
                <a:cs typeface="Times New Roman" pitchFamily="18" charset="0"/>
              </a:rPr>
              <a:t/>
            </a:r>
            <a:br>
              <a:rPr lang="en-US" sz="3200" b="1" dirty="0" smtClean="0">
                <a:solidFill>
                  <a:schemeClr val="tx2">
                    <a:lumMod val="75000"/>
                  </a:schemeClr>
                </a:solidFill>
                <a:cs typeface="Times New Roman" pitchFamily="18" charset="0"/>
              </a:rPr>
            </a:br>
            <a:r>
              <a:rPr lang="en-US" sz="2000" dirty="0" smtClean="0">
                <a:solidFill>
                  <a:schemeClr val="tx2">
                    <a:lumMod val="75000"/>
                  </a:schemeClr>
                </a:solidFill>
                <a:cs typeface="Times New Roman" pitchFamily="18" charset="0"/>
              </a:rPr>
              <a:t>(Example Festival advance request, Estimation flow, Fund request &amp; approval flow, so on)</a:t>
            </a:r>
            <a:endParaRPr lang="en-US" sz="2000" dirty="0"/>
          </a:p>
        </p:txBody>
      </p:sp>
      <p:sp>
        <p:nvSpPr>
          <p:cNvPr id="3" name="Content Placeholder 2"/>
          <p:cNvSpPr>
            <a:spLocks noGrp="1"/>
          </p:cNvSpPr>
          <p:nvPr>
            <p:ph idx="1"/>
          </p:nvPr>
        </p:nvSpPr>
        <p:spPr/>
        <p:txBody>
          <a:bodyPr/>
          <a:lstStyle/>
          <a:p>
            <a:pPr>
              <a:lnSpc>
                <a:spcPct val="150000"/>
              </a:lnSpc>
              <a:buNone/>
            </a:pPr>
            <a:r>
              <a:rPr lang="en-US" dirty="0" smtClean="0"/>
              <a:t>	</a:t>
            </a:r>
            <a:r>
              <a:rPr lang="en-US" b="1" dirty="0" smtClean="0">
                <a:solidFill>
                  <a:schemeClr val="tx2">
                    <a:lumMod val="75000"/>
                  </a:schemeClr>
                </a:solidFill>
              </a:rPr>
              <a:t>We have already created  a Maven-Project in Selenium you can start adding new Functionality to existing Maven-Project in Selenium by writing new Test-Cases &amp; Test-Suits. Store newly created Maven-Project in </a:t>
            </a:r>
            <a:r>
              <a:rPr lang="en-US" b="1" dirty="0" err="1" smtClean="0">
                <a:solidFill>
                  <a:schemeClr val="tx2">
                    <a:lumMod val="75000"/>
                  </a:schemeClr>
                </a:solidFill>
              </a:rPr>
              <a:t>Git</a:t>
            </a:r>
            <a:r>
              <a:rPr lang="en-US" b="1" dirty="0" smtClean="0">
                <a:solidFill>
                  <a:schemeClr val="tx2">
                    <a:lumMod val="75000"/>
                  </a:schemeClr>
                </a:solidFill>
              </a:rPr>
              <a:t>-Hub . You can execute using Jenkins.</a:t>
            </a:r>
          </a:p>
          <a:p>
            <a:pPr>
              <a:buNone/>
            </a:pPr>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467C2-D188-4454-B713-8BC0ED879882}"/>
              </a:ext>
            </a:extLst>
          </p:cNvPr>
          <p:cNvSpPr>
            <a:spLocks noGrp="1"/>
          </p:cNvSpPr>
          <p:nvPr>
            <p:ph type="title"/>
          </p:nvPr>
        </p:nvSpPr>
        <p:spPr/>
        <p:txBody>
          <a:bodyPr/>
          <a:lstStyle/>
          <a:p>
            <a:r>
              <a:rPr lang="en-US" dirty="0"/>
              <a:t>Module wise Status</a:t>
            </a:r>
            <a:endParaRPr lang="en-IN" dirty="0"/>
          </a:p>
        </p:txBody>
      </p:sp>
      <p:sp>
        <p:nvSpPr>
          <p:cNvPr id="3" name="Content Placeholder 2">
            <a:extLst>
              <a:ext uri="{FF2B5EF4-FFF2-40B4-BE49-F238E27FC236}">
                <a16:creationId xmlns:a16="http://schemas.microsoft.com/office/drawing/2014/main" xmlns="" id="{A1AE3B28-9386-49C0-912D-76868E49DF48}"/>
              </a:ext>
            </a:extLst>
          </p:cNvPr>
          <p:cNvSpPr>
            <a:spLocks noGrp="1"/>
          </p:cNvSpPr>
          <p:nvPr>
            <p:ph idx="1"/>
          </p:nvPr>
        </p:nvSpPr>
        <p:spPr>
          <a:xfrm>
            <a:off x="779929" y="1092787"/>
            <a:ext cx="10515600" cy="5052219"/>
          </a:xfrm>
          <a:solidFill>
            <a:schemeClr val="accent1">
              <a:lumMod val="20000"/>
              <a:lumOff val="80000"/>
            </a:schemeClr>
          </a:solidFill>
        </p:spPr>
        <p:txBody>
          <a:bodyPr anchor="ctr">
            <a:normAutofit fontScale="55000" lnSpcReduction="20000"/>
          </a:bodyPr>
          <a:lstStyle/>
          <a:p>
            <a:pPr marL="0" indent="0" algn="just">
              <a:lnSpc>
                <a:spcPct val="150000"/>
              </a:lnSpc>
              <a:buNone/>
            </a:pPr>
            <a:r>
              <a:rPr lang="en-US" b="1" dirty="0">
                <a:latin typeface="Calibri" panose="020F0502020204030204" pitchFamily="34" charset="0"/>
                <a:cs typeface="Calibri" panose="020F0502020204030204" pitchFamily="34" charset="0"/>
              </a:rPr>
              <a:t>H</a:t>
            </a:r>
            <a:r>
              <a:rPr lang="en-IN" b="1" dirty="0">
                <a:latin typeface="Calibri" panose="020F0502020204030204" pitchFamily="34" charset="0"/>
                <a:cs typeface="Calibri" panose="020F0502020204030204" pitchFamily="34" charset="0"/>
              </a:rPr>
              <a:t>RMS</a:t>
            </a:r>
          </a:p>
          <a:p>
            <a:pPr marL="0" indent="0" algn="just">
              <a:lnSpc>
                <a:spcPct val="150000"/>
              </a:lnSpc>
              <a:buNone/>
            </a:pPr>
            <a:r>
              <a:rPr lang="en-IN" dirty="0">
                <a:latin typeface="Calibri" panose="020F0502020204030204" pitchFamily="34" charset="0"/>
                <a:cs typeface="Calibri" panose="020F0502020204030204" pitchFamily="34" charset="0"/>
              </a:rPr>
              <a:t> Login credentials has been shared to End users,  Employee Role mapping and Workflow configuration completed. Field staffs are helping user in doing day to day transactions like Leave, Attendance, Monthly Attendance. </a:t>
            </a:r>
          </a:p>
          <a:p>
            <a:pPr marL="0" indent="0" algn="just">
              <a:lnSpc>
                <a:spcPct val="150000"/>
              </a:lnSpc>
              <a:buNone/>
            </a:pPr>
            <a:r>
              <a:rPr lang="en-IN" dirty="0">
                <a:latin typeface="Calibri" panose="020F0502020204030204" pitchFamily="34" charset="0"/>
                <a:cs typeface="Calibri" panose="020F0502020204030204" pitchFamily="34" charset="0"/>
              </a:rPr>
              <a:t>Nov &amp; Dec 21  Payroll processing is in progress across all location.  Targeting to do parallel run for Jan and Feb 22 in ERP.</a:t>
            </a:r>
          </a:p>
          <a:p>
            <a:pPr marL="0" indent="0" algn="just">
              <a:lnSpc>
                <a:spcPct val="150000"/>
              </a:lnSpc>
              <a:buNone/>
            </a:pPr>
            <a:r>
              <a:rPr lang="en-US" b="1" dirty="0">
                <a:latin typeface="Calibri" panose="020F0502020204030204" pitchFamily="34" charset="0"/>
                <a:cs typeface="Calibri" panose="020F0502020204030204" pitchFamily="34" charset="0"/>
              </a:rPr>
              <a:t>F</a:t>
            </a:r>
            <a:r>
              <a:rPr lang="en-IN" b="1" dirty="0">
                <a:latin typeface="Calibri" panose="020F0502020204030204" pitchFamily="34" charset="0"/>
                <a:cs typeface="Calibri" panose="020F0502020204030204" pitchFamily="34" charset="0"/>
              </a:rPr>
              <a:t>MS</a:t>
            </a:r>
          </a:p>
          <a:p>
            <a:pPr marL="0" indent="0" algn="just">
              <a:lnSpc>
                <a:spcPct val="150000"/>
              </a:lnSpc>
              <a:buNone/>
            </a:pPr>
            <a:r>
              <a:rPr lang="en-US" dirty="0"/>
              <a:t>Activities  like Cashbook, Estimations, Work Orders, </a:t>
            </a:r>
            <a:r>
              <a:rPr lang="en-IN" dirty="0">
                <a:latin typeface="Calibri" panose="020F0502020204030204" pitchFamily="34" charset="0"/>
                <a:cs typeface="Calibri" panose="020F0502020204030204" pitchFamily="34" charset="0"/>
              </a:rPr>
              <a:t>Cashbook Entries are </a:t>
            </a:r>
            <a:r>
              <a:rPr lang="en-US" dirty="0"/>
              <a:t>being regularly performed on the ERP application</a:t>
            </a:r>
            <a:r>
              <a:rPr lang="en-IN" dirty="0">
                <a:latin typeface="Calibri" panose="020F0502020204030204" pitchFamily="34" charset="0"/>
                <a:cs typeface="Calibri" panose="020F0502020204030204" pitchFamily="34" charset="0"/>
              </a:rPr>
              <a:t>. </a:t>
            </a:r>
          </a:p>
          <a:p>
            <a:pPr marL="0" indent="0" algn="just">
              <a:lnSpc>
                <a:spcPct val="150000"/>
              </a:lnSpc>
              <a:buNone/>
            </a:pPr>
            <a:r>
              <a:rPr lang="en-IN" dirty="0">
                <a:latin typeface="Calibri" panose="020F0502020204030204" pitchFamily="34" charset="0"/>
                <a:cs typeface="Calibri" panose="020F0502020204030204" pitchFamily="34" charset="0"/>
              </a:rPr>
              <a:t>Corp Office FMS Workflow configuration under progress. ‘Costing’, ‘Regulatory affairs’ will take up post stabilization of Core modules.</a:t>
            </a:r>
          </a:p>
          <a:p>
            <a:pPr marL="0" indent="0" algn="just">
              <a:lnSpc>
                <a:spcPct val="150000"/>
              </a:lnSpc>
              <a:buNone/>
            </a:pPr>
            <a:r>
              <a:rPr lang="en-US" b="1" dirty="0">
                <a:latin typeface="Calibri" panose="020F0502020204030204" pitchFamily="34" charset="0"/>
                <a:cs typeface="Calibri" panose="020F0502020204030204" pitchFamily="34" charset="0"/>
              </a:rPr>
              <a:t>M</a:t>
            </a:r>
            <a:r>
              <a:rPr lang="en-IN" b="1" dirty="0">
                <a:latin typeface="Calibri" panose="020F0502020204030204" pitchFamily="34" charset="0"/>
                <a:cs typeface="Calibri" panose="020F0502020204030204" pitchFamily="34" charset="0"/>
              </a:rPr>
              <a:t>MS </a:t>
            </a:r>
          </a:p>
          <a:p>
            <a:pPr marL="0" indent="0" algn="just">
              <a:lnSpc>
                <a:spcPct val="150000"/>
              </a:lnSpc>
              <a:buNone/>
            </a:pPr>
            <a:r>
              <a:rPr lang="en-IN" dirty="0">
                <a:latin typeface="Calibri" panose="020F0502020204030204" pitchFamily="34" charset="0"/>
                <a:cs typeface="Calibri" panose="020F0502020204030204" pitchFamily="34" charset="0"/>
              </a:rPr>
              <a:t> UAT Completed, observation incorporation in progress, SOR and Vendor list Confirmation is due from TSECL.</a:t>
            </a:r>
          </a:p>
          <a:p>
            <a:pPr marL="0" indent="0" algn="just">
              <a:lnSpc>
                <a:spcPct val="150000"/>
              </a:lnSpc>
              <a:buNone/>
            </a:pPr>
            <a:r>
              <a:rPr lang="en-IN" dirty="0">
                <a:latin typeface="Calibri" panose="020F0502020204030204" pitchFamily="34" charset="0"/>
                <a:cs typeface="Calibri" panose="020F0502020204030204" pitchFamily="34" charset="0"/>
              </a:rPr>
              <a:t> ‘Price Variation’ Feature is due.</a:t>
            </a:r>
          </a:p>
          <a:p>
            <a:pPr marL="0" indent="0" algn="just">
              <a:lnSpc>
                <a:spcPct val="150000"/>
              </a:lnSpc>
              <a:buNone/>
            </a:pPr>
            <a:r>
              <a:rPr lang="en-US" dirty="0">
                <a:latin typeface="Calibri" panose="020F0502020204030204" pitchFamily="34" charset="0"/>
                <a:cs typeface="Calibri" panose="020F0502020204030204" pitchFamily="34" charset="0"/>
              </a:rPr>
              <a:t>Major business scenarios have been covered and shown to the respective core team members. Feedback/observations &amp; Enhancements  are currently in progress.</a:t>
            </a:r>
          </a:p>
        </p:txBody>
      </p:sp>
      <p:sp>
        <p:nvSpPr>
          <p:cNvPr id="4" name="Footer Placeholder 3">
            <a:extLst>
              <a:ext uri="{FF2B5EF4-FFF2-40B4-BE49-F238E27FC236}">
                <a16:creationId xmlns:a16="http://schemas.microsoft.com/office/drawing/2014/main" xmlns="" id="{87430D31-9FD9-4553-A978-338E87F4CD8E}"/>
              </a:ext>
            </a:extLst>
          </p:cNvPr>
          <p:cNvSpPr>
            <a:spLocks noGrp="1"/>
          </p:cNvSpPr>
          <p:nvPr>
            <p:ph type="ftr" sz="quarter" idx="11"/>
          </p:nvPr>
        </p:nvSpPr>
        <p:spPr/>
        <p:txBody>
          <a:bodyPr/>
          <a:lstStyle/>
          <a:p>
            <a:r>
              <a:rPr lang="en-US"/>
              <a:t>© Idea Infinity IT Solutions Pvt Ltd</a:t>
            </a:r>
            <a:endParaRPr lang="en-US" dirty="0"/>
          </a:p>
        </p:txBody>
      </p:sp>
      <p:sp>
        <p:nvSpPr>
          <p:cNvPr id="5" name="Slide Number Placeholder 4">
            <a:extLst>
              <a:ext uri="{FF2B5EF4-FFF2-40B4-BE49-F238E27FC236}">
                <a16:creationId xmlns:a16="http://schemas.microsoft.com/office/drawing/2014/main" xmlns="" id="{F8597937-311D-48CD-AE33-271623F69403}"/>
              </a:ext>
            </a:extLst>
          </p:cNvPr>
          <p:cNvSpPr>
            <a:spLocks noGrp="1"/>
          </p:cNvSpPr>
          <p:nvPr>
            <p:ph type="sldNum" sz="quarter" idx="12"/>
          </p:nvPr>
        </p:nvSpPr>
        <p:spPr/>
        <p:txBody>
          <a:bodyPr/>
          <a:lstStyle/>
          <a:p>
            <a:fld id="{FEA1243F-3000-4347-94A4-FBDEAD3122CB}" type="slidenum">
              <a:rPr lang="en-IN" smtClean="0"/>
              <a:pPr/>
              <a:t>12</a:t>
            </a:fld>
            <a:endParaRPr lang="en-IN" dirty="0"/>
          </a:p>
        </p:txBody>
      </p:sp>
    </p:spTree>
    <p:extLst>
      <p:ext uri="{BB962C8B-B14F-4D97-AF65-F5344CB8AC3E}">
        <p14:creationId xmlns:p14="http://schemas.microsoft.com/office/powerpoint/2010/main" xmlns="" val="226413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670B539-3B32-4250-979A-A3871063A195}"/>
              </a:ext>
            </a:extLst>
          </p:cNvPr>
          <p:cNvSpPr>
            <a:spLocks noGrp="1"/>
          </p:cNvSpPr>
          <p:nvPr>
            <p:ph type="ftr" sz="quarter" idx="11"/>
          </p:nvPr>
        </p:nvSpPr>
        <p:spPr/>
        <p:txBody>
          <a:bodyPr/>
          <a:lstStyle/>
          <a:p>
            <a:r>
              <a:rPr lang="en-US"/>
              <a:t>© Idea Infinity IT Solutions Pvt Ltd</a:t>
            </a:r>
            <a:endParaRPr lang="en-US" dirty="0"/>
          </a:p>
        </p:txBody>
      </p:sp>
      <p:sp>
        <p:nvSpPr>
          <p:cNvPr id="5" name="Slide Number Placeholder 4">
            <a:extLst>
              <a:ext uri="{FF2B5EF4-FFF2-40B4-BE49-F238E27FC236}">
                <a16:creationId xmlns:a16="http://schemas.microsoft.com/office/drawing/2014/main" xmlns="" id="{9F9C7CF9-20B4-4F08-B463-E4EFF254AEE5}"/>
              </a:ext>
            </a:extLst>
          </p:cNvPr>
          <p:cNvSpPr>
            <a:spLocks noGrp="1"/>
          </p:cNvSpPr>
          <p:nvPr>
            <p:ph type="sldNum" sz="quarter" idx="12"/>
          </p:nvPr>
        </p:nvSpPr>
        <p:spPr>
          <a:xfrm>
            <a:off x="8610600" y="6356350"/>
            <a:ext cx="2743200" cy="365125"/>
          </a:xfrm>
        </p:spPr>
        <p:txBody>
          <a:bodyPr/>
          <a:lstStyle/>
          <a:p>
            <a:fld id="{FEA1243F-3000-4347-94A4-FBDEAD3122CB}" type="slidenum">
              <a:rPr lang="en-IN" smtClean="0"/>
              <a:pPr/>
              <a:t>13</a:t>
            </a:fld>
            <a:endParaRPr lang="en-IN" dirty="0"/>
          </a:p>
        </p:txBody>
      </p:sp>
      <p:sp>
        <p:nvSpPr>
          <p:cNvPr id="7" name="Content Placeholder 2">
            <a:extLst>
              <a:ext uri="{FF2B5EF4-FFF2-40B4-BE49-F238E27FC236}">
                <a16:creationId xmlns:a16="http://schemas.microsoft.com/office/drawing/2014/main" xmlns="" id="{F5894FA8-65D0-421D-875D-C8E95EABDB58}"/>
              </a:ext>
            </a:extLst>
          </p:cNvPr>
          <p:cNvSpPr txBox="1">
            <a:spLocks/>
          </p:cNvSpPr>
          <p:nvPr/>
        </p:nvSpPr>
        <p:spPr>
          <a:xfrm>
            <a:off x="0" y="2456892"/>
            <a:ext cx="12192000" cy="1944216"/>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algn="ctr"/>
            <a:r>
              <a:rPr lang="en-IN" sz="9600"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xmlns="" val="268416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36" y="285728"/>
            <a:ext cx="6984776" cy="988219"/>
          </a:xfrm>
        </p:spPr>
        <p:txBody>
          <a:bodyPr/>
          <a:lstStyle/>
          <a:p>
            <a:r>
              <a:rPr lang="en-US"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Objective:-</a:t>
            </a:r>
            <a:endParaRPr lang="en-US"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881026" y="1428736"/>
            <a:ext cx="10515600" cy="4351338"/>
          </a:xfrm>
        </p:spPr>
        <p:txBody>
          <a:bodyPr>
            <a:normAutofit fontScale="92500"/>
          </a:bodyPr>
          <a:lstStyle/>
          <a:p>
            <a:pPr>
              <a:lnSpc>
                <a:spcPct val="150000"/>
              </a:lnSpc>
              <a:buNone/>
            </a:pPr>
            <a:r>
              <a:rPr lang="en-US" sz="4000" b="1" dirty="0" smtClean="0">
                <a:solidFill>
                  <a:schemeClr val="tx2">
                    <a:lumMod val="75000"/>
                  </a:schemeClr>
                </a:solidFill>
                <a:cs typeface="Times New Roman" pitchFamily="18" charset="0"/>
              </a:rPr>
              <a:t>	The main objective </a:t>
            </a:r>
            <a:r>
              <a:rPr lang="en-US" sz="4000" b="1" dirty="0" smtClean="0">
                <a:solidFill>
                  <a:schemeClr val="tx2">
                    <a:lumMod val="75000"/>
                  </a:schemeClr>
                </a:solidFill>
                <a:cs typeface="Times New Roman" pitchFamily="18" charset="0"/>
              </a:rPr>
              <a:t>of Automation Testing is to lessen the number of test cases which are required to be executed manually and not necessarily to be a replacement for Manual Testing.</a:t>
            </a:r>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22" y="357166"/>
            <a:ext cx="6984776" cy="988219"/>
          </a:xfrm>
        </p:spPr>
        <p:txBody>
          <a:bodyPr/>
          <a:lstStyle/>
          <a:p>
            <a:r>
              <a:rPr lang="en-US"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Automation Testing :-  </a:t>
            </a:r>
            <a:endParaRPr lang="en-US"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881026" y="1357298"/>
            <a:ext cx="10515600" cy="4351338"/>
          </a:xfrm>
        </p:spPr>
        <p:txBody>
          <a:bodyPr>
            <a:normAutofit fontScale="92500"/>
          </a:bodyPr>
          <a:lstStyle/>
          <a:p>
            <a:pPr>
              <a:lnSpc>
                <a:spcPct val="150000"/>
              </a:lnSpc>
              <a:buNone/>
            </a:pPr>
            <a:r>
              <a:rPr lang="en-US" sz="4000" b="1" dirty="0" smtClean="0">
                <a:solidFill>
                  <a:schemeClr val="tx2">
                    <a:lumMod val="75000"/>
                  </a:schemeClr>
                </a:solidFill>
                <a:cs typeface="Times New Roman" pitchFamily="18" charset="0"/>
              </a:rPr>
              <a:t>  Automation </a:t>
            </a:r>
            <a:r>
              <a:rPr lang="en-US" sz="4000" b="1" dirty="0" smtClean="0">
                <a:solidFill>
                  <a:schemeClr val="tx2">
                    <a:lumMod val="75000"/>
                  </a:schemeClr>
                </a:solidFill>
                <a:cs typeface="Times New Roman" pitchFamily="18" charset="0"/>
              </a:rPr>
              <a:t>Testing refers to testing a software or an application with the help of tools, scripts and software instead of humans testing them Manually. Automation Testing compares the results of testing with the expected results.</a:t>
            </a:r>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a:xfrm>
            <a:off x="9448800" y="6286520"/>
            <a:ext cx="2743200" cy="365125"/>
          </a:xfrm>
        </p:spPr>
        <p:txBody>
          <a:bodyPr/>
          <a:lstStyle/>
          <a:p>
            <a:fld id="{FEA1243F-3000-4347-94A4-FBDEAD3122CB}" type="slidenum">
              <a:rPr lang="en-IN" smtClean="0"/>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918DF-1281-49F1-87FD-E91D513D7497}"/>
              </a:ext>
            </a:extLst>
          </p:cNvPr>
          <p:cNvSpPr>
            <a:spLocks noGrp="1"/>
          </p:cNvSpPr>
          <p:nvPr>
            <p:ph type="title"/>
          </p:nvPr>
        </p:nvSpPr>
        <p:spPr>
          <a:xfrm>
            <a:off x="309522" y="428604"/>
            <a:ext cx="6984776" cy="988219"/>
          </a:xfrm>
        </p:spPr>
        <p:txBody>
          <a:bodyPr/>
          <a:lstStyle/>
          <a:p>
            <a:pPr lvl="0"/>
            <a:r>
              <a:rPr lang="en-US"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Types of Automation Testing :-</a:t>
            </a:r>
            <a:r>
              <a:rPr lang="en-US"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   </a:t>
            </a:r>
            <a:endParaRPr lang="en-IN"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a:extLst>
              <a:ext uri="{FF2B5EF4-FFF2-40B4-BE49-F238E27FC236}">
                <a16:creationId xmlns:a16="http://schemas.microsoft.com/office/drawing/2014/main" xmlns="" id="{907751D5-BFCD-41A0-91BB-843A2F7D50D1}"/>
              </a:ext>
            </a:extLst>
          </p:cNvPr>
          <p:cNvSpPr>
            <a:spLocks noGrp="1"/>
          </p:cNvSpPr>
          <p:nvPr>
            <p:ph idx="1"/>
          </p:nvPr>
        </p:nvSpPr>
        <p:spPr>
          <a:xfrm>
            <a:off x="1952596" y="1571612"/>
            <a:ext cx="10515600" cy="4351338"/>
          </a:xfrm>
        </p:spPr>
        <p:txBody>
          <a:bodyPr>
            <a:normAutofit fontScale="92500" lnSpcReduction="20000"/>
          </a:bodyPr>
          <a:lstStyle/>
          <a:p>
            <a:pPr marL="0" indent="0">
              <a:lnSpc>
                <a:spcPct val="150000"/>
              </a:lnSpc>
              <a:buNone/>
            </a:pP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Functional </a:t>
            </a:r>
            <a:r>
              <a:rPr lang="en-US" b="1" dirty="0" smtClean="0">
                <a:solidFill>
                  <a:schemeClr val="tx2">
                    <a:lumMod val="75000"/>
                  </a:schemeClr>
                </a:solidFill>
                <a:cs typeface="Times New Roman" pitchFamily="18" charset="0"/>
              </a:rPr>
              <a:t>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Unit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Integration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Smoke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Non-functional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Performance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Regression T</a:t>
            </a:r>
            <a:r>
              <a:rPr lang="en-US" b="1" dirty="0" smtClean="0">
                <a:solidFill>
                  <a:schemeClr val="tx2">
                    <a:lumMod val="75000"/>
                  </a:schemeClr>
                </a:solidFill>
                <a:cs typeface="Times New Roman" pitchFamily="18" charset="0"/>
              </a:rPr>
              <a:t>esting</a:t>
            </a:r>
            <a:r>
              <a:rPr lang="en-US" b="1" dirty="0" smtClean="0">
                <a:solidFill>
                  <a:schemeClr val="tx2">
                    <a:lumMod val="75000"/>
                  </a:schemeClr>
                </a:solidFill>
                <a:cs typeface="Times New Roman" pitchFamily="18" charset="0"/>
              </a:rPr>
              <a:t>.</a:t>
            </a:r>
            <a:br>
              <a:rPr lang="en-US" b="1" dirty="0" smtClean="0">
                <a:solidFill>
                  <a:schemeClr val="tx2">
                    <a:lumMod val="75000"/>
                  </a:schemeClr>
                </a:solidFill>
                <a:cs typeface="Times New Roman" pitchFamily="18" charset="0"/>
              </a:rPr>
            </a:br>
            <a:r>
              <a:rPr lang="en-US" b="1" dirty="0" smtClean="0">
                <a:solidFill>
                  <a:schemeClr val="tx2">
                    <a:lumMod val="75000"/>
                  </a:schemeClr>
                </a:solidFill>
                <a:cs typeface="Times New Roman" pitchFamily="18" charset="0"/>
                <a:sym typeface="Wingdings" pitchFamily="2" charset="2"/>
              </a:rPr>
              <a:t>  </a:t>
            </a:r>
            <a:r>
              <a:rPr lang="en-US" b="1" dirty="0" smtClean="0">
                <a:solidFill>
                  <a:schemeClr val="tx2">
                    <a:lumMod val="75000"/>
                  </a:schemeClr>
                </a:solidFill>
                <a:cs typeface="Times New Roman" pitchFamily="18" charset="0"/>
              </a:rPr>
              <a:t>Keyword-Driven </a:t>
            </a:r>
            <a:r>
              <a:rPr lang="en-US" b="1" dirty="0" smtClean="0">
                <a:solidFill>
                  <a:schemeClr val="tx2">
                    <a:lumMod val="75000"/>
                  </a:schemeClr>
                </a:solidFill>
                <a:cs typeface="Times New Roman" pitchFamily="18" charset="0"/>
              </a:rPr>
              <a:t>T</a:t>
            </a:r>
            <a:r>
              <a:rPr lang="en-US" b="1" dirty="0" smtClean="0">
                <a:solidFill>
                  <a:schemeClr val="tx2">
                    <a:lumMod val="75000"/>
                  </a:schemeClr>
                </a:solidFill>
                <a:cs typeface="Times New Roman" pitchFamily="18" charset="0"/>
              </a:rPr>
              <a:t>esting.</a:t>
            </a:r>
            <a:endParaRPr lang="en-US" b="1" dirty="0" smtClean="0">
              <a:solidFill>
                <a:schemeClr val="tx2">
                  <a:lumMod val="75000"/>
                </a:schemeClr>
              </a:solidFill>
              <a:cs typeface="Times New Roman" pitchFamily="18" charset="0"/>
            </a:endParaRPr>
          </a:p>
        </p:txBody>
      </p:sp>
      <p:sp>
        <p:nvSpPr>
          <p:cNvPr id="4" name="Footer Placeholder 3">
            <a:extLst>
              <a:ext uri="{FF2B5EF4-FFF2-40B4-BE49-F238E27FC236}">
                <a16:creationId xmlns:a16="http://schemas.microsoft.com/office/drawing/2014/main" xmlns="" id="{D1AE3941-1D4C-460E-8659-2924E342FB4D}"/>
              </a:ext>
            </a:extLst>
          </p:cNvPr>
          <p:cNvSpPr>
            <a:spLocks noGrp="1"/>
          </p:cNvSpPr>
          <p:nvPr>
            <p:ph type="ftr" sz="quarter" idx="11"/>
          </p:nvPr>
        </p:nvSpPr>
        <p:spPr/>
        <p:txBody>
          <a:bodyPr/>
          <a:lstStyle/>
          <a:p>
            <a:r>
              <a:rPr lang="en-US"/>
              <a:t>© Idea Infinity IT Solutions Pvt Ltd</a:t>
            </a:r>
            <a:endParaRPr lang="en-US" dirty="0"/>
          </a:p>
        </p:txBody>
      </p:sp>
      <p:sp>
        <p:nvSpPr>
          <p:cNvPr id="5" name="Slide Number Placeholder 4">
            <a:extLst>
              <a:ext uri="{FF2B5EF4-FFF2-40B4-BE49-F238E27FC236}">
                <a16:creationId xmlns:a16="http://schemas.microsoft.com/office/drawing/2014/main" xmlns="" id="{CCC6F44E-43B8-4416-8975-7A4DB7ED25F3}"/>
              </a:ext>
            </a:extLst>
          </p:cNvPr>
          <p:cNvSpPr>
            <a:spLocks noGrp="1"/>
          </p:cNvSpPr>
          <p:nvPr>
            <p:ph type="sldNum" sz="quarter" idx="12"/>
          </p:nvPr>
        </p:nvSpPr>
        <p:spPr/>
        <p:txBody>
          <a:bodyPr/>
          <a:lstStyle/>
          <a:p>
            <a:fld id="{FEA1243F-3000-4347-94A4-FBDEAD3122CB}" type="slidenum">
              <a:rPr lang="en-IN" smtClean="0"/>
              <a:pPr/>
              <a:t>4</a:t>
            </a:fld>
            <a:endParaRPr lang="en-IN" dirty="0"/>
          </a:p>
        </p:txBody>
      </p:sp>
    </p:spTree>
    <p:extLst>
      <p:ext uri="{BB962C8B-B14F-4D97-AF65-F5344CB8AC3E}">
        <p14:creationId xmlns:p14="http://schemas.microsoft.com/office/powerpoint/2010/main" xmlns="" val="224701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98" y="428604"/>
            <a:ext cx="6833350" cy="1071570"/>
          </a:xfrm>
        </p:spPr>
        <p:txBody>
          <a:bodyPr/>
          <a:lstStyle/>
          <a:p>
            <a:r>
              <a:rPr lang="en-US" sz="3600"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Tools used for Automation Testing </a:t>
            </a:r>
            <a:r>
              <a:rPr lang="en-US" sz="3600" b="1" dirty="0" smtClean="0">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a:t>
            </a:r>
            <a:endParaRPr lang="en-US" sz="3600"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1676400" y="1428736"/>
            <a:ext cx="10515600" cy="4351338"/>
          </a:xfrm>
        </p:spPr>
        <p:txBody>
          <a:bodyPr>
            <a:normAutofit fontScale="25000" lnSpcReduction="20000"/>
          </a:bodyPr>
          <a:lstStyle/>
          <a:p>
            <a:pPr>
              <a:lnSpc>
                <a:spcPct val="170000"/>
              </a:lnSpc>
              <a:buNone/>
            </a:pPr>
            <a:r>
              <a:rPr lang="en-US" b="1" dirty="0" smtClean="0">
                <a:solidFill>
                  <a:schemeClr val="tx2">
                    <a:lumMod val="75000"/>
                  </a:schemeClr>
                </a:solidFill>
                <a:sym typeface="Wingdings" pitchFamily="2" charset="2"/>
              </a:rPr>
              <a:t>	</a:t>
            </a: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Selenium (version: 4.2.2)</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Appium (version: 1.2.2)</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Katalon Studio (version: 8.3.5)</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Eclipse (version:2022-06)</a:t>
            </a:r>
            <a:r>
              <a:rPr lang="en-US" sz="9600" b="1" dirty="0" smtClean="0"/>
              <a:t> </a:t>
            </a:r>
            <a:r>
              <a:rPr lang="en-US" sz="9600" b="1" dirty="0" smtClean="0">
                <a:solidFill>
                  <a:schemeClr val="tx2">
                    <a:lumMod val="75000"/>
                  </a:schemeClr>
                </a:solidFill>
              </a:rPr>
              <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InteliJ</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GitHub</a:t>
            </a:r>
            <a:r>
              <a:rPr lang="en-US" sz="9600" b="1" dirty="0" smtClean="0">
                <a:solidFill>
                  <a:schemeClr val="tx2">
                    <a:lumMod val="75000"/>
                  </a:schemeClr>
                </a:solidFill>
                <a:sym typeface="Wingdings" pitchFamily="2" charset="2"/>
              </a:rPr>
              <a:t> </a:t>
            </a:r>
            <a:br>
              <a:rPr lang="en-US" sz="9600" b="1" dirty="0" smtClean="0">
                <a:solidFill>
                  <a:schemeClr val="tx2">
                    <a:lumMod val="75000"/>
                  </a:schemeClr>
                </a:solidFill>
                <a:sym typeface="Wingdings" pitchFamily="2" charset="2"/>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Jenkins (version: 2.346.1)</a:t>
            </a:r>
            <a:r>
              <a:rPr lang="en-US" sz="9600" b="1" dirty="0" smtClean="0"/>
              <a:t> </a:t>
            </a:r>
            <a:r>
              <a:rPr lang="en-US" sz="9600" b="1" dirty="0" smtClean="0">
                <a:solidFill>
                  <a:schemeClr val="tx2">
                    <a:lumMod val="75000"/>
                  </a:schemeClr>
                </a:solidFill>
              </a:rPr>
              <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Maven (version 3.8.6)</a:t>
            </a:r>
            <a:br>
              <a:rPr lang="en-US" sz="9600" b="1" dirty="0" smtClean="0">
                <a:solidFill>
                  <a:schemeClr val="tx2">
                    <a:lumMod val="75000"/>
                  </a:schemeClr>
                </a:solidFill>
              </a:rPr>
            </a:br>
            <a:r>
              <a:rPr lang="en-US" sz="9600" b="1" dirty="0" smtClean="0">
                <a:solidFill>
                  <a:schemeClr val="tx2">
                    <a:lumMod val="75000"/>
                  </a:schemeClr>
                </a:solidFill>
                <a:sym typeface="Wingdings" pitchFamily="2" charset="2"/>
              </a:rPr>
              <a:t>  </a:t>
            </a:r>
            <a:r>
              <a:rPr lang="en-US" sz="9600" b="1" dirty="0" smtClean="0">
                <a:solidFill>
                  <a:schemeClr val="tx2">
                    <a:lumMod val="75000"/>
                  </a:schemeClr>
                </a:solidFill>
              </a:rPr>
              <a:t>TestNG (version 7.4.0)</a:t>
            </a:r>
            <a:r>
              <a:rPr lang="en-US" b="1" dirty="0" smtClean="0">
                <a:solidFill>
                  <a:schemeClr val="tx2">
                    <a:lumMod val="75000"/>
                  </a:schemeClr>
                </a:solidFill>
              </a:rPr>
              <a:t/>
            </a:r>
            <a:br>
              <a:rPr lang="en-US" b="1" dirty="0" smtClean="0">
                <a:solidFill>
                  <a:schemeClr val="tx2">
                    <a:lumMod val="75000"/>
                  </a:schemeClr>
                </a:solidFill>
              </a:rPr>
            </a:br>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22" y="428604"/>
            <a:ext cx="6984776" cy="988219"/>
          </a:xfrm>
        </p:spPr>
        <p:txBody>
          <a:bodyPr/>
          <a:lstStyle/>
          <a:p>
            <a:pPr lvl="0"/>
            <a:r>
              <a:rPr lang="en-US" sz="4000" b="1" dirty="0" smtClean="0">
                <a:ln>
                  <a:noFill/>
                </a:ln>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Setup made for ERP Automation</a:t>
            </a:r>
            <a:r>
              <a:rPr lang="en-US" sz="4000" b="1" dirty="0" smtClean="0">
                <a:ln>
                  <a:noFill/>
                </a:ln>
                <a:gradFill>
                  <a:gsLst>
                    <a:gs pos="0">
                      <a:schemeClr val="accent5">
                        <a:lumMod val="50000"/>
                      </a:schemeClr>
                    </a:gs>
                    <a:gs pos="50000">
                      <a:schemeClr val="accent5"/>
                    </a:gs>
                    <a:gs pos="100000">
                      <a:schemeClr val="accent5">
                        <a:lumMod val="60000"/>
                        <a:lumOff val="40000"/>
                      </a:schemeClr>
                    </a:gs>
                  </a:gsLst>
                  <a:lin ang="5400000" scaled="0"/>
                </a:gradFill>
                <a:cs typeface="Times New Roman" pitchFamily="18" charset="0"/>
              </a:rPr>
              <a:t>:-</a:t>
            </a:r>
            <a:endParaRPr lang="en-US" sz="4000"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1309654" y="1285860"/>
            <a:ext cx="10515600" cy="5072098"/>
          </a:xfrm>
        </p:spPr>
        <p:txBody>
          <a:bodyPr>
            <a:noAutofit/>
          </a:bodyPr>
          <a:lstStyle/>
          <a:p>
            <a:pPr>
              <a:lnSpc>
                <a:spcPct val="150000"/>
              </a:lnSpc>
              <a:buNone/>
            </a:pP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cs typeface="Times New Roman" pitchFamily="18" charset="0"/>
              </a:rPr>
              <a:t>Created a Maven Project in Selenium Tool</a:t>
            </a:r>
            <a:r>
              <a:rPr lang="en-US" sz="2400" b="1" dirty="0" smtClean="0">
                <a:solidFill>
                  <a:schemeClr val="tx2">
                    <a:lumMod val="75000"/>
                  </a:schemeClr>
                </a:solidFill>
                <a:cs typeface="Times New Roman" pitchFamily="18" charset="0"/>
              </a:rPr>
              <a:t>.</a:t>
            </a:r>
          </a:p>
          <a:p>
            <a:pPr lvl="2">
              <a:buNone/>
            </a:pPr>
            <a:r>
              <a:rPr lang="en-US" sz="1500" dirty="0" smtClean="0"/>
              <a:t>Step </a:t>
            </a:r>
            <a:r>
              <a:rPr lang="en-US" sz="1500" dirty="0" smtClean="0"/>
              <a:t>1: Download &amp; Install Java</a:t>
            </a:r>
            <a:r>
              <a:rPr lang="en-US" sz="1500" dirty="0" smtClean="0"/>
              <a:t>.</a:t>
            </a:r>
          </a:p>
          <a:p>
            <a:pPr lvl="2">
              <a:buNone/>
            </a:pPr>
            <a:r>
              <a:rPr lang="en-US" sz="1500" dirty="0" smtClean="0"/>
              <a:t>Step 2: </a:t>
            </a:r>
            <a:r>
              <a:rPr lang="en-US" sz="1500" dirty="0" smtClean="0"/>
              <a:t>Download </a:t>
            </a:r>
            <a:r>
              <a:rPr lang="en-US" sz="1500" dirty="0" smtClean="0"/>
              <a:t>Maven.</a:t>
            </a:r>
          </a:p>
          <a:p>
            <a:pPr lvl="2">
              <a:buNone/>
            </a:pPr>
            <a:r>
              <a:rPr lang="en-US" sz="1500" dirty="0" smtClean="0"/>
              <a:t>Step 3: </a:t>
            </a:r>
            <a:r>
              <a:rPr lang="en-US" sz="1500" dirty="0" smtClean="0"/>
              <a:t>Testing the Maven </a:t>
            </a:r>
            <a:r>
              <a:rPr lang="en-US" sz="1500" dirty="0" smtClean="0"/>
              <a:t>Installation.</a:t>
            </a:r>
          </a:p>
          <a:p>
            <a:pPr lvl="2">
              <a:buNone/>
            </a:pPr>
            <a:endParaRPr lang="en-US" sz="1500" b="1" dirty="0" smtClean="0">
              <a:solidFill>
                <a:schemeClr val="tx2">
                  <a:lumMod val="75000"/>
                </a:schemeClr>
              </a:solidFill>
              <a:cs typeface="Times New Roman" pitchFamily="18" charset="0"/>
            </a:endParaRPr>
          </a:p>
          <a:p>
            <a:pPr lvl="2">
              <a:buNone/>
            </a:pPr>
            <a:endParaRPr lang="en-US" sz="1500" b="1" dirty="0" smtClean="0">
              <a:solidFill>
                <a:schemeClr val="tx2">
                  <a:lumMod val="75000"/>
                </a:schemeClr>
              </a:solidFill>
              <a:cs typeface="Times New Roman" pitchFamily="18" charset="0"/>
            </a:endParaRPr>
          </a:p>
          <a:p>
            <a:pPr lvl="1">
              <a:buFont typeface="Wingdings"/>
              <a:buChar char="à"/>
            </a:pPr>
            <a:r>
              <a:rPr lang="en-US" sz="2400" b="1" dirty="0" smtClean="0">
                <a:solidFill>
                  <a:schemeClr val="tx2">
                    <a:lumMod val="75000"/>
                  </a:schemeClr>
                </a:solidFill>
                <a:cs typeface="Times New Roman" pitchFamily="18" charset="0"/>
              </a:rPr>
              <a:t>Create a Selenium Web Driver instance.</a:t>
            </a:r>
          </a:p>
          <a:p>
            <a:pPr lvl="2">
              <a:buNone/>
            </a:pPr>
            <a:r>
              <a:rPr lang="en-US" sz="1600" dirty="0" smtClean="0"/>
              <a:t>Step 1 </a:t>
            </a:r>
            <a:r>
              <a:rPr lang="en-US" sz="1600" dirty="0" smtClean="0"/>
              <a:t>: Create a Web Driver instance.</a:t>
            </a:r>
          </a:p>
          <a:p>
            <a:pPr lvl="2">
              <a:buNone/>
            </a:pPr>
            <a:r>
              <a:rPr lang="en-US" sz="1600" dirty="0" smtClean="0"/>
              <a:t>Step </a:t>
            </a:r>
            <a:r>
              <a:rPr lang="en-US" sz="1600" dirty="0" smtClean="0"/>
              <a:t>2 : Navigate to a webpage.</a:t>
            </a:r>
          </a:p>
          <a:p>
            <a:pPr lvl="2">
              <a:buNone/>
            </a:pPr>
            <a:r>
              <a:rPr lang="en-US" sz="1600" dirty="0" smtClean="0"/>
              <a:t>Step </a:t>
            </a:r>
            <a:r>
              <a:rPr lang="en-US" sz="1600" dirty="0" smtClean="0"/>
              <a:t>3 : Locate a web element on the webpage via locators in selenium.</a:t>
            </a:r>
          </a:p>
          <a:p>
            <a:pPr lvl="2">
              <a:buNone/>
            </a:pPr>
            <a:r>
              <a:rPr lang="en-US" sz="1600" dirty="0" smtClean="0"/>
              <a:t>Step </a:t>
            </a:r>
            <a:r>
              <a:rPr lang="en-US" sz="1600" dirty="0" smtClean="0"/>
              <a:t>4 : Perform one or more user actions on the element.</a:t>
            </a:r>
          </a:p>
          <a:p>
            <a:pPr lvl="2">
              <a:buNone/>
            </a:pPr>
            <a:r>
              <a:rPr lang="en-US" sz="1600" dirty="0" smtClean="0"/>
              <a:t>Step </a:t>
            </a:r>
            <a:r>
              <a:rPr lang="en-US" sz="1600" dirty="0" smtClean="0"/>
              <a:t>5 : Preload the expected output/browser response to the action.</a:t>
            </a:r>
          </a:p>
          <a:p>
            <a:pPr lvl="2">
              <a:buNone/>
            </a:pPr>
            <a:r>
              <a:rPr lang="en-US" sz="1600" dirty="0" smtClean="0"/>
              <a:t>Step </a:t>
            </a:r>
            <a:r>
              <a:rPr lang="en-US" sz="1600" dirty="0" smtClean="0"/>
              <a:t>6 : Run test</a:t>
            </a:r>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1092" y="1071546"/>
            <a:ext cx="10515600" cy="4351338"/>
          </a:xfrm>
        </p:spPr>
        <p:txBody>
          <a:bodyPr>
            <a:normAutofit fontScale="85000" lnSpcReduction="20000"/>
          </a:bodyPr>
          <a:lstStyle/>
          <a:p>
            <a:pPr marL="228600" lvl="2">
              <a:spcBef>
                <a:spcPts val="1000"/>
              </a:spcBef>
              <a:buNone/>
            </a:pP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cs typeface="Times New Roman" pitchFamily="18" charset="0"/>
              </a:rPr>
              <a:t>Configure Browser if required in Selenium.</a:t>
            </a:r>
          </a:p>
          <a:p>
            <a:pPr marL="228600" lvl="2">
              <a:spcBef>
                <a:spcPts val="1000"/>
              </a:spcBef>
              <a:buNone/>
            </a:pPr>
            <a:endParaRPr lang="en-US" sz="1800" b="1" dirty="0" smtClean="0">
              <a:solidFill>
                <a:schemeClr val="tx2">
                  <a:lumMod val="75000"/>
                </a:schemeClr>
              </a:solidFill>
              <a:cs typeface="Times New Roman" pitchFamily="18" charset="0"/>
            </a:endParaRPr>
          </a:p>
          <a:p>
            <a:pPr lvl="2">
              <a:buNone/>
            </a:pPr>
            <a:r>
              <a:rPr lang="en-US" sz="1800" dirty="0" smtClean="0"/>
              <a:t>Step 1: Installation. Before getting started, download the Selenium Server Standalone package</a:t>
            </a:r>
            <a:r>
              <a:rPr lang="en-US" sz="1800" dirty="0" smtClean="0"/>
              <a:t>.</a:t>
            </a:r>
            <a:endParaRPr lang="en-US" sz="1800" dirty="0" smtClean="0"/>
          </a:p>
          <a:p>
            <a:pPr lvl="2">
              <a:buNone/>
            </a:pPr>
            <a:r>
              <a:rPr lang="en-US" sz="1800" dirty="0" smtClean="0"/>
              <a:t>Step 2: Start </a:t>
            </a:r>
            <a:r>
              <a:rPr lang="en-US" sz="1800" dirty="0" smtClean="0"/>
              <a:t>Hub</a:t>
            </a:r>
            <a:r>
              <a:rPr lang="en-US" sz="1800" dirty="0" smtClean="0"/>
              <a:t>.</a:t>
            </a:r>
          </a:p>
          <a:p>
            <a:pPr lvl="2">
              <a:buNone/>
            </a:pPr>
            <a:r>
              <a:rPr lang="en-US" sz="1800" dirty="0" smtClean="0"/>
              <a:t>Step 3: Start Nodes</a:t>
            </a:r>
            <a:r>
              <a:rPr lang="en-US" sz="1800" dirty="0" smtClean="0"/>
              <a:t>.</a:t>
            </a:r>
            <a:endParaRPr lang="en-US" sz="1800" dirty="0" smtClean="0"/>
          </a:p>
          <a:p>
            <a:pPr lvl="2">
              <a:buNone/>
            </a:pPr>
            <a:r>
              <a:rPr lang="en-US" sz="1800" dirty="0" smtClean="0"/>
              <a:t>Step 4: Configure Nodes</a:t>
            </a:r>
            <a:r>
              <a:rPr lang="en-US" sz="1800" dirty="0" smtClean="0"/>
              <a:t>.</a:t>
            </a:r>
            <a:endParaRPr lang="en-US" sz="1800" dirty="0" smtClean="0"/>
          </a:p>
          <a:p>
            <a:pPr lvl="2">
              <a:buNone/>
            </a:pPr>
            <a:r>
              <a:rPr lang="en-US" sz="1800" dirty="0" smtClean="0"/>
              <a:t>Step 5: Using Selenium Grid to run </a:t>
            </a:r>
            <a:r>
              <a:rPr lang="en-US" sz="1800" dirty="0" smtClean="0"/>
              <a:t>tests.</a:t>
            </a:r>
          </a:p>
          <a:p>
            <a:pPr marL="228600" lvl="2">
              <a:spcBef>
                <a:spcPts val="1000"/>
              </a:spcBef>
              <a:buNone/>
            </a:pPr>
            <a:r>
              <a:rPr lang="en-US" sz="2400" b="1" dirty="0" smtClean="0">
                <a:solidFill>
                  <a:schemeClr val="tx2">
                    <a:lumMod val="75000"/>
                  </a:schemeClr>
                </a:solidFill>
                <a:cs typeface="Times New Roman" pitchFamily="18" charset="0"/>
              </a:rPr>
              <a:t/>
            </a:r>
            <a:br>
              <a:rPr lang="en-US" sz="2400" b="1" dirty="0" smtClean="0">
                <a:solidFill>
                  <a:schemeClr val="tx2">
                    <a:lumMod val="75000"/>
                  </a:schemeClr>
                </a:solidFill>
                <a:cs typeface="Times New Roman" pitchFamily="18" charset="0"/>
              </a:rPr>
            </a:b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cs typeface="Times New Roman" pitchFamily="18" charset="0"/>
              </a:rPr>
              <a:t>Navigate to the required Web Page.</a:t>
            </a:r>
          </a:p>
          <a:p>
            <a:pPr marL="228600" lvl="2">
              <a:spcBef>
                <a:spcPts val="1000"/>
              </a:spcBef>
              <a:buNone/>
            </a:pPr>
            <a:r>
              <a:rPr lang="en-US" sz="1500" dirty="0" smtClean="0">
                <a:cs typeface="Times New Roman" pitchFamily="18" charset="0"/>
              </a:rPr>
              <a:t>	</a:t>
            </a:r>
            <a:r>
              <a:rPr lang="en-US" sz="1500" dirty="0" smtClean="0">
                <a:cs typeface="Times New Roman" pitchFamily="18" charset="0"/>
              </a:rPr>
              <a:t>	</a:t>
            </a:r>
            <a:r>
              <a:rPr lang="en-US" sz="1800" dirty="0" smtClean="0">
                <a:cs typeface="Times New Roman" pitchFamily="18" charset="0"/>
              </a:rPr>
              <a:t>Step 1 : Using web driver methods navigate to Required Webpage</a:t>
            </a:r>
            <a:r>
              <a:rPr lang="en-US" sz="1800" dirty="0" smtClean="0">
                <a:solidFill>
                  <a:schemeClr val="tx2">
                    <a:lumMod val="75000"/>
                  </a:schemeClr>
                </a:solidFill>
                <a:cs typeface="Times New Roman" pitchFamily="18" charset="0"/>
              </a:rPr>
              <a:t>.</a:t>
            </a:r>
          </a:p>
          <a:p>
            <a:pPr marL="228600" lvl="2">
              <a:spcBef>
                <a:spcPts val="1000"/>
              </a:spcBef>
              <a:buNone/>
            </a:pPr>
            <a:r>
              <a:rPr lang="en-US" sz="2400" b="1" dirty="0" smtClean="0">
                <a:solidFill>
                  <a:schemeClr val="tx2">
                    <a:lumMod val="75000"/>
                  </a:schemeClr>
                </a:solidFill>
                <a:cs typeface="Times New Roman" pitchFamily="18" charset="0"/>
              </a:rPr>
              <a:t/>
            </a:r>
            <a:br>
              <a:rPr lang="en-US" sz="2400" b="1" dirty="0" smtClean="0">
                <a:solidFill>
                  <a:schemeClr val="tx2">
                    <a:lumMod val="75000"/>
                  </a:schemeClr>
                </a:solidFill>
                <a:cs typeface="Times New Roman" pitchFamily="18" charset="0"/>
              </a:rPr>
            </a:b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cs typeface="Times New Roman" pitchFamily="18" charset="0"/>
              </a:rPr>
              <a:t>Locate the relevant Web Element.</a:t>
            </a:r>
            <a:endParaRPr lang="en-US" sz="1600" b="1" dirty="0" smtClean="0">
              <a:solidFill>
                <a:schemeClr val="tx2">
                  <a:lumMod val="75000"/>
                </a:schemeClr>
              </a:solidFill>
              <a:cs typeface="Times New Roman" pitchFamily="18" charset="0"/>
            </a:endParaRPr>
          </a:p>
          <a:p>
            <a:pPr marL="228600" lvl="2">
              <a:spcBef>
                <a:spcPts val="1000"/>
              </a:spcBef>
              <a:buNone/>
            </a:pPr>
            <a:r>
              <a:rPr lang="en-US" sz="1600" b="1" dirty="0" smtClean="0">
                <a:cs typeface="Times New Roman" pitchFamily="18" charset="0"/>
              </a:rPr>
              <a:t>	</a:t>
            </a:r>
            <a:r>
              <a:rPr lang="en-US" sz="1800" b="1" dirty="0" smtClean="0">
                <a:cs typeface="Times New Roman" pitchFamily="18" charset="0"/>
              </a:rPr>
              <a:t>	</a:t>
            </a:r>
            <a:r>
              <a:rPr lang="en-US" sz="1800" dirty="0" smtClean="0">
                <a:cs typeface="Times New Roman" pitchFamily="18" charset="0"/>
              </a:rPr>
              <a:t>Step 1 : Using web driver methods </a:t>
            </a:r>
            <a:r>
              <a:rPr lang="en-US" sz="1800" dirty="0" smtClean="0">
                <a:cs typeface="Times New Roman" pitchFamily="18" charset="0"/>
              </a:rPr>
              <a:t>find the Required Web element.</a:t>
            </a:r>
          </a:p>
          <a:p>
            <a:pPr marL="228600" lvl="2">
              <a:spcBef>
                <a:spcPts val="1000"/>
              </a:spcBef>
              <a:buNone/>
            </a:pPr>
            <a:r>
              <a:rPr lang="en-US" sz="2400" b="1" dirty="0" smtClean="0">
                <a:solidFill>
                  <a:schemeClr val="tx2">
                    <a:lumMod val="75000"/>
                  </a:schemeClr>
                </a:solidFill>
                <a:cs typeface="Times New Roman" pitchFamily="18" charset="0"/>
              </a:rPr>
              <a:t/>
            </a:r>
            <a:br>
              <a:rPr lang="en-US" sz="2400" b="1" dirty="0" smtClean="0">
                <a:solidFill>
                  <a:schemeClr val="tx2">
                    <a:lumMod val="75000"/>
                  </a:schemeClr>
                </a:solidFill>
                <a:cs typeface="Times New Roman" pitchFamily="18" charset="0"/>
              </a:rPr>
            </a:br>
            <a:r>
              <a:rPr lang="en-US" sz="2400" b="1" dirty="0" smtClean="0">
                <a:solidFill>
                  <a:schemeClr val="tx2">
                    <a:lumMod val="75000"/>
                  </a:schemeClr>
                </a:solidFill>
              </a:rPr>
              <a:t> </a:t>
            </a:r>
            <a:r>
              <a:rPr lang="en-US" sz="2400" b="1" dirty="0" smtClean="0">
                <a:solidFill>
                  <a:schemeClr val="tx2">
                    <a:lumMod val="75000"/>
                  </a:schemeClr>
                </a:solidFill>
                <a:cs typeface="Times New Roman" pitchFamily="18" charset="0"/>
                <a:sym typeface="Wingdings" pitchFamily="2" charset="2"/>
              </a:rPr>
              <a:t> </a:t>
            </a:r>
            <a:r>
              <a:rPr lang="en-US" sz="2400" b="1" dirty="0" smtClean="0">
                <a:solidFill>
                  <a:schemeClr val="tx2">
                    <a:lumMod val="75000"/>
                  </a:schemeClr>
                </a:solidFill>
              </a:rPr>
              <a:t>Perform action on the Web Element.</a:t>
            </a:r>
          </a:p>
          <a:p>
            <a:pPr marL="228600" lvl="2">
              <a:spcBef>
                <a:spcPts val="1000"/>
              </a:spcBef>
              <a:buNone/>
            </a:pPr>
            <a:r>
              <a:rPr lang="en-US" sz="2400" b="1" dirty="0" smtClean="0">
                <a:solidFill>
                  <a:schemeClr val="tx2">
                    <a:lumMod val="75000"/>
                  </a:schemeClr>
                </a:solidFill>
              </a:rPr>
              <a:t>	</a:t>
            </a:r>
            <a:r>
              <a:rPr lang="en-US" sz="2400" b="1" dirty="0" smtClean="0">
                <a:solidFill>
                  <a:schemeClr val="tx2">
                    <a:lumMod val="75000"/>
                  </a:schemeClr>
                </a:solidFill>
              </a:rPr>
              <a:t>	</a:t>
            </a:r>
            <a:r>
              <a:rPr lang="en-US" sz="1800" dirty="0" smtClean="0">
                <a:cs typeface="Times New Roman" pitchFamily="18" charset="0"/>
              </a:rPr>
              <a:t> Step 1 : Using web </a:t>
            </a:r>
            <a:r>
              <a:rPr lang="en-US" sz="1800" dirty="0" smtClean="0">
                <a:cs typeface="Times New Roman" pitchFamily="18" charset="0"/>
              </a:rPr>
              <a:t>element perform actions Web </a:t>
            </a:r>
            <a:r>
              <a:rPr lang="en-US" sz="1800" dirty="0" smtClean="0">
                <a:cs typeface="Times New Roman" pitchFamily="18" charset="0"/>
              </a:rPr>
              <a:t>element</a:t>
            </a:r>
            <a:r>
              <a:rPr lang="en-US" sz="2400" dirty="0" smtClean="0">
                <a:solidFill>
                  <a:schemeClr val="tx2">
                    <a:lumMod val="75000"/>
                  </a:schemeClr>
                </a:solidFill>
                <a:cs typeface="Times New Roman" pitchFamily="18" charset="0"/>
              </a:rPr>
              <a:t>. </a:t>
            </a:r>
            <a:r>
              <a:rPr lang="en-US" sz="2400" b="1" dirty="0" smtClean="0">
                <a:solidFill>
                  <a:schemeClr val="tx2">
                    <a:lumMod val="75000"/>
                  </a:schemeClr>
                </a:solidFill>
              </a:rPr>
              <a:t>	</a:t>
            </a:r>
          </a:p>
          <a:p>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16" y="785794"/>
            <a:ext cx="10515600" cy="5715016"/>
          </a:xfrm>
        </p:spPr>
        <p:txBody>
          <a:bodyPr>
            <a:normAutofit/>
          </a:bodyPr>
          <a:lstStyle/>
          <a:p>
            <a:pPr marL="228600" lvl="2">
              <a:spcBef>
                <a:spcPts val="1000"/>
              </a:spcBef>
              <a:buNone/>
            </a:pPr>
            <a:r>
              <a:rPr lang="en-US" sz="2400" b="1" dirty="0" smtClean="0">
                <a:solidFill>
                  <a:schemeClr val="tx2">
                    <a:lumMod val="75000"/>
                  </a:schemeClr>
                </a:solidFill>
              </a:rPr>
              <a:t/>
            </a:r>
            <a:br>
              <a:rPr lang="en-US" sz="2400" b="1" dirty="0" smtClean="0">
                <a:solidFill>
                  <a:schemeClr val="tx2">
                    <a:lumMod val="75000"/>
                  </a:schemeClr>
                </a:solidFill>
              </a:rPr>
            </a:b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rPr>
              <a:t>Verify and </a:t>
            </a:r>
            <a:r>
              <a:rPr lang="en-US" sz="2400" b="1" dirty="0" smtClean="0">
                <a:solidFill>
                  <a:schemeClr val="tx2">
                    <a:lumMod val="75000"/>
                  </a:schemeClr>
                </a:solidFill>
              </a:rPr>
              <a:t>Validation </a:t>
            </a:r>
            <a:r>
              <a:rPr lang="en-US" sz="2400" b="1" dirty="0" smtClean="0">
                <a:solidFill>
                  <a:schemeClr val="tx2">
                    <a:lumMod val="75000"/>
                  </a:schemeClr>
                </a:solidFill>
              </a:rPr>
              <a:t>the action</a:t>
            </a:r>
            <a:r>
              <a:rPr lang="en-US" sz="2400" b="1" dirty="0" smtClean="0">
                <a:solidFill>
                  <a:schemeClr val="tx2">
                    <a:lumMod val="75000"/>
                  </a:schemeClr>
                </a:solidFill>
              </a:rPr>
              <a:t>.</a:t>
            </a:r>
          </a:p>
          <a:p>
            <a:pPr marL="228600" lvl="2">
              <a:spcBef>
                <a:spcPts val="1000"/>
              </a:spcBef>
              <a:buNone/>
            </a:pPr>
            <a:r>
              <a:rPr lang="en-US" sz="1500" dirty="0" smtClean="0"/>
              <a:t>		Validation </a:t>
            </a:r>
            <a:r>
              <a:rPr lang="en-US" sz="1500" dirty="0" smtClean="0"/>
              <a:t>ensures that the system operates according to plan by executing the system functions through a series of tests that can be observed and evaluated. </a:t>
            </a:r>
            <a:endParaRPr lang="en-US" sz="1500" dirty="0" smtClean="0"/>
          </a:p>
          <a:p>
            <a:pPr marL="228600" lvl="2">
              <a:spcBef>
                <a:spcPts val="1000"/>
              </a:spcBef>
              <a:buNone/>
            </a:pPr>
            <a:r>
              <a:rPr lang="en-US" sz="2400" b="1" dirty="0" smtClean="0">
                <a:solidFill>
                  <a:schemeClr val="tx2">
                    <a:lumMod val="75000"/>
                  </a:schemeClr>
                </a:solidFill>
              </a:rPr>
              <a:t/>
            </a:r>
            <a:br>
              <a:rPr lang="en-US" sz="2400" b="1" dirty="0" smtClean="0">
                <a:solidFill>
                  <a:schemeClr val="tx2">
                    <a:lumMod val="75000"/>
                  </a:schemeClr>
                </a:solidFill>
              </a:rPr>
            </a:br>
            <a:r>
              <a:rPr lang="en-US" sz="2400" b="1" dirty="0" smtClean="0">
                <a:solidFill>
                  <a:schemeClr val="tx2">
                    <a:lumMod val="75000"/>
                  </a:schemeClr>
                </a:solidFill>
                <a:cs typeface="Times New Roman" pitchFamily="18" charset="0"/>
                <a:sym typeface="Wingdings" pitchFamily="2" charset="2"/>
              </a:rPr>
              <a:t>  </a:t>
            </a:r>
            <a:r>
              <a:rPr lang="en-US" sz="2400" b="1" dirty="0" smtClean="0">
                <a:solidFill>
                  <a:schemeClr val="tx2">
                    <a:lumMod val="75000"/>
                  </a:schemeClr>
                </a:solidFill>
              </a:rPr>
              <a:t>The Test Case &amp; Test Script are stored in Git Hub</a:t>
            </a:r>
            <a:r>
              <a:rPr lang="en-US" sz="2400" b="1" dirty="0" smtClean="0">
                <a:solidFill>
                  <a:schemeClr val="tx2">
                    <a:lumMod val="75000"/>
                  </a:schemeClr>
                </a:solidFill>
              </a:rPr>
              <a:t>.</a:t>
            </a:r>
          </a:p>
          <a:p>
            <a:pPr lvl="2">
              <a:buNone/>
            </a:pPr>
            <a:r>
              <a:rPr lang="en-US" sz="1500" dirty="0" smtClean="0"/>
              <a:t> </a:t>
            </a:r>
            <a:r>
              <a:rPr lang="en-US" sz="1500" dirty="0" smtClean="0"/>
              <a:t>Step 1: Create a new repository on GitHub</a:t>
            </a:r>
            <a:r>
              <a:rPr lang="en-US" sz="1500" dirty="0" smtClean="0"/>
              <a:t>/ GitLab</a:t>
            </a:r>
            <a:r>
              <a:rPr lang="en-US" sz="1500" dirty="0" smtClean="0"/>
              <a:t>.</a:t>
            </a:r>
          </a:p>
          <a:p>
            <a:pPr lvl="2">
              <a:buNone/>
            </a:pPr>
            <a:r>
              <a:rPr lang="en-US" sz="1500" dirty="0" smtClean="0"/>
              <a:t>Step 2: Clone your repository, add code, commit, and push.</a:t>
            </a:r>
          </a:p>
          <a:p>
            <a:pPr lvl="2">
              <a:buNone/>
            </a:pPr>
            <a:r>
              <a:rPr lang="en-US" sz="1500" dirty="0" smtClean="0"/>
              <a:t>Step 3: Enable automated testing.</a:t>
            </a:r>
          </a:p>
          <a:p>
            <a:pPr lvl="2">
              <a:buNone/>
            </a:pPr>
            <a:r>
              <a:rPr lang="en-US" sz="1500" dirty="0" smtClean="0"/>
              <a:t>Step 4: Verify that tests have been automatically run.</a:t>
            </a:r>
          </a:p>
          <a:p>
            <a:pPr lvl="2">
              <a:buNone/>
            </a:pPr>
            <a:r>
              <a:rPr lang="en-US" sz="1500" dirty="0" smtClean="0"/>
              <a:t>Step 5: Add a test which reveals a problem.</a:t>
            </a:r>
          </a:p>
          <a:p>
            <a:pPr lvl="2">
              <a:buNone/>
            </a:pPr>
            <a:r>
              <a:rPr lang="en-US" sz="1500" dirty="0" smtClean="0"/>
              <a:t>Step 6: Open an issue on GitHub</a:t>
            </a:r>
            <a:r>
              <a:rPr lang="en-US" sz="1500" dirty="0" smtClean="0"/>
              <a:t>/ GitLab</a:t>
            </a:r>
            <a:r>
              <a:rPr lang="en-US" sz="1500" dirty="0" smtClean="0"/>
              <a:t>.</a:t>
            </a:r>
          </a:p>
          <a:p>
            <a:pPr lvl="2">
              <a:buNone/>
            </a:pPr>
            <a:r>
              <a:rPr lang="en-US" sz="1500" dirty="0" smtClean="0"/>
              <a:t>Step 7: Fix the broken test.</a:t>
            </a:r>
          </a:p>
          <a:p>
            <a:pPr marL="228600" lvl="2">
              <a:spcBef>
                <a:spcPts val="1000"/>
              </a:spcBef>
              <a:buNone/>
            </a:pPr>
            <a:r>
              <a:rPr lang="en-US" sz="2400" b="1" dirty="0" smtClean="0">
                <a:solidFill>
                  <a:schemeClr val="tx2">
                    <a:lumMod val="75000"/>
                  </a:schemeClr>
                </a:solidFill>
              </a:rPr>
              <a:t/>
            </a:r>
            <a:br>
              <a:rPr lang="en-US" sz="2400" b="1" dirty="0" smtClean="0">
                <a:solidFill>
                  <a:schemeClr val="tx2">
                    <a:lumMod val="75000"/>
                  </a:schemeClr>
                </a:solidFill>
              </a:rPr>
            </a:br>
            <a:r>
              <a:rPr lang="en-US" sz="2400" b="1" dirty="0" smtClean="0">
                <a:solidFill>
                  <a:schemeClr val="tx2">
                    <a:lumMod val="75000"/>
                  </a:schemeClr>
                </a:solidFill>
              </a:rPr>
              <a:t> </a:t>
            </a:r>
            <a:r>
              <a:rPr lang="en-US" sz="2400" b="1" dirty="0" smtClean="0">
                <a:solidFill>
                  <a:schemeClr val="tx2">
                    <a:lumMod val="75000"/>
                  </a:schemeClr>
                </a:solidFill>
                <a:cs typeface="Times New Roman" pitchFamily="18" charset="0"/>
                <a:sym typeface="Wingdings" pitchFamily="2" charset="2"/>
              </a:rPr>
              <a:t></a:t>
            </a:r>
            <a:r>
              <a:rPr lang="en-US" sz="2400" b="1" dirty="0" smtClean="0">
                <a:solidFill>
                  <a:schemeClr val="tx2">
                    <a:lumMod val="75000"/>
                  </a:schemeClr>
                </a:solidFill>
              </a:rPr>
              <a:t> Execution of  Test Script using Jenkins</a:t>
            </a:r>
            <a:r>
              <a:rPr lang="en-US" sz="2400" b="1" dirty="0" smtClean="0">
                <a:solidFill>
                  <a:schemeClr val="tx2">
                    <a:lumMod val="75000"/>
                  </a:schemeClr>
                </a:solidFill>
              </a:rPr>
              <a:t>.</a:t>
            </a:r>
          </a:p>
          <a:p>
            <a:pPr marL="1143000" lvl="4">
              <a:spcBef>
                <a:spcPts val="1000"/>
              </a:spcBef>
              <a:buNone/>
            </a:pPr>
            <a:r>
              <a:rPr lang="en-US" sz="1600" b="1" dirty="0" smtClean="0">
                <a:solidFill>
                  <a:srgbClr val="0070C0"/>
                </a:solidFill>
              </a:rPr>
              <a:t>https://www.softwaretestinghelp.com/integration-of-jenkins-with-selenium-webdriver/</a:t>
            </a:r>
            <a:endParaRPr lang="en-US" sz="1600" b="1" dirty="0" smtClean="0">
              <a:solidFill>
                <a:srgbClr val="0070C0"/>
              </a:solidFill>
            </a:endParaRPr>
          </a:p>
          <a:p>
            <a:pPr marL="228600" lvl="2">
              <a:spcBef>
                <a:spcPts val="1000"/>
              </a:spcBef>
              <a:buNone/>
            </a:pPr>
            <a:endParaRPr lang="en-US" sz="2400" b="1" dirty="0" smtClean="0">
              <a:solidFill>
                <a:schemeClr val="tx2">
                  <a:lumMod val="75000"/>
                </a:schemeClr>
              </a:solidFill>
            </a:endParaRPr>
          </a:p>
          <a:p>
            <a:pPr marL="228600" lvl="2">
              <a:spcBef>
                <a:spcPts val="1000"/>
              </a:spcBef>
              <a:buNone/>
            </a:pPr>
            <a:endParaRPr lang="en-US" sz="2400" dirty="0" smtClean="0"/>
          </a:p>
          <a:p>
            <a:endParaRPr lang="en-US"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98" y="142852"/>
            <a:ext cx="6984776" cy="988219"/>
          </a:xfrm>
        </p:spPr>
        <p:txBody>
          <a:bodyPr/>
          <a:lstStyle/>
          <a:p>
            <a:r>
              <a:rPr lang="en-US" b="1" dirty="0" smtClean="0">
                <a:gradFill>
                  <a:gsLst>
                    <a:gs pos="0">
                      <a:schemeClr val="accent5">
                        <a:lumMod val="50000"/>
                      </a:schemeClr>
                    </a:gs>
                    <a:gs pos="50000">
                      <a:schemeClr val="accent5"/>
                    </a:gs>
                    <a:gs pos="100000">
                      <a:schemeClr val="accent5">
                        <a:lumMod val="60000"/>
                        <a:lumOff val="40000"/>
                      </a:schemeClr>
                    </a:gs>
                  </a:gsLst>
                  <a:lin ang="5400000" scaled="0"/>
                </a:gradFill>
                <a:latin typeface="Times New Roman" pitchFamily="18" charset="0"/>
                <a:cs typeface="Times New Roman" pitchFamily="18" charset="0"/>
              </a:rPr>
              <a:t>Leave Request </a:t>
            </a:r>
            <a:endParaRPr lang="en-US" dirty="0">
              <a:gradFill>
                <a:gsLst>
                  <a:gs pos="0">
                    <a:schemeClr val="accent5">
                      <a:lumMod val="50000"/>
                    </a:schemeClr>
                  </a:gs>
                  <a:gs pos="50000">
                    <a:schemeClr val="accent5"/>
                  </a:gs>
                  <a:gs pos="100000">
                    <a:schemeClr val="accent5">
                      <a:lumMod val="60000"/>
                      <a:lumOff val="40000"/>
                    </a:schemeClr>
                  </a:gs>
                </a:gsLst>
                <a:lin ang="5400000" scaled="0"/>
              </a:gradFill>
            </a:endParaRPr>
          </a:p>
        </p:txBody>
      </p:sp>
      <p:sp>
        <p:nvSpPr>
          <p:cNvPr id="3" name="Content Placeholder 2"/>
          <p:cNvSpPr>
            <a:spLocks noGrp="1"/>
          </p:cNvSpPr>
          <p:nvPr>
            <p:ph idx="1"/>
          </p:nvPr>
        </p:nvSpPr>
        <p:spPr>
          <a:xfrm>
            <a:off x="1452530" y="1071546"/>
            <a:ext cx="10515600" cy="4351338"/>
          </a:xfrm>
        </p:spPr>
        <p:txBody>
          <a:bodyPr>
            <a:noAutofit/>
          </a:bodyPr>
          <a:lstStyle/>
          <a:p>
            <a:pPr marL="0" lvl="0" indent="0">
              <a:lnSpc>
                <a:spcPct val="100000"/>
              </a:lnSpc>
              <a:spcBef>
                <a:spcPct val="0"/>
              </a:spcBef>
              <a:buNone/>
              <a:defRPr/>
            </a:pPr>
            <a:r>
              <a:rPr lang="en-US" sz="1800" b="1" dirty="0" smtClean="0">
                <a:solidFill>
                  <a:schemeClr val="tx2">
                    <a:lumMod val="75000"/>
                  </a:schemeClr>
                </a:solidFill>
                <a:cs typeface="Times New Roman" pitchFamily="18" charset="0"/>
              </a:rPr>
              <a:t>		</a:t>
            </a:r>
            <a:r>
              <a:rPr lang="en-US" sz="3600" b="1" dirty="0" smtClean="0">
                <a:solidFill>
                  <a:schemeClr val="tx2">
                    <a:lumMod val="75000"/>
                  </a:schemeClr>
                </a:solidFill>
                <a:cs typeface="Times New Roman" pitchFamily="18" charset="0"/>
              </a:rPr>
              <a:t>Leave Request Apply Process:-</a:t>
            </a:r>
            <a:endParaRPr lang="en-US" sz="1800" dirty="0" smtClean="0">
              <a:solidFill>
                <a:schemeClr val="tx2">
                  <a:lumMod val="75000"/>
                </a:schemeClr>
              </a:solidFill>
              <a:cs typeface="Times New Roman" pitchFamily="18" charset="0"/>
            </a:endParaRPr>
          </a:p>
          <a:p>
            <a:pPr marL="0" lvl="0" indent="0" algn="ctr">
              <a:lnSpc>
                <a:spcPct val="100000"/>
              </a:lnSpc>
              <a:spcBef>
                <a:spcPct val="0"/>
              </a:spcBef>
              <a:buNone/>
              <a:defRPr/>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sym typeface="Wingdings" pitchFamily="2" charset="2"/>
              </a:rPr>
              <a:t>	</a:t>
            </a:r>
            <a:r>
              <a:rPr lang="en-US" sz="2000" b="1" dirty="0" smtClean="0">
                <a:solidFill>
                  <a:schemeClr val="tx2">
                    <a:lumMod val="75000"/>
                  </a:schemeClr>
                </a:solidFill>
              </a:rPr>
              <a:t>Open </a:t>
            </a:r>
            <a:r>
              <a:rPr lang="en-US" sz="2000" b="1" dirty="0" smtClean="0">
                <a:solidFill>
                  <a:schemeClr val="tx2">
                    <a:lumMod val="75000"/>
                  </a:schemeClr>
                </a:solidFill>
              </a:rPr>
              <a:t>Browser --&gt; Click on Enter User-Name Text field--&gt;Enter valid User-ID-- &gt;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Click </a:t>
            </a:r>
            <a:r>
              <a:rPr lang="en-US" sz="2000" b="1" dirty="0" smtClean="0">
                <a:solidFill>
                  <a:schemeClr val="tx2">
                    <a:lumMod val="75000"/>
                  </a:schemeClr>
                </a:solidFill>
              </a:rPr>
              <a:t>on  Password Text field --&gt; Enter valid Password --&gt; Click on Check-Box--&gt;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Enter </a:t>
            </a:r>
            <a:r>
              <a:rPr lang="en-US" sz="2000" b="1" dirty="0" smtClean="0">
                <a:solidFill>
                  <a:schemeClr val="tx2">
                    <a:lumMod val="75000"/>
                  </a:schemeClr>
                </a:solidFill>
              </a:rPr>
              <a:t>valid Captcha --&gt; Click on Sing-In button --&gt; Click on Employee-Self-Service--&gt;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Click </a:t>
            </a:r>
            <a:r>
              <a:rPr lang="en-US" sz="2000" b="1" dirty="0" smtClean="0">
                <a:solidFill>
                  <a:schemeClr val="tx2">
                    <a:lumMod val="75000"/>
                  </a:schemeClr>
                </a:solidFill>
              </a:rPr>
              <a:t>on Leave-Request --&gt; Click on Request-Button --&gt; Click on Employee-Details--&gt;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Select  </a:t>
            </a:r>
            <a:r>
              <a:rPr lang="en-US" sz="2000" b="1" dirty="0" smtClean="0">
                <a:solidFill>
                  <a:schemeClr val="tx2">
                    <a:lumMod val="75000"/>
                  </a:schemeClr>
                </a:solidFill>
              </a:rPr>
              <a:t>any one Employee-Name --&gt; Click on Request-Type --&gt; Select Leave-Request --&gt;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Click </a:t>
            </a:r>
            <a:r>
              <a:rPr lang="en-US" sz="2000" b="1" dirty="0" smtClean="0">
                <a:solidFill>
                  <a:schemeClr val="tx2">
                    <a:lumMod val="75000"/>
                  </a:schemeClr>
                </a:solidFill>
              </a:rPr>
              <a:t>on Leave-Type --&gt; Select Casual Leave --&gt; Click on Start-Date --&gt; Select  any Date --&gt;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Click </a:t>
            </a:r>
            <a:r>
              <a:rPr lang="en-US" sz="2000" b="1" dirty="0" smtClean="0">
                <a:solidFill>
                  <a:schemeClr val="tx2">
                    <a:lumMod val="75000"/>
                  </a:schemeClr>
                </a:solidFill>
              </a:rPr>
              <a:t>on End-Date--&gt;Select any Date--&gt;Click on Reason--&gt;Enter the valid Reason--&gt;</a:t>
            </a:r>
          </a:p>
          <a:p>
            <a:pPr lvl="0" algn="ctr">
              <a:spcBef>
                <a:spcPct val="0"/>
              </a:spcBef>
            </a:pPr>
            <a:endParaRPr lang="en-US" sz="2000" b="1" dirty="0" smtClean="0">
              <a:solidFill>
                <a:schemeClr val="tx2">
                  <a:lumMod val="75000"/>
                </a:schemeClr>
              </a:solidFill>
            </a:endParaRPr>
          </a:p>
          <a:p>
            <a:pPr lvl="0">
              <a:spcBef>
                <a:spcPct val="0"/>
              </a:spcBef>
              <a:buNone/>
            </a:pPr>
            <a:r>
              <a:rPr lang="en-US" sz="2000" b="1" dirty="0" smtClean="0">
                <a:solidFill>
                  <a:schemeClr val="tx2">
                    <a:lumMod val="75000"/>
                  </a:schemeClr>
                </a:solidFill>
              </a:rPr>
              <a:t>	Click </a:t>
            </a:r>
            <a:r>
              <a:rPr lang="en-US" sz="2000" b="1" dirty="0" smtClean="0">
                <a:solidFill>
                  <a:schemeClr val="tx2">
                    <a:lumMod val="75000"/>
                  </a:schemeClr>
                </a:solidFill>
              </a:rPr>
              <a:t>on Conformation-Button--&gt;Select Submit.</a:t>
            </a:r>
          </a:p>
          <a:p>
            <a:endParaRPr lang="en-US" sz="1400" dirty="0"/>
          </a:p>
        </p:txBody>
      </p:sp>
      <p:sp>
        <p:nvSpPr>
          <p:cNvPr id="4" name="Footer Placeholder 3"/>
          <p:cNvSpPr>
            <a:spLocks noGrp="1"/>
          </p:cNvSpPr>
          <p:nvPr>
            <p:ph type="ftr" sz="quarter" idx="11"/>
          </p:nvPr>
        </p:nvSpPr>
        <p:spPr/>
        <p:txBody>
          <a:bodyPr/>
          <a:lstStyle/>
          <a:p>
            <a:r>
              <a:rPr lang="en-US" smtClean="0"/>
              <a:t>© Idea Infinity IT Solutions Pvt Ltd</a:t>
            </a:r>
            <a:endParaRPr lang="en-US" dirty="0"/>
          </a:p>
        </p:txBody>
      </p:sp>
      <p:sp>
        <p:nvSpPr>
          <p:cNvPr id="5" name="Slide Number Placeholder 4"/>
          <p:cNvSpPr>
            <a:spLocks noGrp="1"/>
          </p:cNvSpPr>
          <p:nvPr>
            <p:ph type="sldNum" sz="quarter" idx="12"/>
          </p:nvPr>
        </p:nvSpPr>
        <p:spPr/>
        <p:txBody>
          <a:bodyPr/>
          <a:lstStyle/>
          <a:p>
            <a:fld id="{FEA1243F-3000-4347-94A4-FBDEAD3122CB}" type="slidenum">
              <a:rPr lang="en-IN" smtClean="0"/>
              <a:pPr/>
              <a:t>9</a:t>
            </a:fld>
            <a:endParaRPr lang="en-IN" dirty="0"/>
          </a:p>
        </p:txBody>
      </p:sp>
    </p:spTree>
  </p:cSld>
  <p:clrMapOvr>
    <a:masterClrMapping/>
  </p:clrMapOvr>
</p:sld>
</file>

<file path=ppt/theme/theme1.xml><?xml version="1.0" encoding="utf-8"?>
<a:theme xmlns:a="http://schemas.openxmlformats.org/drawingml/2006/main" name="Office Theme">
  <a:themeElements>
    <a:clrScheme name="Ananthnag">
      <a:dk1>
        <a:sysClr val="windowText" lastClr="000000"/>
      </a:dk1>
      <a:lt1>
        <a:sysClr val="window" lastClr="FFFFFF"/>
      </a:lt1>
      <a:dk2>
        <a:srgbClr val="44546A"/>
      </a:dk2>
      <a:lt2>
        <a:srgbClr val="E7E6E6"/>
      </a:lt2>
      <a:accent1>
        <a:srgbClr val="1D9A78"/>
      </a:accent1>
      <a:accent2>
        <a:srgbClr val="8BC145"/>
      </a:accent2>
      <a:accent3>
        <a:srgbClr val="BC770B"/>
      </a:accent3>
      <a:accent4>
        <a:srgbClr val="BB2956"/>
      </a:accent4>
      <a:accent5>
        <a:srgbClr val="B74919"/>
      </a:accent5>
      <a:accent6>
        <a:srgbClr val="023160"/>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www.w3.org/XML/1998/namespace"/>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 ds:uri="71af3243-3dd4-4a8d-8c0d-dd76da1f02a5"/>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313</Words>
  <Application>Microsoft Office PowerPoint</Application>
  <PresentationFormat>Custom</PresentationFormat>
  <Paragraphs>110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i~ERP – TSECL QA Automation</vt:lpstr>
      <vt:lpstr>Objective:-</vt:lpstr>
      <vt:lpstr>Automation Testing :-  </vt:lpstr>
      <vt:lpstr>Types of Automation Testing :-   </vt:lpstr>
      <vt:lpstr>Tools used for Automation Testing :-</vt:lpstr>
      <vt:lpstr>Setup made for ERP Automation:-</vt:lpstr>
      <vt:lpstr>Slide 7</vt:lpstr>
      <vt:lpstr>Slide 8</vt:lpstr>
      <vt:lpstr>Leave Request </vt:lpstr>
      <vt:lpstr>Leave Request Approval Process:-</vt:lpstr>
      <vt:lpstr>How to add new functionality  (Example Festival advance request, Estimation flow, Fund request &amp; approval flow, so on)</vt:lpstr>
      <vt:lpstr>Module wise Status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i~ERP - TSECL</dc:title>
  <dc:creator/>
  <cp:lastModifiedBy/>
  <cp:revision>2</cp:revision>
  <dcterms:created xsi:type="dcterms:W3CDTF">2021-05-10T08:20:45Z</dcterms:created>
  <dcterms:modified xsi:type="dcterms:W3CDTF">2022-06-28T12:36:26Z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