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2" r:id="rId8"/>
    <p:sldId id="261" r:id="rId9"/>
    <p:sldId id="263" r:id="rId10"/>
    <p:sldId id="264" r:id="rId11"/>
    <p:sldId id="265" r:id="rId12"/>
    <p:sldId id="266" r:id="rId13"/>
    <p:sldId id="267" r:id="rId14"/>
    <p:sldId id="269" r:id="rId15"/>
  </p:sldIdLst>
  <p:sldSz cx="9144000" cy="5143500"/>
  <p:notesSz cx="6858000" cy="9144000"/>
  <p:embeddedFontLst>
    <p:embeddedFont>
      <p:font typeface="Montserrat" panose="00000500000000000000"/>
      <p:regular r:id="rId19"/>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595" y="123190"/>
            <a:ext cx="8512810" cy="417068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Capstone Project</a:t>
            </a:r>
            <a:br>
              <a:rPr lang="en-GB" sz="4200" b="1">
                <a:solidFill>
                  <a:srgbClr val="CC0000"/>
                </a:solidFill>
                <a:latin typeface="Montserrat" panose="00000500000000000000"/>
                <a:ea typeface="Montserrat" panose="00000500000000000000"/>
                <a:cs typeface="Montserrat" panose="00000500000000000000"/>
                <a:sym typeface="Montserrat" panose="00000500000000000000"/>
              </a:rPr>
            </a:b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US" altLang="en-GB" sz="4200" b="1">
                <a:solidFill>
                  <a:schemeClr val="accent5"/>
                </a:solidFill>
                <a:latin typeface="Montserrat" panose="00000500000000000000"/>
                <a:ea typeface="Montserrat" panose="00000500000000000000"/>
                <a:cs typeface="Montserrat" panose="00000500000000000000"/>
                <a:sym typeface="Montserrat" panose="00000500000000000000"/>
              </a:rPr>
              <a:t>Retail Sales Prediction</a:t>
            </a:r>
            <a:br>
              <a:rPr lang="en-US" altLang="en-GB" sz="4200" b="1">
                <a:solidFill>
                  <a:schemeClr val="accent5"/>
                </a:solidFill>
                <a:latin typeface="Montserrat" panose="00000500000000000000"/>
                <a:ea typeface="Montserrat" panose="00000500000000000000"/>
                <a:cs typeface="Montserrat" panose="00000500000000000000"/>
                <a:sym typeface="Montserrat" panose="00000500000000000000"/>
              </a:rPr>
            </a:br>
            <a:r>
              <a:rPr lang="en-US" altLang="en-GB" sz="4200" b="1">
                <a:solidFill>
                  <a:schemeClr val="accent5"/>
                </a:solidFill>
                <a:latin typeface="Montserrat" panose="00000500000000000000"/>
                <a:ea typeface="Montserrat" panose="00000500000000000000"/>
                <a:cs typeface="Montserrat" panose="00000500000000000000"/>
                <a:sym typeface="Montserrat" panose="00000500000000000000"/>
              </a:rPr>
              <a:t>                        </a:t>
            </a:r>
            <a:br>
              <a:rPr lang="en-US" altLang="en-GB" sz="4200" b="1">
                <a:solidFill>
                  <a:schemeClr val="accent5"/>
                </a:solidFill>
                <a:latin typeface="Montserrat" panose="00000500000000000000"/>
                <a:ea typeface="Montserrat" panose="00000500000000000000"/>
                <a:cs typeface="Montserrat" panose="00000500000000000000"/>
                <a:sym typeface="Montserrat" panose="00000500000000000000"/>
              </a:rPr>
            </a:br>
            <a:r>
              <a:rPr lang="en-US" altLang="en-GB" sz="4200" b="1">
                <a:solidFill>
                  <a:schemeClr val="accent5"/>
                </a:solidFill>
                <a:latin typeface="Montserrat" panose="00000500000000000000"/>
                <a:ea typeface="Montserrat" panose="00000500000000000000"/>
                <a:cs typeface="Montserrat" panose="00000500000000000000"/>
                <a:sym typeface="Montserrat" panose="00000500000000000000"/>
              </a:rPr>
              <a:t>                        </a:t>
            </a:r>
            <a: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t>By</a:t>
            </a:r>
            <a:b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br>
            <a: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t>                                     Dhanraj A Tiwari</a:t>
            </a:r>
            <a:b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br>
            <a:r>
              <a:rPr lang="en-US" altLang="en-GB" sz="2000" b="1">
                <a:solidFill>
                  <a:schemeClr val="accent2"/>
                </a:solidFill>
                <a:latin typeface="Montserrat" panose="00000500000000000000"/>
                <a:ea typeface="Montserrat" panose="00000500000000000000"/>
                <a:cs typeface="Montserrat" panose="00000500000000000000"/>
                <a:sym typeface="Montserrat" panose="00000500000000000000"/>
              </a:rPr>
              <a:t>                                Raghavendra Narayana</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olidFill>
                  <a:schemeClr val="accent5"/>
                </a:solidFill>
              </a:rPr>
              <a:t>Data Preparation</a:t>
            </a:r>
            <a:endParaRPr lang="en-US">
              <a:solidFill>
                <a:schemeClr val="accent5"/>
              </a:solidFill>
            </a:endParaRPr>
          </a:p>
        </p:txBody>
      </p:sp>
      <p:sp>
        <p:nvSpPr>
          <p:cNvPr id="3" name="Text Placeholder 2"/>
          <p:cNvSpPr/>
          <p:nvPr>
            <p:ph type="body" idx="1"/>
          </p:nvPr>
        </p:nvSpPr>
        <p:spPr/>
        <p:txBody>
          <a:bodyPr/>
          <a:p>
            <a:pPr marL="114300" indent="0">
              <a:buNone/>
            </a:pPr>
            <a:r>
              <a:rPr lang="en-US">
                <a:solidFill>
                  <a:schemeClr val="accent2"/>
                </a:solidFill>
              </a:rPr>
              <a:t>1.  We are training and testing our model .</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2.  After training and testing the model we go for accuracy test.</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3. At first we are fitting our model with Linear Regression and checking accuracy</a:t>
            </a:r>
            <a:endParaRPr lang="en-US">
              <a:solidFill>
                <a:schemeClr val="accent2"/>
              </a:solidFill>
            </a:endParaRPr>
          </a:p>
          <a:p>
            <a:pPr marL="114300" indent="0">
              <a:buNone/>
            </a:pPr>
            <a:r>
              <a:rPr lang="en-US">
                <a:solidFill>
                  <a:schemeClr val="accent2"/>
                </a:solidFill>
              </a:rPr>
              <a:t>    which is giving us an 0.938 which is good accuracy it means that we prepared      </a:t>
            </a:r>
            <a:endParaRPr lang="en-US">
              <a:solidFill>
                <a:schemeClr val="accent2"/>
              </a:solidFill>
            </a:endParaRPr>
          </a:p>
          <a:p>
            <a:pPr marL="114300" indent="0">
              <a:buNone/>
            </a:pPr>
            <a:r>
              <a:rPr lang="en-US">
                <a:solidFill>
                  <a:schemeClr val="accent2"/>
                </a:solidFill>
              </a:rPr>
              <a:t>    our model in better way.</a:t>
            </a:r>
            <a:endParaRPr lang="en-US">
              <a:solidFill>
                <a:schemeClr val="accent2"/>
              </a:solidFill>
            </a:endParaRPr>
          </a:p>
          <a:p>
            <a:pPr marL="114300" indent="0">
              <a:buNone/>
            </a:pPr>
            <a:r>
              <a:rPr lang="en-US">
                <a:solidFill>
                  <a:schemeClr val="accent2"/>
                </a:solidFill>
              </a:rPr>
              <a:t>4. We also used Lasso, Ridge for accuracy check it is also around same to .93.</a:t>
            </a: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    </a:t>
            </a:r>
            <a:endParaRPr lang="en-US">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olidFill>
                  <a:schemeClr val="accent5"/>
                </a:solidFill>
              </a:rPr>
              <a:t>Conclusion</a:t>
            </a:r>
            <a:endParaRPr lang="en-US">
              <a:solidFill>
                <a:schemeClr val="accent5"/>
              </a:solidFill>
            </a:endParaRPr>
          </a:p>
        </p:txBody>
      </p:sp>
      <p:sp>
        <p:nvSpPr>
          <p:cNvPr id="3" name="Text Placeholder 2"/>
          <p:cNvSpPr/>
          <p:nvPr>
            <p:ph type="body" idx="1"/>
          </p:nvPr>
        </p:nvSpPr>
        <p:spPr/>
        <p:txBody>
          <a:bodyPr/>
          <a:p>
            <a:pPr marL="114300" indent="0">
              <a:buNone/>
            </a:pPr>
            <a:endParaRPr lang="en-US">
              <a:solidFill>
                <a:schemeClr val="accent2"/>
              </a:solidFill>
            </a:endParaRPr>
          </a:p>
          <a:p>
            <a:pPr marL="114300" indent="0">
              <a:buNone/>
            </a:pPr>
            <a:r>
              <a:rPr lang="en-US">
                <a:solidFill>
                  <a:schemeClr val="accent2"/>
                </a:solidFill>
              </a:rPr>
              <a:t>We did eda removed all the unncessary things and done training testing of our model and also done regression and at last accuracy test by using Linear Regression Lasso Ridge ElasticNet and so on which gave us an </a:t>
            </a:r>
            <a:endParaRPr lang="en-US">
              <a:solidFill>
                <a:schemeClr val="accent2"/>
              </a:solidFill>
            </a:endParaRPr>
          </a:p>
          <a:p>
            <a:pPr marL="114300" indent="0">
              <a:buNone/>
            </a:pPr>
            <a:r>
              <a:rPr lang="en-US">
                <a:solidFill>
                  <a:schemeClr val="accent2"/>
                </a:solidFill>
              </a:rPr>
              <a:t>accurate model .</a:t>
            </a:r>
            <a:endParaRPr lang="en-US">
              <a:solidFill>
                <a:schemeClr val="accent2"/>
              </a:solidFill>
            </a:endParaRPr>
          </a:p>
          <a:p>
            <a:pPr marL="114300" indent="0">
              <a:buNone/>
            </a:pPr>
            <a:endParaRPr lang="en-US">
              <a:solidFill>
                <a:schemeClr val="accent2"/>
              </a:solidFill>
            </a:endParaRPr>
          </a:p>
          <a:p>
            <a:pPr marL="114300" indent="0">
              <a:buNone/>
            </a:pPr>
            <a:endParaRPr lang="en-US">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olidFill>
                  <a:schemeClr val="accent5"/>
                </a:solidFill>
              </a:rPr>
              <a:t>References</a:t>
            </a:r>
            <a:endParaRPr lang="en-US">
              <a:solidFill>
                <a:schemeClr val="accent5"/>
              </a:solidFill>
            </a:endParaRPr>
          </a:p>
        </p:txBody>
      </p:sp>
      <p:sp>
        <p:nvSpPr>
          <p:cNvPr id="3" name="Text Placeholder 2"/>
          <p:cNvSpPr/>
          <p:nvPr>
            <p:ph type="body" idx="1"/>
          </p:nvPr>
        </p:nvSpPr>
        <p:spPr/>
        <p:txBody>
          <a:bodyPr/>
          <a:p>
            <a:pPr marL="114300" indent="0">
              <a:buNone/>
            </a:pPr>
            <a:endParaRPr lang="en-US">
              <a:solidFill>
                <a:schemeClr val="accent2"/>
              </a:solidFill>
            </a:endParaRPr>
          </a:p>
          <a:p>
            <a:pPr marL="114300" indent="0">
              <a:buNone/>
            </a:pPr>
            <a:endParaRPr lang="en-US">
              <a:solidFill>
                <a:schemeClr val="accent2"/>
              </a:solidFill>
            </a:endParaRPr>
          </a:p>
          <a:p>
            <a:pPr marL="114300" indent="0">
              <a:buNone/>
            </a:pPr>
            <a:r>
              <a:rPr lang="en-US">
                <a:solidFill>
                  <a:schemeClr val="accent2"/>
                </a:solidFill>
              </a:rPr>
              <a:t>1.)</a:t>
            </a:r>
            <a:endParaRPr lang="en-US">
              <a:solidFill>
                <a:schemeClr val="accent2"/>
              </a:solidFill>
              <a:hlinkClick r:id="rId1" tooltip="http://cs229.stanford.edu/proj2015/215_report.pdf" action="ppaction://hlinksldjump">
                <a:extLst>
                  <a:ext uri="{DAF060AB-1E55-43B9-8AAB-6FB025537F2F}">
                    <wpsdc:hlinkClr xmlns:wpsdc="http://www.wps.cn/officeDocument/2017/drawingmlCustomData" val="0097A7"/>
                    <wpsdc:folHlinkClr xmlns:wpsdc="http://www.wps.cn/officeDocument/2017/drawingmlCustomData" val="0097A7"/>
                    <wpsdc:hlinkUnderline xmlns:wpsdc="http://www.wps.cn/officeDocument/2017/drawingmlCustomData" val="1"/>
                  </a:ext>
                </a:extLst>
              </a:hlinkClick>
            </a:endParaRPr>
          </a:p>
          <a:p>
            <a:pPr marL="114300" indent="0">
              <a:buNone/>
            </a:pPr>
            <a:endParaRPr lang="en-US">
              <a:solidFill>
                <a:schemeClr val="accent2"/>
              </a:solidFill>
              <a:hlinkClick r:id="rId1" tooltip="http://cs229.stanford.edu/proj2015/215_report.pdf" action="ppaction://hlinksldjump">
                <a:extLst>
                  <a:ext uri="{DAF060AB-1E55-43B9-8AAB-6FB025537F2F}">
                    <wpsdc:hlinkClr xmlns:wpsdc="http://www.wps.cn/officeDocument/2017/drawingmlCustomData" val="0097A7"/>
                    <wpsdc:folHlinkClr xmlns:wpsdc="http://www.wps.cn/officeDocument/2017/drawingmlCustomData" val="0097A7"/>
                    <wpsdc:hlinkUnderline xmlns:wpsdc="http://www.wps.cn/officeDocument/2017/drawingmlCustomData" val="1"/>
                  </a:ext>
                </a:extLst>
              </a:hlinkClick>
            </a:endParaRPr>
          </a:p>
          <a:p>
            <a:pPr marL="114300" indent="0">
              <a:buNone/>
            </a:pPr>
            <a:r>
              <a:rPr lang="en-US">
                <a:solidFill>
                  <a:schemeClr val="accent2"/>
                </a:solidFill>
                <a:hlinkClick r:id="rId1" tooltip="http://cs229.stanford.edu/proj2015/215_report.pdf" action="ppaction://hlinksldjump">
                  <a:extLst>
                    <a:ext uri="{DAF060AB-1E55-43B9-8AAB-6FB025537F2F}">
                      <wpsdc:hlinkClr xmlns:wpsdc="http://www.wps.cn/officeDocument/2017/drawingmlCustomData" val="0097A7"/>
                      <wpsdc:folHlinkClr xmlns:wpsdc="http://www.wps.cn/officeDocument/2017/drawingmlCustomData" val="0097A7"/>
                      <wpsdc:hlinkUnderline xmlns:wpsdc="http://www.wps.cn/officeDocument/2017/drawingmlCustomData" val="1"/>
                    </a:ext>
                  </a:extLst>
                </a:hlinkClick>
              </a:rPr>
              <a:t>http://cs229.stanford.edu/proj2015/215_report.pdf</a:t>
            </a:r>
            <a:endParaRPr lang="en-US">
              <a:solidFill>
                <a:schemeClr val="accent2"/>
              </a:solidFill>
              <a:hlinkClick r:id="rId1" tooltip="http://cs229.stanford.edu/proj2015/215_report.pdf" action="ppaction://hlinksldjump">
                <a:extLst>
                  <a:ext uri="{DAF060AB-1E55-43B9-8AAB-6FB025537F2F}">
                    <wpsdc:hlinkClr xmlns:wpsdc="http://www.wps.cn/officeDocument/2017/drawingmlCustomData" val="0097A7"/>
                    <wpsdc:folHlinkClr xmlns:wpsdc="http://www.wps.cn/officeDocument/2017/drawingmlCustomData" val="0097A7"/>
                    <wpsdc:hlinkUnderline xmlns:wpsdc="http://www.wps.cn/officeDocument/2017/drawingmlCustomData" val="1"/>
                  </a:ext>
                </a:extLst>
              </a:hlinkClick>
            </a:endParaRPr>
          </a:p>
          <a:p>
            <a:pPr marL="114300" indent="0">
              <a:buNone/>
            </a:pPr>
            <a:endParaRPr lang="en-US">
              <a:solidFill>
                <a:schemeClr val="accent2"/>
              </a:solidFill>
            </a:endParaRPr>
          </a:p>
          <a:p>
            <a:pPr marL="114300" indent="0">
              <a:buNone/>
            </a:pPr>
            <a:endParaRPr lang="en-US">
              <a:solidFill>
                <a:schemeClr val="accent2"/>
              </a:solidFill>
            </a:endParaRPr>
          </a:p>
          <a:p>
            <a:pPr marL="114300" indent="0">
              <a:buNone/>
            </a:pPr>
            <a:endParaRPr lang="en-US">
              <a:solidFill>
                <a:schemeClr val="accent2"/>
              </a:solidFill>
            </a:endParaRPr>
          </a:p>
          <a:p>
            <a:pPr marL="114300" indent="0">
              <a:buNone/>
            </a:pPr>
            <a:endParaRPr lang="en-US">
              <a:solidFill>
                <a:schemeClr val="accent2"/>
              </a:solidFill>
            </a:endParaRPr>
          </a:p>
          <a:p>
            <a:pPr marL="114300" indent="0">
              <a:buNone/>
            </a:pPr>
            <a:endParaRPr lang="en-US">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olidFill>
                  <a:schemeClr val="accent5"/>
                </a:solidFill>
              </a:rPr>
              <a:t>Deriving insights for the Retail Sales Prediction</a:t>
            </a:r>
            <a:endParaRPr lang="en-US">
              <a:solidFill>
                <a:schemeClr val="accent5"/>
              </a:solidFill>
            </a:endParaRPr>
          </a:p>
        </p:txBody>
      </p:sp>
      <p:sp>
        <p:nvSpPr>
          <p:cNvPr id="3" name="Text Placeholder 2"/>
          <p:cNvSpPr/>
          <p:nvPr>
            <p:ph type="body" idx="1"/>
          </p:nvPr>
        </p:nvSpPr>
        <p:spPr/>
        <p:txBody>
          <a:bodyPr/>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r>
              <a:rPr lang="en-US" sz="1400">
                <a:solidFill>
                  <a:schemeClr val="accent2"/>
                </a:solidFill>
              </a:rPr>
              <a:t>1.   Understanding the dataset with all rows and columns that what the dataset is trying to say.</a:t>
            </a:r>
            <a:endParaRPr lang="en-US" sz="1400">
              <a:solidFill>
                <a:schemeClr val="accent2"/>
              </a:solidFill>
            </a:endParaRPr>
          </a:p>
          <a:p>
            <a:pPr marL="114300" indent="0">
              <a:buNone/>
            </a:pPr>
            <a:r>
              <a:rPr lang="en-US" sz="1400">
                <a:solidFill>
                  <a:schemeClr val="accent2"/>
                </a:solidFill>
              </a:rPr>
              <a:t> </a:t>
            </a:r>
            <a:endParaRPr lang="en-US" sz="1400">
              <a:solidFill>
                <a:schemeClr val="accent2"/>
              </a:solidFill>
            </a:endParaRPr>
          </a:p>
          <a:p>
            <a:pPr marL="114300" indent="0">
              <a:buNone/>
            </a:pPr>
            <a:r>
              <a:rPr lang="en-US" sz="1400">
                <a:solidFill>
                  <a:schemeClr val="accent2"/>
                </a:solidFill>
              </a:rPr>
              <a:t>2.   Cleaning all the data and removing all the null values .</a:t>
            </a:r>
            <a:endParaRPr lang="en-US" sz="1400">
              <a:solidFill>
                <a:schemeClr val="accent2"/>
              </a:solidFill>
            </a:endParaRPr>
          </a:p>
          <a:p>
            <a:pPr marL="114300" indent="0">
              <a:buNone/>
            </a:pPr>
            <a:endParaRPr lang="en-US" sz="1400">
              <a:solidFill>
                <a:schemeClr val="accent2"/>
              </a:solidFill>
            </a:endParaRPr>
          </a:p>
          <a:p>
            <a:pPr marL="114300" indent="0">
              <a:buNone/>
            </a:pPr>
            <a:r>
              <a:rPr lang="en-US" sz="1400">
                <a:solidFill>
                  <a:schemeClr val="accent2"/>
                </a:solidFill>
              </a:rPr>
              <a:t>3.    And after that process we are doing regression in which we are training and testing our model.</a:t>
            </a:r>
            <a:endParaRPr lang="en-US" sz="1400">
              <a:solidFill>
                <a:schemeClr val="accent2"/>
              </a:solidFill>
            </a:endParaRPr>
          </a:p>
          <a:p>
            <a:pPr marL="114300" indent="0">
              <a:buNone/>
            </a:pPr>
            <a:endParaRPr lang="en-US" sz="1400">
              <a:solidFill>
                <a:schemeClr val="accent2"/>
              </a:solidFill>
            </a:endParaRPr>
          </a:p>
          <a:p>
            <a:pPr marL="114300" indent="0">
              <a:buNone/>
            </a:pPr>
            <a:r>
              <a:rPr lang="en-US" sz="1400">
                <a:solidFill>
                  <a:schemeClr val="accent2"/>
                </a:solidFill>
              </a:rPr>
              <a:t>4.    Then at last we are checking the accuracy that how much accurate does our model is.</a:t>
            </a:r>
            <a:endParaRPr lang="en-US" sz="14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177165"/>
            <a:ext cx="8520430" cy="659130"/>
          </a:xfrm>
        </p:spPr>
        <p:txBody>
          <a:bodyPr/>
          <a:p>
            <a:r>
              <a:rPr lang="en-US">
                <a:solidFill>
                  <a:schemeClr val="accent5"/>
                </a:solidFill>
              </a:rPr>
              <a:t>Exploratory Data Analysis</a:t>
            </a:r>
            <a:endParaRPr lang="en-US">
              <a:solidFill>
                <a:schemeClr val="accent5"/>
              </a:solidFill>
            </a:endParaRPr>
          </a:p>
        </p:txBody>
      </p:sp>
      <p:sp>
        <p:nvSpPr>
          <p:cNvPr id="3" name="Text Placeholder 2"/>
          <p:cNvSpPr/>
          <p:nvPr>
            <p:ph type="body" idx="1"/>
          </p:nvPr>
        </p:nvSpPr>
        <p:spPr>
          <a:xfrm>
            <a:off x="311785" y="835660"/>
            <a:ext cx="8520430" cy="4168140"/>
          </a:xfrm>
        </p:spPr>
        <p:txBody>
          <a:bodyPr/>
          <a:p>
            <a:pPr marL="114300" indent="0">
              <a:buNone/>
            </a:pPr>
            <a:r>
              <a:rPr lang="en-US" sz="1400">
                <a:solidFill>
                  <a:schemeClr val="bg1"/>
                </a:solidFill>
              </a:rPr>
              <a:t>1. At first we are merging two given datasets which is Rossmann and Store from which we can make   </a:t>
            </a:r>
            <a:endParaRPr lang="en-US" sz="1400">
              <a:solidFill>
                <a:schemeClr val="bg1"/>
              </a:solidFill>
            </a:endParaRPr>
          </a:p>
          <a:p>
            <a:pPr marL="114300" indent="0">
              <a:buNone/>
            </a:pPr>
            <a:r>
              <a:rPr lang="en-US" sz="1400">
                <a:solidFill>
                  <a:schemeClr val="bg1"/>
                </a:solidFill>
              </a:rPr>
              <a:t>    predictions.</a:t>
            </a:r>
            <a:endParaRPr lang="en-US" sz="1400">
              <a:solidFill>
                <a:schemeClr val="bg1"/>
              </a:solidFill>
            </a:endParaRPr>
          </a:p>
          <a:p>
            <a:pPr marL="114300" indent="0">
              <a:buNone/>
            </a:pPr>
            <a:endParaRPr lang="en-US" sz="1400">
              <a:solidFill>
                <a:schemeClr val="bg1"/>
              </a:solidFill>
            </a:endParaRPr>
          </a:p>
          <a:p>
            <a:pPr marL="114300" indent="0">
              <a:buNone/>
            </a:pPr>
            <a:r>
              <a:rPr lang="en-US" sz="1400">
                <a:solidFill>
                  <a:schemeClr val="bg1"/>
                </a:solidFill>
              </a:rPr>
              <a:t>2. And then we are comparing our dependent column which is ‘Sales’ with the independent column   </a:t>
            </a:r>
            <a:endParaRPr lang="en-US" sz="1400">
              <a:solidFill>
                <a:schemeClr val="bg1"/>
              </a:solidFill>
            </a:endParaRPr>
          </a:p>
          <a:p>
            <a:pPr marL="114300" indent="0">
              <a:buNone/>
            </a:pPr>
            <a:r>
              <a:rPr lang="en-US" sz="1400">
                <a:solidFill>
                  <a:schemeClr val="bg1"/>
                </a:solidFill>
              </a:rPr>
              <a:t>   ‘Date’. And further we are subdividing the date column into year,month ,and day.</a:t>
            </a:r>
            <a:endParaRPr lang="en-US" sz="1400">
              <a:solidFill>
                <a:schemeClr val="bg1"/>
              </a:solidFill>
            </a:endParaRPr>
          </a:p>
          <a:p>
            <a:pPr marL="114300" indent="0">
              <a:buNone/>
            </a:pPr>
            <a:endParaRPr lang="en-US" sz="1400">
              <a:solidFill>
                <a:schemeClr val="bg1"/>
              </a:solidFill>
            </a:endParaRPr>
          </a:p>
          <a:p>
            <a:pPr marL="114300" indent="0">
              <a:buNone/>
            </a:pPr>
            <a:endParaRPr lang="en-US" sz="1400">
              <a:solidFill>
                <a:schemeClr val="bg1"/>
              </a:solidFill>
            </a:endParaRPr>
          </a:p>
        </p:txBody>
      </p:sp>
      <p:pic>
        <p:nvPicPr>
          <p:cNvPr id="4" name="Picture 3" descr="download123"/>
          <p:cNvPicPr>
            <a:picLocks noChangeAspect="1"/>
          </p:cNvPicPr>
          <p:nvPr/>
        </p:nvPicPr>
        <p:blipFill>
          <a:blip r:embed="rId1"/>
          <a:stretch>
            <a:fillRect/>
          </a:stretch>
        </p:blipFill>
        <p:spPr>
          <a:xfrm>
            <a:off x="2179955" y="2160905"/>
            <a:ext cx="5778500" cy="2735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13030"/>
            <a:ext cx="8520430" cy="5029835"/>
          </a:xfrm>
        </p:spPr>
        <p:txBody>
          <a:bodyPr/>
          <a:p>
            <a:pPr marL="114300" indent="0">
              <a:buNone/>
            </a:pPr>
            <a:r>
              <a:rPr lang="en-US" sz="1400">
                <a:solidFill>
                  <a:schemeClr val="accent2"/>
                </a:solidFill>
              </a:rPr>
              <a:t>3.   There is o/p which we got according to sales and Year column which consists data of   </a:t>
            </a:r>
            <a:endParaRPr lang="en-US" sz="1400">
              <a:solidFill>
                <a:schemeClr val="accent2"/>
              </a:solidFill>
            </a:endParaRPr>
          </a:p>
          <a:p>
            <a:pPr marL="114300" indent="0">
              <a:buNone/>
            </a:pPr>
            <a:r>
              <a:rPr lang="en-US" sz="1400">
                <a:solidFill>
                  <a:schemeClr val="accent2"/>
                </a:solidFill>
              </a:rPr>
              <a:t>      2013,2014,2015.</a:t>
            </a: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sym typeface="+mn-ea"/>
            </a:endParaRPr>
          </a:p>
          <a:p>
            <a:pPr marL="114300" indent="0">
              <a:buNone/>
            </a:pPr>
            <a:r>
              <a:rPr lang="en-US" sz="1400">
                <a:solidFill>
                  <a:schemeClr val="accent2"/>
                </a:solidFill>
                <a:sym typeface="+mn-ea"/>
              </a:rPr>
              <a:t>4.   And this o/p is for month sales getting in 2013.</a:t>
            </a: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p:txBody>
      </p:sp>
      <p:pic>
        <p:nvPicPr>
          <p:cNvPr id="4" name="Picture 3" descr="download1234"/>
          <p:cNvPicPr>
            <a:picLocks noChangeAspect="1"/>
          </p:cNvPicPr>
          <p:nvPr/>
        </p:nvPicPr>
        <p:blipFill>
          <a:blip r:embed="rId1"/>
          <a:stretch>
            <a:fillRect/>
          </a:stretch>
        </p:blipFill>
        <p:spPr>
          <a:xfrm>
            <a:off x="599440" y="703580"/>
            <a:ext cx="7473950" cy="3869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274820"/>
          </a:xfrm>
        </p:spPr>
        <p:txBody>
          <a:bodyPr/>
          <a:p>
            <a:pPr marL="114300" indent="0">
              <a:buNone/>
            </a:pPr>
            <a:r>
              <a:rPr lang="en-US" sz="1400">
                <a:solidFill>
                  <a:schemeClr val="accent2"/>
                </a:solidFill>
              </a:rPr>
              <a:t>4.   And this o/p is for sales happen in weeks.</a:t>
            </a:r>
            <a:endParaRPr lang="en-US" sz="1400">
              <a:solidFill>
                <a:schemeClr val="accent2"/>
              </a:solidFill>
            </a:endParaRPr>
          </a:p>
        </p:txBody>
      </p:sp>
      <p:pic>
        <p:nvPicPr>
          <p:cNvPr id="4" name="Picture 3" descr="download12345"/>
          <p:cNvPicPr>
            <a:picLocks noChangeAspect="1"/>
          </p:cNvPicPr>
          <p:nvPr/>
        </p:nvPicPr>
        <p:blipFill>
          <a:blip r:embed="rId1"/>
          <a:stretch>
            <a:fillRect/>
          </a:stretch>
        </p:blipFill>
        <p:spPr>
          <a:xfrm>
            <a:off x="652145" y="725805"/>
            <a:ext cx="7603490" cy="4303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pPr marL="114300" indent="0">
              <a:buNone/>
            </a:pPr>
            <a:endParaRPr lang="en-US" sz="2400">
              <a:solidFill>
                <a:schemeClr val="accent2"/>
              </a:solidFill>
            </a:endParaRPr>
          </a:p>
          <a:p>
            <a:pPr marL="114300" indent="0">
              <a:buNone/>
            </a:pPr>
            <a:r>
              <a:rPr lang="en-US" sz="2400" u="sng">
                <a:solidFill>
                  <a:schemeClr val="accent2"/>
                </a:solidFill>
              </a:rPr>
              <a:t>And also we had many plotings technique(barplot,boxplot, histplot etc.) which can make our dataset more clear.</a:t>
            </a:r>
            <a:endParaRPr lang="en-US" sz="2400">
              <a:solidFill>
                <a:schemeClr val="accent2"/>
              </a:solidFill>
            </a:endParaRPr>
          </a:p>
          <a:p>
            <a:pPr marL="114300" indent="0">
              <a:buNone/>
            </a:pPr>
            <a:endParaRPr lang="en-US" sz="2400">
              <a:solidFill>
                <a:schemeClr val="accent2"/>
              </a:solidFill>
            </a:endParaRPr>
          </a:p>
          <a:p>
            <a:pPr marL="114300" indent="0">
              <a:buNone/>
            </a:pPr>
            <a:endParaRPr lang="en-US" sz="24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111760"/>
            <a:ext cx="8520430" cy="744855"/>
          </a:xfrm>
        </p:spPr>
        <p:txBody>
          <a:bodyPr/>
          <a:p>
            <a:r>
              <a:rPr lang="en-US">
                <a:solidFill>
                  <a:schemeClr val="accent5"/>
                </a:solidFill>
              </a:rPr>
              <a:t>Linear Regression</a:t>
            </a:r>
            <a:endParaRPr lang="en-US">
              <a:solidFill>
                <a:schemeClr val="accent5"/>
              </a:solidFill>
            </a:endParaRPr>
          </a:p>
        </p:txBody>
      </p:sp>
      <p:sp>
        <p:nvSpPr>
          <p:cNvPr id="3" name="Text Placeholder 2"/>
          <p:cNvSpPr/>
          <p:nvPr>
            <p:ph type="body" idx="1"/>
          </p:nvPr>
        </p:nvSpPr>
        <p:spPr>
          <a:xfrm>
            <a:off x="311785" y="857250"/>
            <a:ext cx="8520430" cy="4004945"/>
          </a:xfrm>
        </p:spPr>
        <p:txBody>
          <a:bodyPr/>
          <a:p>
            <a:pPr marL="114300" indent="0">
              <a:buNone/>
            </a:pPr>
            <a:r>
              <a:rPr lang="en-US" sz="1400">
                <a:solidFill>
                  <a:schemeClr val="accent2"/>
                </a:solidFill>
              </a:rPr>
              <a:t>1.    Now we are doing regression with all give independents with dependent variable.</a:t>
            </a: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endParaRPr lang="en-US" sz="1400">
              <a:solidFill>
                <a:schemeClr val="accent2"/>
              </a:solidFill>
            </a:endParaRPr>
          </a:p>
          <a:p>
            <a:pPr marL="114300" indent="0">
              <a:buNone/>
            </a:pPr>
            <a:r>
              <a:rPr lang="en-US" sz="1400">
                <a:solidFill>
                  <a:schemeClr val="accent2"/>
                </a:solidFill>
              </a:rPr>
              <a:t>2.   We can see here that we only having good correlations between Sales and Customers.</a:t>
            </a:r>
            <a:endParaRPr lang="en-US" sz="1400">
              <a:solidFill>
                <a:schemeClr val="accent2"/>
              </a:solidFill>
            </a:endParaRPr>
          </a:p>
        </p:txBody>
      </p:sp>
      <p:pic>
        <p:nvPicPr>
          <p:cNvPr id="4" name="Picture 3" descr="download123456"/>
          <p:cNvPicPr>
            <a:picLocks noChangeAspect="1"/>
          </p:cNvPicPr>
          <p:nvPr/>
        </p:nvPicPr>
        <p:blipFill>
          <a:blip r:embed="rId1"/>
          <a:stretch>
            <a:fillRect/>
          </a:stretch>
        </p:blipFill>
        <p:spPr>
          <a:xfrm>
            <a:off x="568325" y="1284605"/>
            <a:ext cx="7620635" cy="2993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25425"/>
            <a:ext cx="8520430" cy="4343400"/>
          </a:xfrm>
        </p:spPr>
        <p:txBody>
          <a:bodyPr/>
          <a:p>
            <a:pPr marL="114300" indent="0">
              <a:buNone/>
            </a:pPr>
            <a:r>
              <a:rPr lang="en-US" sz="1400">
                <a:solidFill>
                  <a:schemeClr val="accent2"/>
                </a:solidFill>
              </a:rPr>
              <a:t>3.   And with DayOfWeek we are not having good correlation.</a:t>
            </a:r>
            <a:endParaRPr lang="en-US" sz="1400">
              <a:solidFill>
                <a:schemeClr val="accent2"/>
              </a:solidFill>
            </a:endParaRPr>
          </a:p>
          <a:p>
            <a:pPr marL="114300" indent="0">
              <a:buNone/>
            </a:pPr>
            <a:endParaRPr lang="en-US" sz="1400">
              <a:solidFill>
                <a:schemeClr val="accent2"/>
              </a:solidFill>
            </a:endParaRPr>
          </a:p>
        </p:txBody>
      </p:sp>
      <p:pic>
        <p:nvPicPr>
          <p:cNvPr id="5" name="Picture 4" descr="download1234567"/>
          <p:cNvPicPr>
            <a:picLocks noChangeAspect="1"/>
          </p:cNvPicPr>
          <p:nvPr/>
        </p:nvPicPr>
        <p:blipFill>
          <a:blip r:embed="rId1"/>
          <a:stretch>
            <a:fillRect/>
          </a:stretch>
        </p:blipFill>
        <p:spPr>
          <a:xfrm>
            <a:off x="444500" y="634365"/>
            <a:ext cx="7767320" cy="43948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0"/>
            <a:ext cx="8520430" cy="5143500"/>
          </a:xfrm>
        </p:spPr>
        <p:txBody>
          <a:bodyPr/>
          <a:p>
            <a:pPr marL="114300" indent="0">
              <a:buNone/>
            </a:pPr>
            <a:r>
              <a:rPr lang="en-US" sz="2400">
                <a:solidFill>
                  <a:schemeClr val="accent2"/>
                </a:solidFill>
              </a:rPr>
              <a:t>Now we are checking the multicollinearity by heatmap.</a:t>
            </a:r>
            <a:endParaRPr lang="en-US" sz="2400">
              <a:solidFill>
                <a:schemeClr val="accent2"/>
              </a:solidFill>
            </a:endParaRPr>
          </a:p>
        </p:txBody>
      </p:sp>
      <p:pic>
        <p:nvPicPr>
          <p:cNvPr id="5" name="Picture 4" descr="download 2"/>
          <p:cNvPicPr>
            <a:picLocks noChangeAspect="1"/>
          </p:cNvPicPr>
          <p:nvPr/>
        </p:nvPicPr>
        <p:blipFill>
          <a:blip r:embed="rId1"/>
          <a:stretch>
            <a:fillRect/>
          </a:stretch>
        </p:blipFill>
        <p:spPr>
          <a:xfrm>
            <a:off x="0" y="668655"/>
            <a:ext cx="9144000" cy="447484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2262</Words>
  <Application>WPS Presentation</Application>
  <PresentationFormat/>
  <Paragraphs>109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vt:lpstr>
      <vt:lpstr>Montserrat</vt:lpstr>
      <vt:lpstr>Microsoft YaHei</vt:lpstr>
      <vt:lpstr>Arial Unicode MS</vt:lpstr>
      <vt:lpstr>Simple Light</vt:lpstr>
      <vt:lpstr>Project 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Retail Sales Prediction                                                  By                                      Dhanraj A Tiwari                                 Raghavendra Narayana</dc:title>
  <dc:creator/>
  <cp:lastModifiedBy>Acer</cp:lastModifiedBy>
  <cp:revision>1</cp:revision>
  <dcterms:created xsi:type="dcterms:W3CDTF">2022-04-26T16:19:22Z</dcterms:created>
  <dcterms:modified xsi:type="dcterms:W3CDTF">2022-04-26T16:19:23Z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91EEF5BD9AA84EF38713D5A67B8ACA5F</vt:lpwstr>
  </property>
  <property fmtid="{D5CDD505-2E9C-101B-9397-08002B2CF9AE}" pid="3" name="KSOProductBuildVer">
    <vt:lpwstr>1033-11.2.0.11074</vt:lpwstr>
  </property>
</Properties>
</file>