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8" r:id="rId5"/>
    <p:sldId id="259" r:id="rId6"/>
    <p:sldId id="260" r:id="rId7"/>
    <p:sldId id="261" r:id="rId8"/>
    <p:sldId id="262" r:id="rId9"/>
    <p:sldId id="263" r:id="rId10"/>
    <p:sldId id="264" r:id="rId11"/>
    <p:sldId id="265" r:id="rId12"/>
    <p:sldId id="266"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9" d="100"/>
          <a:sy n="79" d="100"/>
        </p:scale>
        <p:origin x="2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6/16/2016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restfulservice.com/service/webapi/properties/12"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0717" y="612649"/>
            <a:ext cx="8915399" cy="1021079"/>
          </a:xfrm>
        </p:spPr>
        <p:txBody>
          <a:bodyPr/>
          <a:lstStyle/>
          <a:p>
            <a:r>
              <a:rPr lang="en-US" dirty="0" smtClean="0">
                <a:solidFill>
                  <a:schemeClr val="tx1"/>
                </a:solidFill>
              </a:rPr>
              <a:t>RESTful Web Services</a:t>
            </a:r>
            <a:endParaRPr lang="en-US" dirty="0">
              <a:solidFill>
                <a:schemeClr val="tx1"/>
              </a:solidFill>
            </a:endParaRPr>
          </a:p>
        </p:txBody>
      </p:sp>
      <p:sp>
        <p:nvSpPr>
          <p:cNvPr id="3" name="Subtitle 2"/>
          <p:cNvSpPr>
            <a:spLocks noGrp="1"/>
          </p:cNvSpPr>
          <p:nvPr>
            <p:ph type="subTitle" idx="1"/>
          </p:nvPr>
        </p:nvSpPr>
        <p:spPr>
          <a:xfrm>
            <a:off x="1882076" y="4850531"/>
            <a:ext cx="8915399" cy="1126283"/>
          </a:xfrm>
        </p:spPr>
        <p:txBody>
          <a:bodyPr>
            <a:normAutofit/>
          </a:bodyPr>
          <a:lstStyle/>
          <a:p>
            <a:r>
              <a:rPr lang="en-US" dirty="0" smtClean="0"/>
              <a:t>Prepared by 											Under Guidance </a:t>
            </a:r>
            <a:endParaRPr lang="en-US" dirty="0"/>
          </a:p>
          <a:p>
            <a:r>
              <a:rPr lang="en-US" dirty="0" smtClean="0"/>
              <a:t>Dhanraj </a:t>
            </a:r>
            <a:r>
              <a:rPr lang="en-US" dirty="0" err="1"/>
              <a:t>Wanjare</a:t>
            </a:r>
            <a:r>
              <a:rPr lang="en-US" dirty="0"/>
              <a:t> (13/CA/644</a:t>
            </a:r>
            <a:r>
              <a:rPr lang="en-US" dirty="0" smtClean="0"/>
              <a:t>)</a:t>
            </a:r>
            <a:r>
              <a:rPr lang="en-US" dirty="0" smtClean="0"/>
              <a:t>		 					Dr</a:t>
            </a:r>
            <a:r>
              <a:rPr lang="en-US" dirty="0" smtClean="0"/>
              <a:t>. </a:t>
            </a:r>
            <a:r>
              <a:rPr lang="en-US" dirty="0" err="1" smtClean="0"/>
              <a:t>Arinban</a:t>
            </a:r>
            <a:r>
              <a:rPr lang="en-US" dirty="0" smtClean="0"/>
              <a:t> </a:t>
            </a:r>
            <a:r>
              <a:rPr lang="en-US" dirty="0" smtClean="0"/>
              <a:t>Sarkar</a:t>
            </a:r>
            <a:endParaRPr lang="en-US" dirty="0" smtClean="0"/>
          </a:p>
        </p:txBody>
      </p:sp>
    </p:spTree>
    <p:extLst>
      <p:ext uri="{BB962C8B-B14F-4D97-AF65-F5344CB8AC3E}">
        <p14:creationId xmlns:p14="http://schemas.microsoft.com/office/powerpoint/2010/main" val="3220074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661" y="148622"/>
            <a:ext cx="8911687" cy="863314"/>
          </a:xfrm>
        </p:spPr>
        <p:txBody>
          <a:bodyPr>
            <a:normAutofit/>
          </a:bodyPr>
          <a:lstStyle/>
          <a:p>
            <a:r>
              <a:rPr lang="en-US" dirty="0" smtClean="0"/>
              <a:t>Upload File</a:t>
            </a:r>
            <a:br>
              <a:rPr lang="en-US" dirty="0" smtClean="0"/>
            </a:br>
            <a:r>
              <a:rPr lang="en-US" sz="1300" dirty="0" smtClean="0"/>
              <a:t>URL </a:t>
            </a:r>
            <a:r>
              <a:rPr lang="en-US" sz="1300" dirty="0"/>
              <a:t>:-http://</a:t>
            </a:r>
            <a:r>
              <a:rPr lang="en-US" sz="1300" dirty="0" smtClean="0"/>
              <a:t>localhost:9595/Service/FileUpload.jsp</a:t>
            </a:r>
            <a:endParaRPr lang="en-US" sz="1300" dirty="0"/>
          </a:p>
        </p:txBody>
      </p:sp>
      <p:pic>
        <p:nvPicPr>
          <p:cNvPr id="4" name="Content Placeholder 3"/>
          <p:cNvPicPr>
            <a:picLocks noGrp="1" noChangeAspect="1"/>
          </p:cNvPicPr>
          <p:nvPr>
            <p:ph idx="1"/>
          </p:nvPr>
        </p:nvPicPr>
        <p:blipFill>
          <a:blip r:embed="rId2"/>
          <a:stretch>
            <a:fillRect/>
          </a:stretch>
        </p:blipFill>
        <p:spPr>
          <a:xfrm>
            <a:off x="4408488" y="2716213"/>
            <a:ext cx="4162425" cy="2162175"/>
          </a:xfrm>
          <a:prstGeom prst="rect">
            <a:avLst/>
          </a:prstGeom>
        </p:spPr>
      </p:pic>
    </p:spTree>
    <p:extLst>
      <p:ext uri="{BB962C8B-B14F-4D97-AF65-F5344CB8AC3E}">
        <p14:creationId xmlns:p14="http://schemas.microsoft.com/office/powerpoint/2010/main" val="3351307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2523744" y="4267200"/>
            <a:ext cx="5286375" cy="1816608"/>
          </a:xfrm>
          <a:prstGeom prst="rect">
            <a:avLst/>
          </a:prstGeom>
        </p:spPr>
      </p:pic>
      <p:pic>
        <p:nvPicPr>
          <p:cNvPr id="6" name="Picture 5"/>
          <p:cNvPicPr>
            <a:picLocks noChangeAspect="1"/>
          </p:cNvPicPr>
          <p:nvPr/>
        </p:nvPicPr>
        <p:blipFill>
          <a:blip r:embed="rId3"/>
          <a:stretch>
            <a:fillRect/>
          </a:stretch>
        </p:blipFill>
        <p:spPr>
          <a:xfrm>
            <a:off x="2523744" y="0"/>
            <a:ext cx="7522464" cy="3819899"/>
          </a:xfrm>
          <a:prstGeom prst="rect">
            <a:avLst/>
          </a:prstGeom>
        </p:spPr>
      </p:pic>
    </p:spTree>
    <p:extLst>
      <p:ext uri="{BB962C8B-B14F-4D97-AF65-F5344CB8AC3E}">
        <p14:creationId xmlns:p14="http://schemas.microsoft.com/office/powerpoint/2010/main" val="2842014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865376" y="304800"/>
            <a:ext cx="7292911" cy="5043487"/>
          </a:xfrm>
          <a:prstGeom prst="rect">
            <a:avLst/>
          </a:prstGeom>
        </p:spPr>
      </p:pic>
    </p:spTree>
    <p:extLst>
      <p:ext uri="{BB962C8B-B14F-4D97-AF65-F5344CB8AC3E}">
        <p14:creationId xmlns:p14="http://schemas.microsoft.com/office/powerpoint/2010/main" val="31195005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6621" y="246158"/>
            <a:ext cx="8911687" cy="924274"/>
          </a:xfrm>
        </p:spPr>
        <p:txBody>
          <a:bodyPr/>
          <a:lstStyle/>
          <a:p>
            <a:r>
              <a:rPr lang="en-US" dirty="0" smtClean="0"/>
              <a:t>Search File</a:t>
            </a:r>
            <a:br>
              <a:rPr lang="en-US" dirty="0" smtClean="0"/>
            </a:br>
            <a:r>
              <a:rPr lang="en-US" sz="1600" dirty="0"/>
              <a:t>URL http://localhost:9595/Service/Download_File.jsp</a:t>
            </a:r>
          </a:p>
        </p:txBody>
      </p:sp>
      <p:pic>
        <p:nvPicPr>
          <p:cNvPr id="8" name="Picture 7"/>
          <p:cNvPicPr>
            <a:picLocks noChangeAspect="1"/>
          </p:cNvPicPr>
          <p:nvPr/>
        </p:nvPicPr>
        <p:blipFill>
          <a:blip r:embed="rId2"/>
          <a:stretch>
            <a:fillRect/>
          </a:stretch>
        </p:blipFill>
        <p:spPr>
          <a:xfrm>
            <a:off x="1999488" y="1170432"/>
            <a:ext cx="9358820" cy="1085850"/>
          </a:xfrm>
          <a:prstGeom prst="rect">
            <a:avLst/>
          </a:prstGeom>
        </p:spPr>
      </p:pic>
      <p:pic>
        <p:nvPicPr>
          <p:cNvPr id="9" name="Picture 8"/>
          <p:cNvPicPr>
            <a:picLocks noChangeAspect="1"/>
          </p:cNvPicPr>
          <p:nvPr/>
        </p:nvPicPr>
        <p:blipFill>
          <a:blip r:embed="rId3"/>
          <a:stretch>
            <a:fillRect/>
          </a:stretch>
        </p:blipFill>
        <p:spPr>
          <a:xfrm>
            <a:off x="1999488" y="2590800"/>
            <a:ext cx="9497568" cy="1676400"/>
          </a:xfrm>
          <a:prstGeom prst="rect">
            <a:avLst/>
          </a:prstGeom>
        </p:spPr>
      </p:pic>
      <p:pic>
        <p:nvPicPr>
          <p:cNvPr id="10" name="Picture 9"/>
          <p:cNvPicPr>
            <a:picLocks noChangeAspect="1"/>
          </p:cNvPicPr>
          <p:nvPr/>
        </p:nvPicPr>
        <p:blipFill>
          <a:blip r:embed="rId4"/>
          <a:stretch>
            <a:fillRect/>
          </a:stretch>
        </p:blipFill>
        <p:spPr>
          <a:xfrm>
            <a:off x="1999489" y="4601718"/>
            <a:ext cx="9497568" cy="742950"/>
          </a:xfrm>
          <a:prstGeom prst="rect">
            <a:avLst/>
          </a:prstGeom>
        </p:spPr>
      </p:pic>
    </p:spTree>
    <p:extLst>
      <p:ext uri="{BB962C8B-B14F-4D97-AF65-F5344CB8AC3E}">
        <p14:creationId xmlns:p14="http://schemas.microsoft.com/office/powerpoint/2010/main" val="4581914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353568"/>
            <a:ext cx="8915400" cy="5557654"/>
          </a:xfrm>
        </p:spPr>
        <p:txBody>
          <a:bodyPr/>
          <a:lstStyle/>
          <a:p>
            <a:pPr lvl="1"/>
            <a:endParaRPr lang="en-US" dirty="0"/>
          </a:p>
          <a:p>
            <a:pPr lvl="1"/>
            <a:endParaRPr lang="en-US" dirty="0" smtClean="0"/>
          </a:p>
          <a:p>
            <a:pPr lvl="1"/>
            <a:endParaRPr lang="en-US" dirty="0"/>
          </a:p>
          <a:p>
            <a:pPr lvl="1"/>
            <a:endParaRPr lang="en-US" dirty="0" smtClean="0"/>
          </a:p>
          <a:p>
            <a:pPr lvl="1"/>
            <a:endParaRPr lang="en-US" dirty="0"/>
          </a:p>
          <a:p>
            <a:pPr marL="457200" lvl="1" indent="0">
              <a:buNone/>
            </a:pPr>
            <a:r>
              <a:rPr lang="en-US" dirty="0" smtClean="0"/>
              <a:t>		</a:t>
            </a:r>
            <a:r>
              <a:rPr lang="en-US" sz="6600" dirty="0" smtClean="0"/>
              <a:t>		Thank you</a:t>
            </a:r>
          </a:p>
          <a:p>
            <a:pPr marL="457200" lvl="1" indent="0">
              <a:buNone/>
            </a:pPr>
            <a:endParaRPr lang="en-US" dirty="0"/>
          </a:p>
          <a:p>
            <a:pPr marL="457200" lvl="1" indent="0">
              <a:buNone/>
            </a:pPr>
            <a:endParaRPr lang="en-US" dirty="0" smtClean="0"/>
          </a:p>
          <a:p>
            <a:pPr marL="457200" lvl="1" indent="0">
              <a:buNone/>
            </a:pPr>
            <a:endParaRPr lang="en-US" dirty="0"/>
          </a:p>
        </p:txBody>
      </p:sp>
    </p:spTree>
    <p:extLst>
      <p:ext uri="{BB962C8B-B14F-4D97-AF65-F5344CB8AC3E}">
        <p14:creationId xmlns:p14="http://schemas.microsoft.com/office/powerpoint/2010/main" val="2744230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RESTful Web Service	</a:t>
            </a:r>
            <a:endParaRPr lang="en-US" dirty="0"/>
          </a:p>
        </p:txBody>
      </p:sp>
      <p:sp>
        <p:nvSpPr>
          <p:cNvPr id="3" name="Content Placeholder 2"/>
          <p:cNvSpPr>
            <a:spLocks noGrp="1"/>
          </p:cNvSpPr>
          <p:nvPr>
            <p:ph idx="1"/>
          </p:nvPr>
        </p:nvSpPr>
        <p:spPr/>
        <p:txBody>
          <a:bodyPr/>
          <a:lstStyle/>
          <a:p>
            <a:r>
              <a:rPr lang="en-US" sz="2800" b="1" dirty="0"/>
              <a:t>RESTful</a:t>
            </a:r>
            <a:r>
              <a:rPr lang="en-US" sz="2800" dirty="0"/>
              <a:t> Web Services are REST architecture based web services. In REST Architecture everything is a resource. RESTful web services are light weight, highly scalable and maintainable and are very commonly used to create APIs for web based applications</a:t>
            </a:r>
            <a:r>
              <a:rPr lang="en-US" dirty="0"/>
              <a:t>.</a:t>
            </a:r>
          </a:p>
        </p:txBody>
      </p:sp>
    </p:spTree>
    <p:extLst>
      <p:ext uri="{BB962C8B-B14F-4D97-AF65-F5344CB8AC3E}">
        <p14:creationId xmlns:p14="http://schemas.microsoft.com/office/powerpoint/2010/main" val="13701959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API for RESTful Web Services</a:t>
            </a:r>
            <a:br>
              <a:rPr lang="en-US" dirty="0" smtClean="0"/>
            </a:br>
            <a:r>
              <a:rPr lang="en-US" dirty="0"/>
              <a:t>	</a:t>
            </a:r>
            <a:r>
              <a:rPr lang="en-US" dirty="0" smtClean="0"/>
              <a:t>						(JAX-RS)</a:t>
            </a:r>
            <a:endParaRPr lang="en-US" dirty="0"/>
          </a:p>
        </p:txBody>
      </p:sp>
      <p:sp>
        <p:nvSpPr>
          <p:cNvPr id="3" name="Content Placeholder 2"/>
          <p:cNvSpPr>
            <a:spLocks noGrp="1"/>
          </p:cNvSpPr>
          <p:nvPr>
            <p:ph idx="1"/>
          </p:nvPr>
        </p:nvSpPr>
        <p:spPr/>
        <p:txBody>
          <a:bodyPr>
            <a:normAutofit/>
          </a:bodyPr>
          <a:lstStyle/>
          <a:p>
            <a:r>
              <a:rPr lang="en-US" sz="2800" b="1" dirty="0"/>
              <a:t>JAX-RS</a:t>
            </a:r>
            <a:r>
              <a:rPr lang="en-US" sz="2800" dirty="0"/>
              <a:t> stands for JAVA API for RESTful Web Services. JAX-RS is a JAVA based programming language API and specification to provide support for created RESTful Webservices</a:t>
            </a:r>
            <a:r>
              <a:rPr lang="en-US" sz="2800" dirty="0" smtClean="0"/>
              <a:t>.</a:t>
            </a:r>
          </a:p>
          <a:p>
            <a:r>
              <a:rPr lang="en-US" sz="2800" dirty="0" smtClean="0"/>
              <a:t>Standard annotation-driven API that aims to help developer build RESTful Web Services in Java.</a:t>
            </a:r>
            <a:endParaRPr lang="en-US" sz="2800" dirty="0"/>
          </a:p>
        </p:txBody>
      </p:sp>
    </p:spTree>
    <p:extLst>
      <p:ext uri="{BB962C8B-B14F-4D97-AF65-F5344CB8AC3E}">
        <p14:creationId xmlns:p14="http://schemas.microsoft.com/office/powerpoint/2010/main" val="558603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85198"/>
            <a:ext cx="8911687" cy="631666"/>
          </a:xfrm>
        </p:spPr>
        <p:txBody>
          <a:bodyPr>
            <a:normAutofit fontScale="90000"/>
          </a:bodyPr>
          <a:lstStyle/>
          <a:p>
            <a:r>
              <a:rPr lang="en-US" dirty="0" smtClean="0"/>
              <a:t>Objective of RESTful web services</a:t>
            </a:r>
            <a:endParaRPr lang="en-US" dirty="0"/>
          </a:p>
        </p:txBody>
      </p:sp>
      <p:sp>
        <p:nvSpPr>
          <p:cNvPr id="3" name="Content Placeholder 2"/>
          <p:cNvSpPr>
            <a:spLocks noGrp="1"/>
          </p:cNvSpPr>
          <p:nvPr>
            <p:ph idx="1"/>
          </p:nvPr>
        </p:nvSpPr>
        <p:spPr>
          <a:xfrm>
            <a:off x="2589212" y="987552"/>
            <a:ext cx="8915400" cy="5228470"/>
          </a:xfrm>
        </p:spPr>
        <p:txBody>
          <a:bodyPr/>
          <a:lstStyle/>
          <a:p>
            <a:r>
              <a:rPr lang="en-US" sz="2400" dirty="0" smtClean="0">
                <a:solidFill>
                  <a:srgbClr val="FF0000"/>
                </a:solidFill>
              </a:rPr>
              <a:t>Exposing the existing function on the network : </a:t>
            </a:r>
            <a:r>
              <a:rPr lang="en-US" sz="2400" dirty="0" smtClean="0"/>
              <a:t>A RESTful web service is a unit of managed code that can be remotely invoked using HTTP,that is,it can be activated using HTTP request.RESTful web service allow us to expose the functionality of our existing code over the network.Once it is exposed on the network ,other application can use the functionality of our program</a:t>
            </a:r>
            <a:r>
              <a:rPr lang="en-US" dirty="0" smtClean="0"/>
              <a:t>.</a:t>
            </a:r>
          </a:p>
          <a:p>
            <a:r>
              <a:rPr lang="en-US" sz="2400" dirty="0" smtClean="0">
                <a:solidFill>
                  <a:srgbClr val="FF0000"/>
                </a:solidFill>
              </a:rPr>
              <a:t>Interoperability : </a:t>
            </a:r>
            <a:r>
              <a:rPr lang="en-US" sz="2400" dirty="0" smtClean="0">
                <a:solidFill>
                  <a:schemeClr val="tx1"/>
                </a:solidFill>
              </a:rPr>
              <a:t>RESTful web service allow various application to talk to each other and share data and service among them.For Example .Net application can talk to java web services.</a:t>
            </a:r>
          </a:p>
          <a:p>
            <a:endParaRPr lang="en-US" dirty="0">
              <a:solidFill>
                <a:srgbClr val="FF0000"/>
              </a:solidFill>
            </a:endParaRPr>
          </a:p>
        </p:txBody>
      </p:sp>
    </p:spTree>
    <p:extLst>
      <p:ext uri="{BB962C8B-B14F-4D97-AF65-F5344CB8AC3E}">
        <p14:creationId xmlns:p14="http://schemas.microsoft.com/office/powerpoint/2010/main" val="3820801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46158"/>
            <a:ext cx="8911687" cy="692626"/>
          </a:xfrm>
        </p:spPr>
        <p:txBody>
          <a:bodyPr/>
          <a:lstStyle/>
          <a:p>
            <a:r>
              <a:rPr lang="en-US" dirty="0" smtClean="0"/>
              <a:t>Annotation provided by JAX-RS</a:t>
            </a:r>
            <a:endParaRPr lang="en-US" dirty="0"/>
          </a:p>
        </p:txBody>
      </p:sp>
      <p:sp>
        <p:nvSpPr>
          <p:cNvPr id="3" name="Content Placeholder 2"/>
          <p:cNvSpPr>
            <a:spLocks noGrp="1"/>
          </p:cNvSpPr>
          <p:nvPr>
            <p:ph idx="1"/>
          </p:nvPr>
        </p:nvSpPr>
        <p:spPr>
          <a:xfrm>
            <a:off x="2585499" y="1060704"/>
            <a:ext cx="8915400" cy="5596128"/>
          </a:xfrm>
        </p:spPr>
        <p:txBody>
          <a:bodyPr>
            <a:normAutofit/>
          </a:bodyPr>
          <a:lstStyle/>
          <a:p>
            <a:r>
              <a:rPr lang="en-US" sz="2000" b="1" dirty="0"/>
              <a:t>@Path</a:t>
            </a:r>
            <a:r>
              <a:rPr lang="en-US" sz="2000" dirty="0"/>
              <a:t/>
            </a:r>
            <a:br>
              <a:rPr lang="en-US" sz="2000" dirty="0"/>
            </a:br>
            <a:r>
              <a:rPr lang="en-US" sz="2000" dirty="0"/>
              <a:t>Relative path of the resource class/method</a:t>
            </a:r>
            <a:r>
              <a:rPr lang="en-US" sz="2000" dirty="0" smtClean="0"/>
              <a:t>.</a:t>
            </a:r>
          </a:p>
          <a:p>
            <a:r>
              <a:rPr lang="en-US" sz="2000" b="1" dirty="0"/>
              <a:t>@GET</a:t>
            </a:r>
            <a:r>
              <a:rPr lang="en-US" sz="2000" dirty="0"/>
              <a:t/>
            </a:r>
            <a:br>
              <a:rPr lang="en-US" sz="2000" dirty="0"/>
            </a:br>
            <a:r>
              <a:rPr lang="en-US" sz="2000" dirty="0"/>
              <a:t>HTTP Get request, used to fetch resource</a:t>
            </a:r>
            <a:r>
              <a:rPr lang="en-US" sz="2000" dirty="0" smtClean="0"/>
              <a:t>.</a:t>
            </a:r>
          </a:p>
          <a:p>
            <a:r>
              <a:rPr lang="en-US" sz="2000" b="1" dirty="0"/>
              <a:t>@PUT</a:t>
            </a:r>
            <a:r>
              <a:rPr lang="en-US" sz="2000" dirty="0"/>
              <a:t/>
            </a:r>
            <a:br>
              <a:rPr lang="en-US" sz="2000" dirty="0"/>
            </a:br>
            <a:r>
              <a:rPr lang="en-US" sz="2000" dirty="0"/>
              <a:t>HTTP PUT request, used to create resource</a:t>
            </a:r>
            <a:r>
              <a:rPr lang="en-US" sz="2000" dirty="0" smtClean="0"/>
              <a:t>.</a:t>
            </a:r>
          </a:p>
          <a:p>
            <a:r>
              <a:rPr lang="en-US" sz="2000" b="1" dirty="0"/>
              <a:t>@POST</a:t>
            </a:r>
            <a:r>
              <a:rPr lang="en-US" sz="2000" dirty="0"/>
              <a:t/>
            </a:r>
            <a:br>
              <a:rPr lang="en-US" sz="2000" dirty="0"/>
            </a:br>
            <a:r>
              <a:rPr lang="en-US" sz="2000" dirty="0"/>
              <a:t>HTTP POST request, used to create/update resource</a:t>
            </a:r>
            <a:r>
              <a:rPr lang="en-US" sz="2000" dirty="0" smtClean="0"/>
              <a:t>.</a:t>
            </a:r>
          </a:p>
          <a:p>
            <a:r>
              <a:rPr lang="en-US" sz="2000" b="1" dirty="0"/>
              <a:t>@DELETE</a:t>
            </a:r>
            <a:r>
              <a:rPr lang="en-US" sz="2000" dirty="0"/>
              <a:t/>
            </a:r>
            <a:br>
              <a:rPr lang="en-US" sz="2000" dirty="0"/>
            </a:br>
            <a:r>
              <a:rPr lang="en-US" sz="2000" dirty="0"/>
              <a:t>HTTP DELETE request, used to delete resource</a:t>
            </a:r>
            <a:r>
              <a:rPr lang="en-US" sz="2000" dirty="0" smtClean="0"/>
              <a:t>.</a:t>
            </a:r>
          </a:p>
          <a:p>
            <a:r>
              <a:rPr lang="en-US" sz="2000" b="1" dirty="0"/>
              <a:t>@HEAD</a:t>
            </a:r>
            <a:r>
              <a:rPr lang="en-US" sz="2000" dirty="0"/>
              <a:t/>
            </a:r>
            <a:br>
              <a:rPr lang="en-US" sz="2000" dirty="0"/>
            </a:br>
            <a:r>
              <a:rPr lang="en-US" sz="2000" dirty="0"/>
              <a:t>HTTP HEAD request, used to get status of method availability</a:t>
            </a:r>
            <a:r>
              <a:rPr lang="en-US" sz="2000" dirty="0" smtClean="0"/>
              <a:t>.</a:t>
            </a:r>
          </a:p>
          <a:p>
            <a:r>
              <a:rPr lang="en-US" sz="2000" b="1" dirty="0"/>
              <a:t>@Produces</a:t>
            </a:r>
            <a:r>
              <a:rPr lang="en-US" sz="2000" dirty="0"/>
              <a:t/>
            </a:r>
            <a:br>
              <a:rPr lang="en-US" sz="2000" dirty="0"/>
            </a:br>
            <a:r>
              <a:rPr lang="en-US" sz="2000" dirty="0"/>
              <a:t>States the HTTP Response generated by web service, for example APPLICATION/XML, TEXT/HTML, APPLICATION/JSON etc.</a:t>
            </a:r>
          </a:p>
        </p:txBody>
      </p:sp>
    </p:spTree>
    <p:extLst>
      <p:ext uri="{BB962C8B-B14F-4D97-AF65-F5344CB8AC3E}">
        <p14:creationId xmlns:p14="http://schemas.microsoft.com/office/powerpoint/2010/main" val="589981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07264"/>
            <a:ext cx="8915400" cy="6303264"/>
          </a:xfrm>
        </p:spPr>
        <p:txBody>
          <a:bodyPr/>
          <a:lstStyle/>
          <a:p>
            <a:r>
              <a:rPr lang="en-US" b="1" dirty="0"/>
              <a:t>@Consumes</a:t>
            </a:r>
            <a:r>
              <a:rPr lang="en-US" dirty="0"/>
              <a:t/>
            </a:r>
            <a:br>
              <a:rPr lang="en-US" dirty="0"/>
            </a:br>
            <a:r>
              <a:rPr lang="en-US" dirty="0"/>
              <a:t>States the HTTP Request type, for example </a:t>
            </a:r>
            <a:r>
              <a:rPr lang="en-US" dirty="0" smtClean="0"/>
              <a:t>application/x-www-form-</a:t>
            </a:r>
            <a:r>
              <a:rPr lang="en-US" dirty="0" err="1" smtClean="0"/>
              <a:t>url</a:t>
            </a:r>
            <a:r>
              <a:rPr lang="en-US" dirty="0" smtClean="0"/>
              <a:t> encoded </a:t>
            </a:r>
            <a:r>
              <a:rPr lang="en-US" dirty="0"/>
              <a:t>to accept form data in HTTP body during POST request</a:t>
            </a:r>
            <a:r>
              <a:rPr lang="en-US" dirty="0" smtClean="0"/>
              <a:t>.</a:t>
            </a:r>
          </a:p>
          <a:p>
            <a:r>
              <a:rPr lang="en-US" b="1" dirty="0"/>
              <a:t>@PathParam</a:t>
            </a:r>
            <a:r>
              <a:rPr lang="en-US" dirty="0"/>
              <a:t/>
            </a:r>
            <a:br>
              <a:rPr lang="en-US" dirty="0"/>
            </a:br>
            <a:r>
              <a:rPr lang="en-US" dirty="0"/>
              <a:t>Binds the parameter passed to method to a value in path</a:t>
            </a:r>
            <a:r>
              <a:rPr lang="en-US" dirty="0" smtClean="0"/>
              <a:t>.</a:t>
            </a:r>
          </a:p>
          <a:p>
            <a:r>
              <a:rPr lang="en-US" b="1" dirty="0"/>
              <a:t>@QueryParam</a:t>
            </a:r>
            <a:r>
              <a:rPr lang="en-US" dirty="0"/>
              <a:t/>
            </a:r>
            <a:br>
              <a:rPr lang="en-US" dirty="0"/>
            </a:br>
            <a:r>
              <a:rPr lang="en-US" dirty="0"/>
              <a:t>Binds the parameter passed to method to a query parameter in path</a:t>
            </a:r>
            <a:r>
              <a:rPr lang="en-US" dirty="0" smtClean="0"/>
              <a:t>.</a:t>
            </a:r>
          </a:p>
          <a:p>
            <a:r>
              <a:rPr lang="en-US" b="1" dirty="0"/>
              <a:t>@HeaderParam</a:t>
            </a:r>
            <a:r>
              <a:rPr lang="en-US" dirty="0"/>
              <a:t/>
            </a:r>
            <a:br>
              <a:rPr lang="en-US" dirty="0"/>
            </a:br>
            <a:r>
              <a:rPr lang="en-US" dirty="0"/>
              <a:t>Binds the parameter passed to method to a HTTP header</a:t>
            </a:r>
            <a:r>
              <a:rPr lang="en-US" dirty="0" smtClean="0"/>
              <a:t>.</a:t>
            </a:r>
          </a:p>
          <a:p>
            <a:r>
              <a:rPr lang="en-US" b="1" dirty="0"/>
              <a:t>@FormParam</a:t>
            </a:r>
            <a:r>
              <a:rPr lang="en-US" dirty="0"/>
              <a:t/>
            </a:r>
            <a:br>
              <a:rPr lang="en-US" dirty="0"/>
            </a:br>
            <a:r>
              <a:rPr lang="en-US" dirty="0"/>
              <a:t>Binds the parameter passed to method to a form value</a:t>
            </a:r>
            <a:r>
              <a:rPr lang="en-US" dirty="0" smtClean="0"/>
              <a:t>.</a:t>
            </a:r>
          </a:p>
          <a:p>
            <a:r>
              <a:rPr lang="en-US" b="1" dirty="0"/>
              <a:t>@Context</a:t>
            </a:r>
            <a:r>
              <a:rPr lang="en-US" dirty="0"/>
              <a:t/>
            </a:r>
            <a:br>
              <a:rPr lang="en-US" dirty="0"/>
            </a:br>
            <a:r>
              <a:rPr lang="en-US" dirty="0"/>
              <a:t>Context of the resource for example HTTPRequest as a context.</a:t>
            </a:r>
          </a:p>
        </p:txBody>
      </p:sp>
    </p:spTree>
    <p:extLst>
      <p:ext uri="{BB962C8B-B14F-4D97-AF65-F5344CB8AC3E}">
        <p14:creationId xmlns:p14="http://schemas.microsoft.com/office/powerpoint/2010/main" val="2665931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1005" y="233966"/>
            <a:ext cx="8911687" cy="1280890"/>
          </a:xfrm>
        </p:spPr>
        <p:txBody>
          <a:bodyPr/>
          <a:lstStyle/>
          <a:p>
            <a:r>
              <a:rPr lang="en-US" dirty="0" smtClean="0"/>
              <a:t>RESTful Application Cycle</a:t>
            </a:r>
            <a:endParaRPr lang="en-US" dirty="0"/>
          </a:p>
        </p:txBody>
      </p:sp>
      <p:pic>
        <p:nvPicPr>
          <p:cNvPr id="4" name="Content Placeholder 3"/>
          <p:cNvPicPr>
            <a:picLocks noGrp="1" noChangeAspect="1"/>
          </p:cNvPicPr>
          <p:nvPr>
            <p:ph idx="1"/>
          </p:nvPr>
        </p:nvPicPr>
        <p:blipFill>
          <a:blip r:embed="rId2"/>
          <a:stretch>
            <a:fillRect/>
          </a:stretch>
        </p:blipFill>
        <p:spPr>
          <a:xfrm>
            <a:off x="2471004" y="1514856"/>
            <a:ext cx="7075331" cy="3922776"/>
          </a:xfrm>
          <a:prstGeom prst="rect">
            <a:avLst/>
          </a:prstGeom>
        </p:spPr>
      </p:pic>
    </p:spTree>
    <p:extLst>
      <p:ext uri="{BB962C8B-B14F-4D97-AF65-F5344CB8AC3E}">
        <p14:creationId xmlns:p14="http://schemas.microsoft.com/office/powerpoint/2010/main" val="180626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5499" y="87662"/>
            <a:ext cx="8911687" cy="1058386"/>
          </a:xfrm>
        </p:spPr>
        <p:txBody>
          <a:bodyPr>
            <a:normAutofit fontScale="90000"/>
          </a:bodyPr>
          <a:lstStyle/>
          <a:p>
            <a:r>
              <a:rPr lang="en-US" dirty="0" smtClean="0"/>
              <a:t>Example of RESTful Web Services using 							   		JAX-RS</a:t>
            </a:r>
            <a:endParaRPr lang="en-US" dirty="0"/>
          </a:p>
        </p:txBody>
      </p:sp>
      <p:sp>
        <p:nvSpPr>
          <p:cNvPr id="3" name="Content Placeholder 2"/>
          <p:cNvSpPr>
            <a:spLocks noGrp="1"/>
          </p:cNvSpPr>
          <p:nvPr>
            <p:ph idx="1"/>
          </p:nvPr>
        </p:nvSpPr>
        <p:spPr>
          <a:xfrm>
            <a:off x="2585499" y="1146048"/>
            <a:ext cx="8915400" cy="5608320"/>
          </a:xfrm>
        </p:spPr>
        <p:txBody>
          <a:bodyPr>
            <a:normAutofit fontScale="92500" lnSpcReduction="10000"/>
          </a:bodyPr>
          <a:lstStyle/>
          <a:p>
            <a:r>
              <a:rPr lang="en-US" dirty="0" smtClean="0"/>
              <a:t>URI: </a:t>
            </a:r>
            <a:r>
              <a:rPr lang="en-US" dirty="0" smtClean="0">
                <a:hlinkClick r:id="rId2"/>
              </a:rPr>
              <a:t>https://www.restfulservice.com/service/webapi/properties/12</a:t>
            </a:r>
            <a:endParaRPr lang="en-US" dirty="0" smtClean="0"/>
          </a:p>
          <a:p>
            <a:pPr marL="0" indent="0">
              <a:buNone/>
            </a:pPr>
            <a:r>
              <a:rPr lang="en-US" sz="1100" dirty="0" smtClean="0"/>
              <a:t>@Path(“properties/{id_no}”)</a:t>
            </a:r>
          </a:p>
          <a:p>
            <a:pPr marL="0" indent="0">
              <a:buNone/>
            </a:pPr>
            <a:r>
              <a:rPr lang="en-US" sz="1100" dirty="0" smtClean="0"/>
              <a:t>public class Details</a:t>
            </a:r>
          </a:p>
          <a:p>
            <a:pPr marL="0" indent="0">
              <a:buNone/>
            </a:pPr>
            <a:r>
              <a:rPr lang="en-US" sz="1100" dirty="0" smtClean="0"/>
              <a:t>{</a:t>
            </a:r>
          </a:p>
          <a:p>
            <a:pPr marL="0" indent="0">
              <a:buNone/>
            </a:pPr>
            <a:r>
              <a:rPr lang="en-US" sz="1100" dirty="0" smtClean="0"/>
              <a:t>@GET</a:t>
            </a:r>
          </a:p>
          <a:p>
            <a:pPr marL="0" indent="0">
              <a:buNone/>
            </a:pPr>
            <a:r>
              <a:rPr lang="en-US" sz="1100" dirty="0" smtClean="0"/>
              <a:t>@Produces(</a:t>
            </a:r>
            <a:r>
              <a:rPr lang="en-US" sz="1100" dirty="0" err="1" smtClean="0"/>
              <a:t>MediaType.Application_Json</a:t>
            </a:r>
            <a:r>
              <a:rPr lang="en-US" sz="1100" dirty="0" smtClean="0"/>
              <a:t>)</a:t>
            </a:r>
          </a:p>
          <a:p>
            <a:pPr marL="0" indent="0">
              <a:buNone/>
            </a:pPr>
            <a:r>
              <a:rPr lang="en-US" sz="1100" dirty="0" smtClean="0"/>
              <a:t>public String getDetails(@PathParam(“id_no”) String id)</a:t>
            </a:r>
          </a:p>
          <a:p>
            <a:pPr marL="0" indent="0">
              <a:buNone/>
            </a:pPr>
            <a:r>
              <a:rPr lang="en-US" sz="1100" dirty="0" smtClean="0"/>
              <a:t>{</a:t>
            </a:r>
          </a:p>
          <a:p>
            <a:pPr marL="0" indent="0">
              <a:buNone/>
            </a:pPr>
            <a:r>
              <a:rPr lang="en-US" sz="1100" dirty="0" smtClean="0"/>
              <a:t>………………</a:t>
            </a:r>
          </a:p>
          <a:p>
            <a:pPr marL="0" indent="0">
              <a:buNone/>
            </a:pPr>
            <a:r>
              <a:rPr lang="en-US" sz="1100" dirty="0" smtClean="0"/>
              <a:t>………………</a:t>
            </a:r>
          </a:p>
          <a:p>
            <a:pPr marL="0" indent="0">
              <a:buNone/>
            </a:pPr>
            <a:r>
              <a:rPr lang="en-US" sz="1100" dirty="0" smtClean="0"/>
              <a:t>return(“id Detail”);</a:t>
            </a:r>
            <a:endParaRPr lang="en-US" sz="1100" dirty="0"/>
          </a:p>
          <a:p>
            <a:pPr marL="0" indent="0">
              <a:buNone/>
            </a:pPr>
            <a:r>
              <a:rPr lang="en-US" sz="1100" dirty="0" smtClean="0"/>
              <a:t>}</a:t>
            </a:r>
            <a:endParaRPr lang="en-US" sz="1100" dirty="0"/>
          </a:p>
          <a:p>
            <a:pPr marL="0" indent="0">
              <a:buNone/>
            </a:pPr>
            <a:r>
              <a:rPr lang="en-US" sz="1100" dirty="0" smtClean="0"/>
              <a:t>}</a:t>
            </a:r>
          </a:p>
          <a:p>
            <a:pPr marL="0" indent="0">
              <a:buNone/>
            </a:pPr>
            <a:r>
              <a:rPr lang="en-US" sz="1100" dirty="0" smtClean="0"/>
              <a:t> </a:t>
            </a:r>
            <a:r>
              <a:rPr lang="en-US" sz="1100" dirty="0"/>
              <a:t>&lt;servlet-mapping</a:t>
            </a:r>
            <a:r>
              <a:rPr lang="en-US" sz="1100" dirty="0" smtClean="0"/>
              <a:t>&gt;</a:t>
            </a:r>
          </a:p>
          <a:p>
            <a:pPr marL="0" indent="0">
              <a:buNone/>
            </a:pPr>
            <a:r>
              <a:rPr lang="en-US" sz="1100" dirty="0" smtClean="0"/>
              <a:t> </a:t>
            </a:r>
            <a:r>
              <a:rPr lang="en-US" sz="1100" dirty="0"/>
              <a:t>&lt;servlet-name&gt;Jersey Web Application&lt;/servlet-name&gt;</a:t>
            </a:r>
          </a:p>
          <a:p>
            <a:pPr marL="0" indent="0">
              <a:buNone/>
            </a:pPr>
            <a:r>
              <a:rPr lang="en-US" sz="1100" dirty="0" smtClean="0"/>
              <a:t> </a:t>
            </a:r>
            <a:r>
              <a:rPr lang="en-US" sz="1100" dirty="0"/>
              <a:t>&lt;</a:t>
            </a:r>
            <a:r>
              <a:rPr lang="en-US" sz="1100" dirty="0" err="1"/>
              <a:t>url</a:t>
            </a:r>
            <a:r>
              <a:rPr lang="en-US" sz="1100" dirty="0"/>
              <a:t>-pattern&gt;/</a:t>
            </a:r>
            <a:r>
              <a:rPr lang="en-US" sz="1100" u="sng" dirty="0" err="1"/>
              <a:t>webapi</a:t>
            </a:r>
            <a:r>
              <a:rPr lang="en-US" sz="1100" u="sng" dirty="0"/>
              <a:t>/*&lt;/</a:t>
            </a:r>
            <a:r>
              <a:rPr lang="en-US" sz="1100" u="sng" dirty="0" err="1"/>
              <a:t>url</a:t>
            </a:r>
            <a:r>
              <a:rPr lang="en-US" sz="1100" u="sng" dirty="0"/>
              <a:t>-pattern&gt;</a:t>
            </a:r>
          </a:p>
          <a:p>
            <a:pPr marL="0" indent="0">
              <a:buNone/>
            </a:pPr>
            <a:r>
              <a:rPr lang="en-US" sz="1100" dirty="0"/>
              <a:t>  &lt;/servlet-mapping</a:t>
            </a:r>
            <a:r>
              <a:rPr lang="en-US" sz="1100" dirty="0" smtClean="0"/>
              <a:t>&gt;</a:t>
            </a:r>
          </a:p>
          <a:p>
            <a:pPr marL="0" indent="0">
              <a:buNone/>
            </a:pPr>
            <a:r>
              <a:rPr lang="en-US" sz="1100" dirty="0"/>
              <a:t>&lt;init-param&gt;</a:t>
            </a:r>
          </a:p>
          <a:p>
            <a:pPr marL="0" indent="0">
              <a:buNone/>
            </a:pPr>
            <a:r>
              <a:rPr lang="en-US" sz="1100" dirty="0" smtClean="0"/>
              <a:t> </a:t>
            </a:r>
            <a:r>
              <a:rPr lang="en-US" sz="1100" dirty="0"/>
              <a:t>&lt;param-name&gt;</a:t>
            </a:r>
            <a:r>
              <a:rPr lang="en-US" sz="1100" dirty="0" err="1"/>
              <a:t>jersey.config.server.provider.packages</a:t>
            </a:r>
            <a:r>
              <a:rPr lang="en-US" sz="1100" dirty="0"/>
              <a:t>&lt;/</a:t>
            </a:r>
            <a:r>
              <a:rPr lang="en-US" sz="1100" dirty="0" err="1"/>
              <a:t>param</a:t>
            </a:r>
            <a:r>
              <a:rPr lang="en-US" sz="1100" dirty="0"/>
              <a:t>-name&gt;</a:t>
            </a:r>
          </a:p>
          <a:p>
            <a:pPr marL="0" indent="0">
              <a:buNone/>
            </a:pPr>
            <a:r>
              <a:rPr lang="en-US" sz="1100" dirty="0" smtClean="0"/>
              <a:t> </a:t>
            </a:r>
            <a:r>
              <a:rPr lang="en-US" sz="1100" dirty="0"/>
              <a:t>&lt;param-value&gt;</a:t>
            </a:r>
            <a:r>
              <a:rPr lang="en-US" sz="1100" dirty="0" err="1"/>
              <a:t>org.dhanji.company.Service</a:t>
            </a:r>
            <a:r>
              <a:rPr lang="en-US" sz="1100" dirty="0"/>
              <a:t>&lt;/</a:t>
            </a:r>
            <a:r>
              <a:rPr lang="en-US" sz="1100" dirty="0" err="1"/>
              <a:t>param</a:t>
            </a:r>
            <a:r>
              <a:rPr lang="en-US" sz="1100" dirty="0"/>
              <a:t>-value</a:t>
            </a:r>
            <a:r>
              <a:rPr lang="en-US" sz="1100" dirty="0" smtClean="0"/>
              <a:t>&gt;</a:t>
            </a:r>
          </a:p>
          <a:p>
            <a:pPr marL="0" indent="0">
              <a:buNone/>
            </a:pPr>
            <a:r>
              <a:rPr lang="en-US" sz="1100" dirty="0" smtClean="0"/>
              <a:t>  </a:t>
            </a:r>
            <a:r>
              <a:rPr lang="en-US" sz="1100" dirty="0"/>
              <a:t>&lt;/init-param&gt;</a:t>
            </a:r>
            <a:endParaRPr lang="en-US" sz="1100" dirty="0" smtClean="0"/>
          </a:p>
          <a:p>
            <a:pPr marL="0" indent="0">
              <a:buNone/>
            </a:pPr>
            <a:endParaRPr lang="en-US" sz="1100" dirty="0"/>
          </a:p>
        </p:txBody>
      </p:sp>
    </p:spTree>
    <p:extLst>
      <p:ext uri="{BB962C8B-B14F-4D97-AF65-F5344CB8AC3E}">
        <p14:creationId xmlns:p14="http://schemas.microsoft.com/office/powerpoint/2010/main" val="608254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2237" y="197390"/>
            <a:ext cx="8911687" cy="643858"/>
          </a:xfrm>
        </p:spPr>
        <p:txBody>
          <a:bodyPr/>
          <a:lstStyle/>
          <a:p>
            <a:r>
              <a:rPr lang="en-US" dirty="0" smtClean="0"/>
              <a:t>					Project Explanation</a:t>
            </a:r>
            <a:endParaRPr lang="en-US" dirty="0"/>
          </a:p>
        </p:txBody>
      </p:sp>
      <p:sp>
        <p:nvSpPr>
          <p:cNvPr id="3" name="Content Placeholder 2"/>
          <p:cNvSpPr>
            <a:spLocks noGrp="1"/>
          </p:cNvSpPr>
          <p:nvPr>
            <p:ph idx="1"/>
          </p:nvPr>
        </p:nvSpPr>
        <p:spPr>
          <a:xfrm>
            <a:off x="2589212" y="841248"/>
            <a:ext cx="8915400" cy="5571744"/>
          </a:xfrm>
        </p:spPr>
        <p:txBody>
          <a:bodyPr/>
          <a:lstStyle/>
          <a:p>
            <a:r>
              <a:rPr lang="en-US" dirty="0" smtClean="0"/>
              <a:t>Project Include</a:t>
            </a:r>
          </a:p>
          <a:p>
            <a:pPr lvl="6"/>
            <a:r>
              <a:rPr lang="en-US" sz="4200" dirty="0" smtClean="0"/>
              <a:t>Upload file</a:t>
            </a:r>
          </a:p>
          <a:p>
            <a:pPr lvl="6"/>
            <a:r>
              <a:rPr lang="en-US" sz="4800" dirty="0" smtClean="0"/>
              <a:t>Search File</a:t>
            </a:r>
          </a:p>
          <a:p>
            <a:pPr lvl="6"/>
            <a:r>
              <a:rPr lang="en-US" sz="4800" dirty="0" smtClean="0"/>
              <a:t>Download File</a:t>
            </a:r>
          </a:p>
        </p:txBody>
      </p:sp>
    </p:spTree>
    <p:extLst>
      <p:ext uri="{BB962C8B-B14F-4D97-AF65-F5344CB8AC3E}">
        <p14:creationId xmlns:p14="http://schemas.microsoft.com/office/powerpoint/2010/main" val="1132692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210</TotalTime>
  <Words>232</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RESTful Web Services</vt:lpstr>
      <vt:lpstr>Introduction to RESTful Web Service </vt:lpstr>
      <vt:lpstr>Java API for RESTful Web Services        (JAX-RS)</vt:lpstr>
      <vt:lpstr>Objective of RESTful web services</vt:lpstr>
      <vt:lpstr>Annotation provided by JAX-RS</vt:lpstr>
      <vt:lpstr>PowerPoint Presentation</vt:lpstr>
      <vt:lpstr>RESTful Application Cycle</vt:lpstr>
      <vt:lpstr>Example of RESTful Web Services using             JAX-RS</vt:lpstr>
      <vt:lpstr>     Project Explanation</vt:lpstr>
      <vt:lpstr>Upload File URL :-http://localhost:9595/Service/FileUpload.jsp</vt:lpstr>
      <vt:lpstr>PowerPoint Presentation</vt:lpstr>
      <vt:lpstr>PowerPoint Presentation</vt:lpstr>
      <vt:lpstr>Search File URL http://localhost:9595/Service/Download_File.jsp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Web Services</dc:title>
  <dc:creator>Dhanji Mahto</dc:creator>
  <cp:lastModifiedBy>Dhanraj</cp:lastModifiedBy>
  <cp:revision>71</cp:revision>
  <dcterms:created xsi:type="dcterms:W3CDTF">2016-05-09T11:56:27Z</dcterms:created>
  <dcterms:modified xsi:type="dcterms:W3CDTF">2016-06-16T11:43:59Z</dcterms:modified>
</cp:coreProperties>
</file>