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9" r:id="rId4"/>
    <p:sldId id="270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A07"/>
    <a:srgbClr val="E62DF7"/>
    <a:srgbClr val="2DF784"/>
    <a:srgbClr val="2DF1F7"/>
    <a:srgbClr val="D9F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9D62D-D183-4FA0-97D2-26D34C00CCAD}" v="1" dt="2023-10-30T08:15:27.130"/>
    <p1510:client id="{CBDC692C-2CAA-440D-BDAB-4A5CE3883600}" v="867" dt="2023-10-30T06:46:20.86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8054d2f200af6695" providerId="Windows Live" clId="Web-{2469D62D-D183-4FA0-97D2-26D34C00CCAD}"/>
    <pc:docChg chg="modSld">
      <pc:chgData name="Guest User" userId="8054d2f200af6695" providerId="Windows Live" clId="Web-{2469D62D-D183-4FA0-97D2-26D34C00CCAD}" dt="2023-10-30T08:15:27.130" v="0" actId="20577"/>
      <pc:docMkLst>
        <pc:docMk/>
      </pc:docMkLst>
      <pc:sldChg chg="modSp">
        <pc:chgData name="Guest User" userId="8054d2f200af6695" providerId="Windows Live" clId="Web-{2469D62D-D183-4FA0-97D2-26D34C00CCAD}" dt="2023-10-30T08:15:27.130" v="0" actId="20577"/>
        <pc:sldMkLst>
          <pc:docMk/>
          <pc:sldMk cId="2803779045" sldId="272"/>
        </pc:sldMkLst>
        <pc:spChg chg="mod">
          <ac:chgData name="Guest User" userId="8054d2f200af6695" providerId="Windows Live" clId="Web-{2469D62D-D183-4FA0-97D2-26D34C00CCAD}" dt="2023-10-30T08:15:27.130" v="0" actId="20577"/>
          <ac:spMkLst>
            <pc:docMk/>
            <pc:sldMk cId="2803779045" sldId="272"/>
            <ac:spMk id="2" creationId="{7903E196-8537-2AE6-F6B7-96E679F587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7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1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21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56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2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2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26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371" y="2058838"/>
            <a:ext cx="7323825" cy="1158446"/>
          </a:xfrm>
        </p:spPr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9862" y="5366925"/>
            <a:ext cx="4994693" cy="517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COVID-19 Cause Analysis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C747-2BD3-E74D-B9CE-8D3D5897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294" y="106334"/>
            <a:ext cx="10515600" cy="11452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62DF7"/>
                </a:solidFill>
                <a:ea typeface="+mj-lt"/>
                <a:cs typeface="+mj-lt"/>
              </a:rPr>
              <a:t>Insights Generated from the Comparison</a:t>
            </a:r>
            <a:endParaRPr lang="en-US" sz="3600" dirty="0">
              <a:solidFill>
                <a:srgbClr val="E62D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8EE8-2FFD-729F-C02C-F7D19B89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8" y="25013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Insights Generated from Comparison: - Identification of hotspots and regions with varying infection rates.</a:t>
            </a:r>
          </a:p>
          <a:p>
            <a:r>
              <a:rPr lang="en-US" sz="2400" dirty="0">
                <a:ea typeface="+mn-lt"/>
                <a:cs typeface="+mn-lt"/>
              </a:rPr>
              <a:t> - Correlation between containment measures and infection rates.</a:t>
            </a:r>
          </a:p>
          <a:p>
            <a:r>
              <a:rPr lang="en-US" sz="2400" dirty="0">
                <a:ea typeface="+mn-lt"/>
                <a:cs typeface="+mn-lt"/>
              </a:rPr>
              <a:t> - Assessment of demographic, socio-economic, and healthcare system vulnerabilities.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79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3CAD-2C55-6DC7-2C1D-9D8D276E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D9F72D"/>
                </a:solidFill>
                <a:ea typeface="+mj-lt"/>
                <a:cs typeface="+mj-lt"/>
              </a:rPr>
              <a:t>Understanding COVID-19 Trends and Impacts</a:t>
            </a:r>
            <a:endParaRPr lang="en-US" sz="3600">
              <a:solidFill>
                <a:srgbClr val="D9F72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4DA0-7D55-0227-5717-6559FF99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163" y="25013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 - Aid in evaluating the effectiveness of public health measures.</a:t>
            </a:r>
          </a:p>
          <a:p>
            <a:r>
              <a:rPr lang="en-US" sz="2400" dirty="0">
                <a:ea typeface="+mn-lt"/>
                <a:cs typeface="+mn-lt"/>
              </a:rPr>
              <a:t> - Facilitate resource allocation for affected areas.</a:t>
            </a:r>
          </a:p>
          <a:p>
            <a:r>
              <a:rPr lang="en-US" sz="2400" dirty="0">
                <a:ea typeface="+mn-lt"/>
                <a:cs typeface="+mn-lt"/>
              </a:rPr>
              <a:t> - Inform policy decisions for future pandemic responses.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869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4F4F-7636-8D7C-754C-06B74468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72" y="321994"/>
            <a:ext cx="10515600" cy="114522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2DF784"/>
                </a:solidFill>
                <a:ea typeface="+mj-lt"/>
                <a:cs typeface="+mj-lt"/>
              </a:rPr>
              <a:t>Conclusion</a:t>
            </a:r>
            <a:endParaRPr lang="en-US" sz="4400">
              <a:solidFill>
                <a:srgbClr val="2DF78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A70-B202-BB65-628B-0EC6D6AD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087" y="382407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Summary of key points covered in the presentation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3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8196-B411-FE58-64D7-9C0AB174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274" y="3427504"/>
            <a:ext cx="10400582" cy="1792205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2DF1F7"/>
                </a:solidFill>
              </a:rPr>
              <a:t>THANK YOU...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u="sng" dirty="0">
                <a:solidFill>
                  <a:srgbClr val="2DF784"/>
                </a:solidFill>
              </a:rPr>
              <a:t>R.DHANALAKSHMI</a:t>
            </a:r>
            <a:br>
              <a:rPr lang="en-US" u="sng" dirty="0"/>
            </a:br>
            <a:br>
              <a:rPr lang="en-US" u="sng" dirty="0"/>
            </a:br>
            <a:r>
              <a:rPr lang="en-US" u="sng" dirty="0">
                <a:solidFill>
                  <a:srgbClr val="E62DF7"/>
                </a:solidFill>
              </a:rPr>
              <a:t>BIO 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9318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AABA-9ED9-248D-6B8F-FA965148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" y="231528"/>
            <a:ext cx="10571998" cy="970450"/>
          </a:xfrm>
        </p:spPr>
        <p:txBody>
          <a:bodyPr/>
          <a:lstStyle/>
          <a:p>
            <a:r>
              <a:rPr lang="en-US" dirty="0"/>
              <a:t>                           </a:t>
            </a:r>
            <a:r>
              <a:rPr lang="en-US" sz="4000" dirty="0">
                <a:solidFill>
                  <a:srgbClr val="DAFA07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45DD-8F84-8666-4C16-CC7A531B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25" y="2308551"/>
            <a:ext cx="10554574" cy="432662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ea typeface="+mn-lt"/>
                <a:cs typeface="+mn-lt"/>
              </a:rPr>
              <a:t>Documentation is the process of creating a comprehensive and organized set of records, materials, or artifacts that capture and convey information about a particular subject, project, system, or process. It serves as a crucial tool for conveying, preserving, and sharing knowledge and information within an organization or for wider audiences. </a:t>
            </a:r>
          </a:p>
          <a:p>
            <a:r>
              <a:rPr lang="en-US" sz="2400" dirty="0">
                <a:ea typeface="+mn-lt"/>
                <a:cs typeface="+mn-lt"/>
              </a:rPr>
              <a:t>The primary goal of documentation is to provide clarity, guidance, and understanding by structuring information in a way that is easily accessible and comprehensible to its intended audience. It plays a pivotal role in several aspects across various fields and industries, including but not limited to software development, project management, healthcare, education, legal procedures, and research.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99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CBB0-4F02-5E28-B0F7-A4BEE69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79" y="1128623"/>
            <a:ext cx="5000446" cy="1838519"/>
          </a:xfrm>
        </p:spPr>
        <p:txBody>
          <a:bodyPr>
            <a:normAutofit/>
          </a:bodyPr>
          <a:lstStyle/>
          <a:p>
            <a:r>
              <a:rPr lang="en-US" dirty="0"/>
              <a:t>PHASE-5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845D-52F1-8C26-623D-B4526482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8870" y="3097228"/>
            <a:ext cx="7272068" cy="921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                        </a:t>
            </a:r>
            <a:r>
              <a:rPr lang="en-US" sz="54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044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AF8-D4D9-B3A7-B796-00488FD3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180" y="365126"/>
            <a:ext cx="10515600" cy="114522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  <a:ea typeface="+mj-lt"/>
                <a:cs typeface="+mj-lt"/>
              </a:rPr>
              <a:t>Objective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2C4F-8CFF-A3AD-9F1A-5EF8560C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7" y="3507778"/>
            <a:ext cx="10831901" cy="2352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Wingdings" charset="2"/>
              <a:buChar char="Ø"/>
            </a:pPr>
            <a:r>
              <a:rPr lang="en-US" sz="2400" dirty="0">
                <a:ea typeface="+mn-lt"/>
                <a:cs typeface="+mn-lt"/>
              </a:rPr>
              <a:t>The project aims to comprehensively analyze and understand the trends and impacts of COVID-19.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078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E196-8537-2AE6-F6B7-96E679F5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540" y="5692"/>
            <a:ext cx="10515600" cy="114522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Design Thinking Process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84F52-EF88-099D-A1EE-512BBD0F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1994139"/>
          </a:xfrm>
        </p:spPr>
        <p:txBody>
          <a:bodyPr/>
          <a:lstStyle/>
          <a:p>
            <a:pPr algn="just"/>
            <a:r>
              <a:rPr lang="en-US" b="0" dirty="0">
                <a:solidFill>
                  <a:srgbClr val="FF0000"/>
                </a:solidFill>
                <a:ea typeface="+mn-lt"/>
                <a:cs typeface="+mn-lt"/>
              </a:rPr>
              <a:t>Empathize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algn="just"/>
            <a:r>
              <a:rPr lang="en-US" b="0" dirty="0">
                <a:ea typeface="+mn-lt"/>
                <a:cs typeface="+mn-lt"/>
              </a:rPr>
              <a:t>Understand the needs of stakeholders and end-users impacted by COVID-19.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8849A-D5AE-E6E5-935C-A8DDA08E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6188" y="4412411"/>
            <a:ext cx="5029200" cy="1777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Prototype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Develop data collection methods, analysis frameworks, and visualization models.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DACD60-822B-6C07-156E-2A449A1BE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1994139"/>
          </a:xfrm>
        </p:spPr>
        <p:txBody>
          <a:bodyPr/>
          <a:lstStyle/>
          <a:p>
            <a:pPr algn="just"/>
            <a:r>
              <a:rPr lang="en-US" b="0" dirty="0">
                <a:solidFill>
                  <a:srgbClr val="FF0000"/>
                </a:solidFill>
                <a:ea typeface="+mn-lt"/>
                <a:cs typeface="+mn-lt"/>
              </a:rPr>
              <a:t>Define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 </a:t>
            </a:r>
            <a:r>
              <a:rPr lang="en-US" b="0" dirty="0">
                <a:ea typeface="+mn-lt"/>
                <a:cs typeface="+mn-lt"/>
              </a:rPr>
              <a:t>Clearly outline the problem areas and objectives of the analysis.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F2CB2-C19A-84C3-F2DA-CE4B90DB0D3F}"/>
              </a:ext>
            </a:extLst>
          </p:cNvPr>
          <p:cNvSpPr txBox="1"/>
          <p:nvPr/>
        </p:nvSpPr>
        <p:spPr>
          <a:xfrm>
            <a:off x="900023" y="4408098"/>
            <a:ext cx="497169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Ideate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Brainstorm on data sources, collection methods, and tools for analysis.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79AA-E0A6-0F8D-BD71-1944D881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422635"/>
            <a:ext cx="10515600" cy="92956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  </a:t>
            </a:r>
            <a:r>
              <a:rPr lang="en-US" sz="4800" dirty="0">
                <a:solidFill>
                  <a:srgbClr val="FF0000"/>
                </a:solidFill>
                <a:ea typeface="+mj-lt"/>
                <a:cs typeface="+mj-lt"/>
              </a:rPr>
              <a:t>Development Phases</a:t>
            </a:r>
            <a:endParaRPr lang="en-US" sz="480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15AC-D580-BECC-89CA-4BFB0DB09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954" y="3780944"/>
            <a:ext cx="5029200" cy="15477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   Planning and Preparation: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  Define project goals and identify data      sources and analytical tools.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0D6F-86C4-CC1C-58CF-642B5532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6864" y="4988643"/>
            <a:ext cx="4813540" cy="15477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  Data Collection:</a:t>
            </a: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Gather structured datasets              from  reputable sources like government health departments and global health organizations.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E4047-6706-E556-34A9-B4F857BDA687}"/>
              </a:ext>
            </a:extLst>
          </p:cNvPr>
          <p:cNvSpPr txBox="1"/>
          <p:nvPr/>
        </p:nvSpPr>
        <p:spPr>
          <a:xfrm>
            <a:off x="1058173" y="2136474"/>
            <a:ext cx="504357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Analysis Using IBM Cognos:</a:t>
            </a:r>
            <a:endParaRPr lang="en-US"/>
          </a:p>
          <a:p>
            <a:pPr algn="just"/>
            <a:endParaRPr lang="en-US" dirty="0">
              <a:solidFill>
                <a:srgbClr val="FFFF00"/>
              </a:solidFill>
            </a:endParaRPr>
          </a:p>
          <a:p>
            <a:pPr algn="just"/>
            <a:r>
              <a:rPr lang="en-US" dirty="0"/>
              <a:t> Utilize IBM Cognos for data visualization, creating dashboards, and generating reports for interpretation.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0BE9D-33D6-A380-A628-A03F1E17E6F2}"/>
              </a:ext>
            </a:extLst>
          </p:cNvPr>
          <p:cNvSpPr txBox="1"/>
          <p:nvPr/>
        </p:nvSpPr>
        <p:spPr>
          <a:xfrm>
            <a:off x="7139797" y="1963946"/>
            <a:ext cx="45691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Data Cleaning and Preprocessing:</a:t>
            </a:r>
            <a:endParaRPr lang="en-US"/>
          </a:p>
          <a:p>
            <a:pPr algn="just"/>
            <a:endParaRPr lang="en-US" dirty="0"/>
          </a:p>
          <a:p>
            <a:pPr algn="just"/>
            <a:r>
              <a:rPr lang="en-US" dirty="0"/>
              <a:t> Ensure data consistency and accuracy for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EC99F-A8E5-83BF-AD2D-93C4920B3AB3}"/>
              </a:ext>
            </a:extLst>
          </p:cNvPr>
          <p:cNvSpPr txBox="1"/>
          <p:nvPr/>
        </p:nvSpPr>
        <p:spPr>
          <a:xfrm>
            <a:off x="7240438" y="3430437"/>
            <a:ext cx="50435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Insights Generation</a:t>
            </a:r>
            <a:r>
              <a:rPr lang="en-US" dirty="0"/>
              <a:t>:</a:t>
            </a:r>
            <a:endParaRPr lang="en-US"/>
          </a:p>
          <a:p>
            <a:pPr algn="just"/>
            <a:endParaRPr lang="en-US" dirty="0"/>
          </a:p>
          <a:p>
            <a:pPr algn="just"/>
            <a:r>
              <a:rPr lang="en-US" dirty="0"/>
              <a:t> Derive patterns, correlations, and key findings from the visualized data.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1AD03-ECCC-31BD-B4D3-E22C5C310425}"/>
              </a:ext>
            </a:extLst>
          </p:cNvPr>
          <p:cNvSpPr txBox="1"/>
          <p:nvPr/>
        </p:nvSpPr>
        <p:spPr>
          <a:xfrm>
            <a:off x="7240438" y="4983192"/>
            <a:ext cx="464101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Documentation and Reporting:</a:t>
            </a:r>
            <a:endParaRPr lang="en-US"/>
          </a:p>
          <a:p>
            <a:pPr algn="just"/>
            <a:endParaRPr lang="en-US" dirty="0"/>
          </a:p>
          <a:p>
            <a:pPr algn="just"/>
            <a:r>
              <a:rPr lang="en-US" dirty="0"/>
              <a:t> Compile insights, interpretations, and actionable recommendations for stakeholders.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F3FF-7CF0-DC62-7959-26E86CC9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70" y="293239"/>
            <a:ext cx="10515600" cy="114522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7030A0"/>
                </a:solidFill>
                <a:ea typeface="+mj-lt"/>
                <a:cs typeface="+mj-lt"/>
              </a:rPr>
              <a:t>Analysis Objectives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278B-C417-4905-6A91-AE8D471D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12" y="2587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Analysis Objectives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- 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Trend Analysis: Visualize infection rates, mortality rates, and recovery trends over different regions and time periods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Impact Assessment</a:t>
            </a:r>
            <a:r>
              <a:rPr lang="en-US" sz="2800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 Analyze socio-economic repercussions, strain on healthcare systems, and behavioral changes due to the pandemic.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 Comparative Analysis</a:t>
            </a:r>
            <a:r>
              <a:rPr lang="en-US" sz="2800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 Contrast data from various regions and demographics to understand differences and similarities in COVID-19 impacts.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EC14-6C40-EE89-DE4E-B775001E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981" y="346547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DF1F7"/>
                </a:solidFill>
                <a:ea typeface="+mj-lt"/>
                <a:cs typeface="+mj-lt"/>
              </a:rPr>
              <a:t>Data Collection Process</a:t>
            </a:r>
            <a:endParaRPr lang="en-US" sz="4000">
              <a:solidFill>
                <a:srgbClr val="2DF1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D742-F604-BC81-D5C2-77DEE0FD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- Utilization of structured data sources like government health departments and global health organizations. 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- Implementation of data mining and scraping techniques for automated data retrieval.</a:t>
            </a:r>
          </a:p>
          <a:p>
            <a:r>
              <a:rPr lang="en-US" sz="2400" dirty="0">
                <a:ea typeface="+mn-lt"/>
                <a:cs typeface="+mn-lt"/>
              </a:rPr>
              <a:t> - Data cleaning and preprocessing to ensure data accuracy and consistency for analysis.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30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2D6A-0A9D-21DC-56DA-119A0C65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ea typeface="+mj-lt"/>
                <a:cs typeface="+mj-lt"/>
              </a:rPr>
              <a:t>Data Visualization Using IBM Cognos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1F2C-C2F2-7708-467F-B14E2A4D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Data Visualization Using IBM Cognos: - Leverage IBM Cognos to create interactive dashboards, maps, and visual representations of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COVID-19</a:t>
            </a:r>
            <a:r>
              <a:rPr lang="en-US" sz="2400" dirty="0">
                <a:ea typeface="+mn-lt"/>
                <a:cs typeface="+mn-lt"/>
              </a:rPr>
              <a:t> data. </a:t>
            </a:r>
          </a:p>
          <a:p>
            <a:r>
              <a:rPr lang="en-US" sz="2400" dirty="0">
                <a:ea typeface="+mn-lt"/>
                <a:cs typeface="+mn-lt"/>
              </a:rPr>
              <a:t>- Generate charts, graphs, and heat maps to represent key metrics such as infection rates, mortality rates, and recovery rates.</a:t>
            </a:r>
          </a:p>
          <a:p>
            <a:r>
              <a:rPr lang="en-US" sz="2400" dirty="0">
                <a:ea typeface="+mn-lt"/>
                <a:cs typeface="+mn-lt"/>
              </a:rPr>
              <a:t> - Incorporate user-interaction filters for a more detailed analysis of specific data subsets.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733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DATA ANALYTICS</vt:lpstr>
      <vt:lpstr>                           INTRODUCTION</vt:lpstr>
      <vt:lpstr>PHASE-5 </vt:lpstr>
      <vt:lpstr>Objective</vt:lpstr>
      <vt:lpstr>Design Thinking Process</vt:lpstr>
      <vt:lpstr>                     Development Phases</vt:lpstr>
      <vt:lpstr>Analysis Objectives</vt:lpstr>
      <vt:lpstr>Data Collection Process</vt:lpstr>
      <vt:lpstr>Data Visualization Using IBM Cognos</vt:lpstr>
      <vt:lpstr>Insights Generated from the Comparison</vt:lpstr>
      <vt:lpstr>Understanding COVID-19 Trends and Impacts</vt:lpstr>
      <vt:lpstr>Conclusion</vt:lpstr>
      <vt:lpstr>THANK YOU...     R.DHANALAKSHMI  BIO MEDICAL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402</cp:revision>
  <dcterms:created xsi:type="dcterms:W3CDTF">2023-10-30T03:59:43Z</dcterms:created>
  <dcterms:modified xsi:type="dcterms:W3CDTF">2023-10-30T08:15:27Z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