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58" r:id="rId6"/>
    <p:sldId id="268" r:id="rId7"/>
    <p:sldId id="269" r:id="rId8"/>
    <p:sldId id="271" r:id="rId9"/>
    <p:sldId id="259" r:id="rId10"/>
    <p:sldId id="260" r:id="rId11"/>
    <p:sldId id="261" r:id="rId12"/>
    <p:sldId id="262" r:id="rId13"/>
    <p:sldId id="263" r:id="rId14"/>
    <p:sldId id="267" r:id="rId15"/>
    <p:sldId id="274" r:id="rId16"/>
    <p:sldId id="275" r:id="rId17"/>
    <p:sldId id="276" r:id="rId18"/>
    <p:sldId id="277" r:id="rId19"/>
    <p:sldId id="278" r:id="rId20"/>
    <p:sldId id="280" r:id="rId21"/>
    <p:sldId id="281" r:id="rId22"/>
    <p:sldId id="272" r:id="rId23"/>
    <p:sldId id="282" r:id="rId24"/>
    <p:sldId id="273" r:id="rId2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42963B0-2E9B-4A79-926D-4C57E68F355A}">
          <p14:sldIdLst>
            <p14:sldId id="256"/>
            <p14:sldId id="258"/>
            <p14:sldId id="268"/>
            <p14:sldId id="269"/>
            <p14:sldId id="271"/>
            <p14:sldId id="259"/>
            <p14:sldId id="260"/>
            <p14:sldId id="261"/>
            <p14:sldId id="262"/>
            <p14:sldId id="263"/>
            <p14:sldId id="267"/>
            <p14:sldId id="274"/>
            <p14:sldId id="275"/>
            <p14:sldId id="276"/>
            <p14:sldId id="277"/>
            <p14:sldId id="278"/>
            <p14:sldId id="280"/>
            <p14:sldId id="281"/>
            <p14:sldId id="272"/>
            <p14:sldId id="282"/>
            <p14:sldId id="273"/>
          </p14:sldIdLst>
        </p14:section>
      </p14:sectionLst>
    </p:ex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p:cViewPr varScale="1">
        <p:scale>
          <a:sx n="59" d="100"/>
          <a:sy n="59" d="100"/>
        </p:scale>
        <p:origin x="964" y="5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4/2/2024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4/2/2024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1</a:t>
            </a:fld>
            <a:endParaRPr lang="en-IN"/>
          </a:p>
        </p:txBody>
      </p:sp>
    </p:spTree>
    <p:extLst>
      <p:ext uri="{BB962C8B-B14F-4D97-AF65-F5344CB8AC3E}">
        <p14:creationId xmlns:p14="http://schemas.microsoft.com/office/powerpoint/2010/main" val="3772572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20</a:t>
            </a:fld>
            <a:endParaRPr lang="en-IN"/>
          </a:p>
        </p:txBody>
      </p:sp>
    </p:spTree>
    <p:extLst>
      <p:ext uri="{BB962C8B-B14F-4D97-AF65-F5344CB8AC3E}">
        <p14:creationId xmlns:p14="http://schemas.microsoft.com/office/powerpoint/2010/main" val="359316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4</a:t>
            </a:fld>
            <a:endParaRPr lang="en-IN"/>
          </a:p>
        </p:txBody>
      </p:sp>
    </p:spTree>
    <p:extLst>
      <p:ext uri="{BB962C8B-B14F-4D97-AF65-F5344CB8AC3E}">
        <p14:creationId xmlns:p14="http://schemas.microsoft.com/office/powerpoint/2010/main" val="259854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45B7DE-1198-4F2F-B574-CA8CAE341642}" type="slidenum">
              <a:rPr lang="en-US" smtClean="0"/>
              <a:t>11</a:t>
            </a:fld>
            <a:endParaRPr lang="en-US"/>
          </a:p>
        </p:txBody>
      </p:sp>
    </p:spTree>
    <p:extLst>
      <p:ext uri="{BB962C8B-B14F-4D97-AF65-F5344CB8AC3E}">
        <p14:creationId xmlns:p14="http://schemas.microsoft.com/office/powerpoint/2010/main" val="295973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13</a:t>
            </a:fld>
            <a:endParaRPr lang="en-IN"/>
          </a:p>
        </p:txBody>
      </p:sp>
    </p:spTree>
    <p:extLst>
      <p:ext uri="{BB962C8B-B14F-4D97-AF65-F5344CB8AC3E}">
        <p14:creationId xmlns:p14="http://schemas.microsoft.com/office/powerpoint/2010/main" val="421933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14</a:t>
            </a:fld>
            <a:endParaRPr lang="en-IN"/>
          </a:p>
        </p:txBody>
      </p:sp>
    </p:spTree>
    <p:extLst>
      <p:ext uri="{BB962C8B-B14F-4D97-AF65-F5344CB8AC3E}">
        <p14:creationId xmlns:p14="http://schemas.microsoft.com/office/powerpoint/2010/main" val="41547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600" dirty="0">
              <a:solidFill>
                <a:srgbClr val="00B050"/>
              </a:solidFill>
            </a:endParaRPr>
          </a:p>
        </p:txBody>
      </p:sp>
      <p:sp>
        <p:nvSpPr>
          <p:cNvPr id="4" name="Slide Number Placeholder 3"/>
          <p:cNvSpPr>
            <a:spLocks noGrp="1"/>
          </p:cNvSpPr>
          <p:nvPr>
            <p:ph type="sldNum" sz="quarter" idx="5"/>
          </p:nvPr>
        </p:nvSpPr>
        <p:spPr/>
        <p:txBody>
          <a:bodyPr/>
          <a:lstStyle/>
          <a:p>
            <a:fld id="{B045B7DE-1198-4F2F-B574-CA8CAE341642}" type="slidenum">
              <a:rPr lang="en-IN" smtClean="0"/>
              <a:t>15</a:t>
            </a:fld>
            <a:endParaRPr lang="en-IN"/>
          </a:p>
        </p:txBody>
      </p:sp>
    </p:spTree>
    <p:extLst>
      <p:ext uri="{BB962C8B-B14F-4D97-AF65-F5344CB8AC3E}">
        <p14:creationId xmlns:p14="http://schemas.microsoft.com/office/powerpoint/2010/main" val="290692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16</a:t>
            </a:fld>
            <a:endParaRPr lang="en-IN"/>
          </a:p>
        </p:txBody>
      </p:sp>
    </p:spTree>
    <p:extLst>
      <p:ext uri="{BB962C8B-B14F-4D97-AF65-F5344CB8AC3E}">
        <p14:creationId xmlns:p14="http://schemas.microsoft.com/office/powerpoint/2010/main" val="50297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17</a:t>
            </a:fld>
            <a:endParaRPr lang="en-IN"/>
          </a:p>
        </p:txBody>
      </p:sp>
    </p:spTree>
    <p:extLst>
      <p:ext uri="{BB962C8B-B14F-4D97-AF65-F5344CB8AC3E}">
        <p14:creationId xmlns:p14="http://schemas.microsoft.com/office/powerpoint/2010/main" val="1729279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45B7DE-1198-4F2F-B574-CA8CAE341642}" type="slidenum">
              <a:rPr lang="en-IN" smtClean="0"/>
              <a:t>18</a:t>
            </a:fld>
            <a:endParaRPr lang="en-IN"/>
          </a:p>
        </p:txBody>
      </p:sp>
    </p:spTree>
    <p:extLst>
      <p:ext uri="{BB962C8B-B14F-4D97-AF65-F5344CB8AC3E}">
        <p14:creationId xmlns:p14="http://schemas.microsoft.com/office/powerpoint/2010/main" val="3408672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4/2/2024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4/2/2024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4/2/2024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4/2/2024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4/2/2024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4/2/2024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4/2/2024</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4/2/2024</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4/2/2024</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4/2/2024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4/2/2024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4/2/2024</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324" y="362396"/>
            <a:ext cx="9141619" cy="906364"/>
          </a:xfrm>
        </p:spPr>
        <p:txBody>
          <a:bodyPr/>
          <a:lstStyle/>
          <a:p>
            <a:pPr algn="ctr"/>
            <a:r>
              <a:rPr lang="en-US" sz="3600" b="1" dirty="0">
                <a:highlight>
                  <a:srgbClr val="FFFF00"/>
                </a:highlight>
              </a:rPr>
              <a:t>Fruit and Vegetable Recognition System</a:t>
            </a:r>
            <a:br>
              <a:rPr lang="en-US" sz="3600" b="1" dirty="0">
                <a:highlight>
                  <a:srgbClr val="FFFF00"/>
                </a:highlight>
              </a:rPr>
            </a:br>
            <a:r>
              <a:rPr lang="en-US" sz="3600" b="1" dirty="0">
                <a:highlight>
                  <a:srgbClr val="FFFF00"/>
                </a:highlight>
              </a:rPr>
              <a:t> from images using deep learning</a:t>
            </a:r>
          </a:p>
        </p:txBody>
      </p:sp>
      <p:sp>
        <p:nvSpPr>
          <p:cNvPr id="3" name="Subtitle 2"/>
          <p:cNvSpPr>
            <a:spLocks noGrp="1"/>
          </p:cNvSpPr>
          <p:nvPr>
            <p:ph type="subTitle" idx="1"/>
          </p:nvPr>
        </p:nvSpPr>
        <p:spPr>
          <a:xfrm>
            <a:off x="1828324" y="1918110"/>
            <a:ext cx="9141619" cy="602745"/>
          </a:xfrm>
        </p:spPr>
        <p:txBody>
          <a:bodyPr>
            <a:normAutofit/>
          </a:bodyPr>
          <a:lstStyle/>
          <a:p>
            <a:pPr algn="ctr"/>
            <a:r>
              <a:rPr lang="en-IN" sz="1800" b="1" dirty="0">
                <a:solidFill>
                  <a:schemeClr val="tx1"/>
                </a:solidFill>
                <a:latin typeface="Lucida Grande"/>
              </a:rPr>
              <a:t>Domain</a:t>
            </a:r>
            <a:r>
              <a:rPr lang="en-IN" sz="1800" b="1" i="0" dirty="0">
                <a:solidFill>
                  <a:schemeClr val="tx1"/>
                </a:solidFill>
                <a:effectLst/>
                <a:latin typeface="Lucida Grande"/>
              </a:rPr>
              <a:t> : </a:t>
            </a:r>
            <a:r>
              <a:rPr lang="en-IN" sz="1800" i="0" dirty="0">
                <a:solidFill>
                  <a:srgbClr val="FF0000"/>
                </a:solidFill>
                <a:effectLst/>
                <a:latin typeface="Lucida Grande"/>
              </a:rPr>
              <a:t>Computer Vision and Pattern Recognition</a:t>
            </a:r>
          </a:p>
          <a:p>
            <a:endParaRPr lang="en-US" sz="1800" dirty="0">
              <a:solidFill>
                <a:srgbClr val="FF0000"/>
              </a:solidFill>
            </a:endParaRPr>
          </a:p>
        </p:txBody>
      </p:sp>
      <p:sp>
        <p:nvSpPr>
          <p:cNvPr id="4" name="Rectangle 3">
            <a:extLst>
              <a:ext uri="{FF2B5EF4-FFF2-40B4-BE49-F238E27FC236}">
                <a16:creationId xmlns:a16="http://schemas.microsoft.com/office/drawing/2014/main" id="{F77B49B5-5F60-6688-ABA1-783B3FCC913E}"/>
              </a:ext>
            </a:extLst>
          </p:cNvPr>
          <p:cNvSpPr/>
          <p:nvPr/>
        </p:nvSpPr>
        <p:spPr>
          <a:xfrm>
            <a:off x="1917948" y="2564904"/>
            <a:ext cx="8784976" cy="393070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55D4F1C8-779F-721D-32E7-6FBB983EE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948" y="2564904"/>
            <a:ext cx="8784976" cy="4104456"/>
          </a:xfrm>
          <a:prstGeom prst="rect">
            <a:avLst/>
          </a:prstGeom>
        </p:spPr>
      </p:pic>
      <p:sp>
        <p:nvSpPr>
          <p:cNvPr id="6" name="TextBox 5">
            <a:extLst>
              <a:ext uri="{FF2B5EF4-FFF2-40B4-BE49-F238E27FC236}">
                <a16:creationId xmlns:a16="http://schemas.microsoft.com/office/drawing/2014/main" id="{3E39D722-019D-07C7-3EBA-B820F457D7A6}"/>
              </a:ext>
            </a:extLst>
          </p:cNvPr>
          <p:cNvSpPr txBox="1"/>
          <p:nvPr/>
        </p:nvSpPr>
        <p:spPr>
          <a:xfrm>
            <a:off x="6814492" y="5445224"/>
            <a:ext cx="3888432" cy="1162113"/>
          </a:xfrm>
          <a:prstGeom prst="rect">
            <a:avLst/>
          </a:prstGeom>
          <a:solidFill>
            <a:srgbClr val="92D050"/>
          </a:solidFill>
        </p:spPr>
        <p:txBody>
          <a:bodyPr wrap="square" rtlCol="0">
            <a:spAutoFit/>
          </a:bodyPr>
          <a:lstStyle/>
          <a:p>
            <a:pPr>
              <a:lnSpc>
                <a:spcPct val="150000"/>
              </a:lnSpc>
            </a:pPr>
            <a:r>
              <a:rPr lang="en-IN" sz="1600" dirty="0"/>
              <a:t>Presented by,</a:t>
            </a:r>
          </a:p>
          <a:p>
            <a:pPr>
              <a:lnSpc>
                <a:spcPct val="150000"/>
              </a:lnSpc>
            </a:pPr>
            <a:r>
              <a:rPr lang="en-IN" sz="1600" dirty="0"/>
              <a:t>Name: Dhanshree B. Rajput, roll no-27,</a:t>
            </a:r>
          </a:p>
          <a:p>
            <a:pPr>
              <a:lnSpc>
                <a:spcPct val="150000"/>
              </a:lnSpc>
            </a:pPr>
            <a:r>
              <a:rPr lang="en-IN" sz="1600" dirty="0"/>
              <a:t>MSC DS-BDA-Part2</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DBB6913-C50F-0ABC-5CA3-0FCFC753DAB0}"/>
              </a:ext>
            </a:extLst>
          </p:cNvPr>
          <p:cNvSpPr>
            <a:spLocks noGrp="1"/>
          </p:cNvSpPr>
          <p:nvPr>
            <p:ph type="title"/>
          </p:nvPr>
        </p:nvSpPr>
        <p:spPr>
          <a:xfrm>
            <a:off x="1218883" y="152400"/>
            <a:ext cx="9751060" cy="1188368"/>
          </a:xfrm>
        </p:spPr>
        <p:txBody>
          <a:bodyPr>
            <a:normAutofit/>
          </a:bodyPr>
          <a:lstStyle/>
          <a:p>
            <a:pPr algn="ctr"/>
            <a:r>
              <a:rPr lang="en-US" sz="2200" b="1" dirty="0"/>
              <a:t>Figure:  Some of the incorrectly classified images are given in Table :</a:t>
            </a:r>
            <a:endParaRPr lang="en-IN" sz="2200" b="1" dirty="0"/>
          </a:p>
        </p:txBody>
      </p:sp>
      <p:pic>
        <p:nvPicPr>
          <p:cNvPr id="16" name="Content Placeholder 15">
            <a:extLst>
              <a:ext uri="{FF2B5EF4-FFF2-40B4-BE49-F238E27FC236}">
                <a16:creationId xmlns:a16="http://schemas.microsoft.com/office/drawing/2014/main" id="{04E3698C-8031-7D0E-2C52-088F5B888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964" y="1772816"/>
            <a:ext cx="6889948" cy="4176464"/>
          </a:xfrm>
        </p:spPr>
      </p:pic>
    </p:spTree>
    <p:extLst>
      <p:ext uri="{BB962C8B-B14F-4D97-AF65-F5344CB8AC3E}">
        <p14:creationId xmlns:p14="http://schemas.microsoft.com/office/powerpoint/2010/main" val="18226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9751060" cy="533400"/>
          </a:xfrm>
        </p:spPr>
        <p:txBody>
          <a:bodyPr>
            <a:normAutofit fontScale="90000"/>
          </a:bodyPr>
          <a:lstStyle/>
          <a:p>
            <a:pPr algn="ctr"/>
            <a:r>
              <a:rPr lang="en-US" b="1" dirty="0"/>
              <a:t>Technique </a:t>
            </a:r>
          </a:p>
        </p:txBody>
      </p:sp>
      <p:sp>
        <p:nvSpPr>
          <p:cNvPr id="13" name="Content Placeholder 12">
            <a:extLst>
              <a:ext uri="{FF2B5EF4-FFF2-40B4-BE49-F238E27FC236}">
                <a16:creationId xmlns:a16="http://schemas.microsoft.com/office/drawing/2014/main" id="{A7F93D9E-B82C-E63F-4EFB-0438765686A5}"/>
              </a:ext>
            </a:extLst>
          </p:cNvPr>
          <p:cNvSpPr>
            <a:spLocks noGrp="1"/>
          </p:cNvSpPr>
          <p:nvPr>
            <p:ph idx="1"/>
          </p:nvPr>
        </p:nvSpPr>
        <p:spPr>
          <a:xfrm>
            <a:off x="1218882" y="685800"/>
            <a:ext cx="9751061" cy="5486400"/>
          </a:xfrm>
        </p:spPr>
        <p:txBody>
          <a:bodyPr/>
          <a:lstStyle/>
          <a:p>
            <a:pPr marL="0" indent="0">
              <a:buNone/>
            </a:pPr>
            <a:r>
              <a:rPr lang="en-IN" sz="1600" b="1" i="0" dirty="0">
                <a:solidFill>
                  <a:srgbClr val="333333"/>
                </a:solidFill>
                <a:effectLst/>
                <a:latin typeface="Open Sans" panose="020F0502020204030204" pitchFamily="34" charset="0"/>
              </a:rPr>
              <a:t>Deep learning :</a:t>
            </a:r>
          </a:p>
          <a:p>
            <a:pPr marL="0" indent="0">
              <a:buNone/>
            </a:pPr>
            <a:endParaRPr lang="en-IN" sz="1600" b="1" dirty="0">
              <a:solidFill>
                <a:srgbClr val="333333"/>
              </a:solidFill>
              <a:latin typeface="Open Sans" panose="020F0502020204030204" pitchFamily="34" charset="0"/>
            </a:endParaRPr>
          </a:p>
          <a:p>
            <a:pPr marL="0" indent="0">
              <a:buNone/>
            </a:pPr>
            <a:endParaRPr lang="en-IN" sz="1600" b="1" i="0" dirty="0">
              <a:solidFill>
                <a:srgbClr val="333333"/>
              </a:solidFill>
              <a:effectLst/>
              <a:latin typeface="Open Sans" panose="020F0502020204030204" pitchFamily="34" charset="0"/>
            </a:endParaRPr>
          </a:p>
          <a:p>
            <a:pPr marL="0" indent="0">
              <a:buNone/>
            </a:pPr>
            <a:endParaRPr lang="en-IN" sz="1600" b="1" dirty="0">
              <a:solidFill>
                <a:srgbClr val="333333"/>
              </a:solidFill>
              <a:latin typeface="Open Sans" panose="020F0502020204030204" pitchFamily="34" charset="0"/>
            </a:endParaRPr>
          </a:p>
          <a:p>
            <a:pPr marL="0" indent="0">
              <a:buNone/>
            </a:pPr>
            <a:endParaRPr lang="en-IN" sz="1600" b="1" i="0" dirty="0">
              <a:solidFill>
                <a:srgbClr val="333333"/>
              </a:solidFill>
              <a:effectLst/>
              <a:latin typeface="Open Sans" panose="020F0502020204030204" pitchFamily="34" charset="0"/>
            </a:endParaRPr>
          </a:p>
          <a:p>
            <a:pPr marL="0" indent="0">
              <a:buNone/>
            </a:pPr>
            <a:endParaRPr lang="en-IN" sz="1600" b="1" dirty="0">
              <a:solidFill>
                <a:srgbClr val="333333"/>
              </a:solidFill>
              <a:latin typeface="Open Sans" panose="020F0502020204030204" pitchFamily="34" charset="0"/>
            </a:endParaRPr>
          </a:p>
          <a:p>
            <a:pPr marL="0" indent="0">
              <a:buNone/>
            </a:pPr>
            <a:endParaRPr lang="en-IN" sz="1600" b="1" i="0" dirty="0">
              <a:solidFill>
                <a:srgbClr val="333333"/>
              </a:solidFill>
              <a:effectLst/>
              <a:latin typeface="Open Sans" panose="020F0502020204030204" pitchFamily="34" charset="0"/>
            </a:endParaRPr>
          </a:p>
          <a:p>
            <a:pPr algn="just">
              <a:buFont typeface="Arial" panose="020B0604020202020204" pitchFamily="34" charset="0"/>
              <a:buChar char="•"/>
            </a:pPr>
            <a:r>
              <a:rPr lang="en-US" sz="1600" b="0" i="0" dirty="0">
                <a:effectLst/>
                <a:latin typeface="Söhne"/>
              </a:rPr>
              <a:t>This figure shows how deep learning excels at classification tasks.</a:t>
            </a:r>
          </a:p>
          <a:p>
            <a:pPr algn="just">
              <a:buFont typeface="Arial" panose="020B0604020202020204" pitchFamily="34" charset="0"/>
              <a:buChar char="•"/>
            </a:pPr>
            <a:r>
              <a:rPr lang="en-US" sz="1600" b="0" i="0" dirty="0">
                <a:effectLst/>
                <a:latin typeface="Söhne"/>
              </a:rPr>
              <a:t>It works like our brain, learning from data without needing prior instructions about what to look for.</a:t>
            </a:r>
          </a:p>
          <a:p>
            <a:pPr algn="just">
              <a:buFont typeface="Arial" panose="020B0604020202020204" pitchFamily="34" charset="0"/>
              <a:buChar char="•"/>
            </a:pPr>
            <a:r>
              <a:rPr lang="en-US" sz="1600" b="0" i="0" dirty="0">
                <a:effectLst/>
                <a:latin typeface="Söhne"/>
              </a:rPr>
              <a:t>Though it requires computing power during training, there are user-friendly libraries available.</a:t>
            </a:r>
          </a:p>
          <a:p>
            <a:pPr algn="just">
              <a:buFont typeface="Arial" panose="020B0604020202020204" pitchFamily="34" charset="0"/>
              <a:buChar char="•"/>
            </a:pPr>
            <a:r>
              <a:rPr lang="en-US" sz="1600" b="0" i="0" dirty="0">
                <a:effectLst/>
                <a:latin typeface="Söhne"/>
              </a:rPr>
              <a:t>In a real test, deep learning perfectly classified 70 images of wrapped fruits and veggies with no errors.</a:t>
            </a:r>
          </a:p>
          <a:p>
            <a:pPr algn="just">
              <a:buFont typeface="Arial" panose="020B0604020202020204" pitchFamily="34" charset="0"/>
              <a:buChar char="•"/>
            </a:pPr>
            <a:r>
              <a:rPr lang="en-US" sz="1600" b="0" i="0" dirty="0">
                <a:effectLst/>
                <a:latin typeface="Söhne"/>
              </a:rPr>
              <a:t>It makes complex comparisons, like telling apples from oranges, feel easy.</a:t>
            </a:r>
          </a:p>
          <a:p>
            <a:pPr marL="0" indent="0">
              <a:buNone/>
            </a:pPr>
            <a:endParaRPr lang="en-IN" sz="1600" b="1" i="0" dirty="0">
              <a:solidFill>
                <a:srgbClr val="333333"/>
              </a:solidFill>
              <a:effectLst/>
              <a:latin typeface="Open Sans" panose="020F0502020204030204" pitchFamily="34" charset="0"/>
            </a:endParaRPr>
          </a:p>
          <a:p>
            <a:pPr marL="0" indent="0">
              <a:buNone/>
            </a:pPr>
            <a:endParaRPr lang="en-IN" b="1" dirty="0">
              <a:solidFill>
                <a:srgbClr val="333333"/>
              </a:solidFill>
              <a:latin typeface="Open Sans" panose="020F0502020204030204" pitchFamily="34" charset="0"/>
            </a:endParaRPr>
          </a:p>
          <a:p>
            <a:pPr marL="0" indent="0">
              <a:buNone/>
            </a:pPr>
            <a:endParaRPr lang="en-IN" b="1" i="0" dirty="0">
              <a:solidFill>
                <a:srgbClr val="333333"/>
              </a:solidFill>
              <a:effectLst/>
              <a:latin typeface="Open Sans" panose="020F0502020204030204" pitchFamily="34" charset="0"/>
            </a:endParaRPr>
          </a:p>
          <a:p>
            <a:endParaRPr lang="en-IN" dirty="0"/>
          </a:p>
        </p:txBody>
      </p:sp>
      <p:pic>
        <p:nvPicPr>
          <p:cNvPr id="19" name="Picture 18">
            <a:extLst>
              <a:ext uri="{FF2B5EF4-FFF2-40B4-BE49-F238E27FC236}">
                <a16:creationId xmlns:a16="http://schemas.microsoft.com/office/drawing/2014/main" id="{EA428C31-BA39-3779-605D-E5EFC9211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892" y="1219200"/>
            <a:ext cx="9217024" cy="2463927"/>
          </a:xfrm>
          <a:prstGeom prst="rect">
            <a:avLst/>
          </a:prstGeom>
        </p:spPr>
      </p:pic>
    </p:spTree>
    <p:extLst>
      <p:ext uri="{BB962C8B-B14F-4D97-AF65-F5344CB8AC3E}">
        <p14:creationId xmlns:p14="http://schemas.microsoft.com/office/powerpoint/2010/main" val="154484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467D-8A50-4F2E-B595-AEE6F9050D4C}"/>
              </a:ext>
            </a:extLst>
          </p:cNvPr>
          <p:cNvSpPr>
            <a:spLocks noGrp="1"/>
          </p:cNvSpPr>
          <p:nvPr>
            <p:ph type="title"/>
          </p:nvPr>
        </p:nvSpPr>
        <p:spPr>
          <a:xfrm>
            <a:off x="1218883" y="152400"/>
            <a:ext cx="9751060" cy="828328"/>
          </a:xfrm>
        </p:spPr>
        <p:txBody>
          <a:bodyPr>
            <a:normAutofit/>
          </a:bodyPr>
          <a:lstStyle/>
          <a:p>
            <a:pPr algn="ctr"/>
            <a:r>
              <a:rPr lang="en-IN" b="1" i="0" dirty="0">
                <a:solidFill>
                  <a:srgbClr val="0D0D0D"/>
                </a:solidFill>
                <a:effectLst/>
                <a:latin typeface="Constantia" panose="02030602050306030303" pitchFamily="18" charset="0"/>
              </a:rPr>
              <a:t>Objectives</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132F7662-40B0-C1AC-8017-382CDCFD80CC}"/>
              </a:ext>
            </a:extLst>
          </p:cNvPr>
          <p:cNvSpPr>
            <a:spLocks noGrp="1"/>
          </p:cNvSpPr>
          <p:nvPr>
            <p:ph idx="1"/>
          </p:nvPr>
        </p:nvSpPr>
        <p:spPr>
          <a:xfrm>
            <a:off x="1218883" y="1916832"/>
            <a:ext cx="9751060" cy="4255368"/>
          </a:xfrm>
        </p:spPr>
        <p:txBody>
          <a:bodyPr/>
          <a:lstStyle/>
          <a:p>
            <a:pPr algn="l">
              <a:buFont typeface="Wingdings" panose="05000000000000000000" pitchFamily="2" charset="2"/>
              <a:buChar char="q"/>
            </a:pPr>
            <a:r>
              <a:rPr lang="en-US" b="1" i="0" dirty="0">
                <a:solidFill>
                  <a:srgbClr val="0D0D0D"/>
                </a:solidFill>
                <a:effectLst/>
                <a:highlight>
                  <a:srgbClr val="FFFF00"/>
                </a:highlight>
                <a:latin typeface="Söhne"/>
              </a:rPr>
              <a:t> Project Goals</a:t>
            </a:r>
            <a:r>
              <a:rPr lang="en-US" b="0" i="0" dirty="0">
                <a:solidFill>
                  <a:srgbClr val="0D0D0D"/>
                </a:solidFill>
                <a:effectLst/>
                <a:highlight>
                  <a:srgbClr val="FFFF00"/>
                </a:highlight>
                <a:latin typeface="Söhne"/>
              </a:rPr>
              <a:t>:</a:t>
            </a:r>
          </a:p>
          <a:p>
            <a:pPr algn="l">
              <a:buFont typeface="Arial" panose="020B0604020202020204" pitchFamily="34" charset="0"/>
              <a:buChar char="•"/>
            </a:pPr>
            <a:endParaRPr lang="en-US" dirty="0">
              <a:solidFill>
                <a:srgbClr val="0D0D0D"/>
              </a:solidFill>
              <a:latin typeface="Söhne"/>
            </a:endParaRPr>
          </a:p>
          <a:p>
            <a:pPr algn="l">
              <a:buFont typeface="Arial" panose="020B0604020202020204" pitchFamily="34" charset="0"/>
              <a:buChar char="•"/>
            </a:pPr>
            <a:r>
              <a:rPr lang="en-US" b="0" i="0" dirty="0">
                <a:solidFill>
                  <a:srgbClr val="0D0D0D"/>
                </a:solidFill>
                <a:effectLst/>
                <a:latin typeface="Söhne"/>
              </a:rPr>
              <a:t>Develop a </a:t>
            </a:r>
            <a:r>
              <a:rPr lang="en-US" b="0" i="0" dirty="0">
                <a:solidFill>
                  <a:srgbClr val="FF0000"/>
                </a:solidFill>
                <a:effectLst/>
                <a:latin typeface="Söhne"/>
              </a:rPr>
              <a:t>deep-learning model </a:t>
            </a:r>
            <a:r>
              <a:rPr lang="en-US" b="0" i="0" dirty="0">
                <a:solidFill>
                  <a:srgbClr val="0D0D0D"/>
                </a:solidFill>
                <a:effectLst/>
                <a:latin typeface="Söhne"/>
              </a:rPr>
              <a:t>for fruit classification.</a:t>
            </a:r>
          </a:p>
          <a:p>
            <a:pPr algn="l">
              <a:buFont typeface="Arial" panose="020B0604020202020204" pitchFamily="34" charset="0"/>
              <a:buChar char="•"/>
            </a:pPr>
            <a:r>
              <a:rPr lang="en-US" b="0" i="0" dirty="0">
                <a:solidFill>
                  <a:srgbClr val="0D0D0D"/>
                </a:solidFill>
                <a:effectLst/>
                <a:latin typeface="Söhne"/>
              </a:rPr>
              <a:t>Optimize for real-time performance and scalability.</a:t>
            </a:r>
          </a:p>
          <a:p>
            <a:pPr algn="l">
              <a:buFont typeface="Arial" panose="020B0604020202020204" pitchFamily="34" charset="0"/>
              <a:buChar char="•"/>
            </a:pPr>
            <a:r>
              <a:rPr lang="en-US" b="0" i="0" dirty="0">
                <a:solidFill>
                  <a:srgbClr val="0D0D0D"/>
                </a:solidFill>
                <a:effectLst/>
                <a:latin typeface="Söhne"/>
              </a:rPr>
              <a:t>Evaluate performance compared to existing methods.</a:t>
            </a:r>
          </a:p>
          <a:p>
            <a:pPr algn="l">
              <a:buFont typeface="Wingdings" panose="05000000000000000000" pitchFamily="2" charset="2"/>
              <a:buChar char="§"/>
            </a:pPr>
            <a:endParaRPr lang="en-US" b="0" i="0" dirty="0">
              <a:solidFill>
                <a:srgbClr val="0D0D0D"/>
              </a:solidFill>
              <a:effectLst/>
              <a:latin typeface="Söhne"/>
            </a:endParaRPr>
          </a:p>
          <a:p>
            <a:pPr marL="0" indent="0" algn="l">
              <a:buNone/>
            </a:pPr>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val="187519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1738-E0DC-7E00-D1DD-FE66F94F5DD4}"/>
              </a:ext>
            </a:extLst>
          </p:cNvPr>
          <p:cNvSpPr>
            <a:spLocks noGrp="1"/>
          </p:cNvSpPr>
          <p:nvPr>
            <p:ph type="title"/>
          </p:nvPr>
        </p:nvSpPr>
        <p:spPr>
          <a:xfrm>
            <a:off x="1218883" y="152400"/>
            <a:ext cx="9751060" cy="1116360"/>
          </a:xfrm>
        </p:spPr>
        <p:txBody>
          <a:bodyPr/>
          <a:lstStyle/>
          <a:p>
            <a:pPr algn="ctr"/>
            <a:r>
              <a:rPr lang="en-IN" b="1" i="0" dirty="0">
                <a:solidFill>
                  <a:srgbClr val="0D0D0D"/>
                </a:solidFill>
                <a:effectLst/>
                <a:latin typeface="Constantia" panose="02030602050306030303" pitchFamily="18" charset="0"/>
              </a:rPr>
              <a:t>Motivation</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0F5D8C3E-F239-1599-07F9-23E47E50A75D}"/>
              </a:ext>
            </a:extLst>
          </p:cNvPr>
          <p:cNvSpPr>
            <a:spLocks noGrp="1"/>
          </p:cNvSpPr>
          <p:nvPr>
            <p:ph idx="1"/>
          </p:nvPr>
        </p:nvSpPr>
        <p:spPr>
          <a:xfrm>
            <a:off x="1218883" y="1916832"/>
            <a:ext cx="9751060" cy="4255368"/>
          </a:xfrm>
        </p:spPr>
        <p:txBody>
          <a:bodyPr/>
          <a:lstStyle/>
          <a:p>
            <a:pPr>
              <a:buFont typeface="Wingdings" panose="05000000000000000000" pitchFamily="2" charset="2"/>
              <a:buChar char="v"/>
            </a:pPr>
            <a:r>
              <a:rPr lang="en-US" b="0" i="0" dirty="0">
                <a:solidFill>
                  <a:srgbClr val="0D0D0D"/>
                </a:solidFill>
                <a:effectLst/>
                <a:latin typeface="Constantia" panose="02030602050306030303" pitchFamily="18" charset="0"/>
              </a:rPr>
              <a:t> </a:t>
            </a:r>
            <a:r>
              <a:rPr lang="en-US" b="1" i="0" dirty="0">
                <a:solidFill>
                  <a:srgbClr val="0D0D0D"/>
                </a:solidFill>
                <a:effectLst/>
                <a:highlight>
                  <a:srgbClr val="FFFF00"/>
                </a:highlight>
                <a:latin typeface="Constantia" panose="02030602050306030303" pitchFamily="18" charset="0"/>
              </a:rPr>
              <a:t>Inspiration</a:t>
            </a:r>
            <a:r>
              <a:rPr lang="en-US" b="0" i="0" dirty="0">
                <a:solidFill>
                  <a:srgbClr val="0D0D0D"/>
                </a:solidFill>
                <a:effectLst/>
                <a:highlight>
                  <a:srgbClr val="FFFF00"/>
                </a:highlight>
                <a:latin typeface="Constantia" panose="02030602050306030303" pitchFamily="18" charset="0"/>
              </a:rPr>
              <a:t>:</a:t>
            </a:r>
          </a:p>
          <a:p>
            <a:pPr marL="0" indent="0">
              <a:buNone/>
            </a:pPr>
            <a:endParaRPr lang="en-US" b="0" i="0" dirty="0">
              <a:solidFill>
                <a:srgbClr val="0D0D0D"/>
              </a:solidFill>
              <a:effectLst/>
              <a:latin typeface="Söhne"/>
            </a:endParaRPr>
          </a:p>
          <a:p>
            <a:pPr>
              <a:buFont typeface="Wingdings" panose="05000000000000000000" pitchFamily="2" charset="2"/>
              <a:buChar char="ü"/>
            </a:pPr>
            <a:r>
              <a:rPr lang="en-US" sz="2400" b="0" i="0" dirty="0">
                <a:solidFill>
                  <a:srgbClr val="0D0D0D"/>
                </a:solidFill>
                <a:effectLst/>
                <a:latin typeface="Söhne"/>
              </a:rPr>
              <a:t>The increasing demand for automation and efficiency in</a:t>
            </a:r>
            <a:r>
              <a:rPr lang="en-US" sz="2400" b="0" i="0" dirty="0">
                <a:solidFill>
                  <a:schemeClr val="accent4"/>
                </a:solidFill>
                <a:effectLst/>
                <a:latin typeface="Söhne"/>
              </a:rPr>
              <a:t> agriculture </a:t>
            </a:r>
            <a:r>
              <a:rPr lang="en-US" sz="2400" b="0" i="0" dirty="0">
                <a:solidFill>
                  <a:srgbClr val="0D0D0D"/>
                </a:solidFill>
                <a:effectLst/>
                <a:latin typeface="Söhne"/>
              </a:rPr>
              <a:t>and </a:t>
            </a:r>
            <a:r>
              <a:rPr lang="en-US" sz="2400" b="0" i="0" dirty="0">
                <a:solidFill>
                  <a:schemeClr val="accent4"/>
                </a:solidFill>
                <a:effectLst/>
                <a:latin typeface="Söhne"/>
              </a:rPr>
              <a:t>food industries</a:t>
            </a:r>
            <a:r>
              <a:rPr lang="en-US" sz="2400" b="0" i="0" dirty="0">
                <a:solidFill>
                  <a:schemeClr val="accent5"/>
                </a:solidFill>
                <a:effectLst/>
                <a:latin typeface="Söhne"/>
              </a:rPr>
              <a:t>.</a:t>
            </a:r>
          </a:p>
          <a:p>
            <a:pPr>
              <a:buFont typeface="Wingdings" panose="05000000000000000000" pitchFamily="2" charset="2"/>
              <a:buChar char="ü"/>
            </a:pPr>
            <a:r>
              <a:rPr lang="en-US" sz="2400" b="0" i="0" dirty="0">
                <a:solidFill>
                  <a:srgbClr val="0D0D0D"/>
                </a:solidFill>
                <a:effectLst/>
                <a:latin typeface="Söhne"/>
              </a:rPr>
              <a:t>Contribution towards addressing </a:t>
            </a:r>
            <a:r>
              <a:rPr lang="en-US" sz="2400" b="0" i="0" dirty="0">
                <a:solidFill>
                  <a:schemeClr val="accent5"/>
                </a:solidFill>
                <a:effectLst/>
                <a:latin typeface="Söhne"/>
              </a:rPr>
              <a:t>real-world</a:t>
            </a:r>
            <a:r>
              <a:rPr lang="en-US" sz="2400" b="0" i="0" dirty="0">
                <a:solidFill>
                  <a:srgbClr val="0D0D0D"/>
                </a:solidFill>
                <a:effectLst/>
                <a:latin typeface="Söhne"/>
              </a:rPr>
              <a:t> challenges and improving productivity.</a:t>
            </a:r>
          </a:p>
          <a:p>
            <a:endParaRPr lang="en-IN" dirty="0"/>
          </a:p>
        </p:txBody>
      </p:sp>
    </p:spTree>
    <p:extLst>
      <p:ext uri="{BB962C8B-B14F-4D97-AF65-F5344CB8AC3E}">
        <p14:creationId xmlns:p14="http://schemas.microsoft.com/office/powerpoint/2010/main" val="10096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5E80-D28F-CA32-6F17-39C9291EFAB1}"/>
              </a:ext>
            </a:extLst>
          </p:cNvPr>
          <p:cNvSpPr>
            <a:spLocks noGrp="1"/>
          </p:cNvSpPr>
          <p:nvPr>
            <p:ph type="title"/>
          </p:nvPr>
        </p:nvSpPr>
        <p:spPr>
          <a:xfrm>
            <a:off x="1218883" y="152400"/>
            <a:ext cx="9751060" cy="1044352"/>
          </a:xfrm>
        </p:spPr>
        <p:txBody>
          <a:bodyPr/>
          <a:lstStyle/>
          <a:p>
            <a:pPr algn="ctr"/>
            <a:r>
              <a:rPr lang="en-IN" b="1" i="0" dirty="0">
                <a:solidFill>
                  <a:srgbClr val="0D0D0D"/>
                </a:solidFill>
                <a:effectLst/>
                <a:latin typeface="Constantia" panose="02030602050306030303" pitchFamily="18" charset="0"/>
              </a:rPr>
              <a:t>Methodology</a:t>
            </a:r>
            <a:endParaRPr lang="en-IN" dirty="0">
              <a:latin typeface="Constantia" panose="02030602050306030303" pitchFamily="18" charset="0"/>
            </a:endParaRPr>
          </a:p>
        </p:txBody>
      </p:sp>
      <p:sp>
        <p:nvSpPr>
          <p:cNvPr id="3" name="Content Placeholder 2">
            <a:extLst>
              <a:ext uri="{FF2B5EF4-FFF2-40B4-BE49-F238E27FC236}">
                <a16:creationId xmlns:a16="http://schemas.microsoft.com/office/drawing/2014/main" id="{A64C1AAA-D61E-F86E-857E-64031C3110D7}"/>
              </a:ext>
            </a:extLst>
          </p:cNvPr>
          <p:cNvSpPr>
            <a:spLocks noGrp="1"/>
          </p:cNvSpPr>
          <p:nvPr>
            <p:ph idx="1"/>
          </p:nvPr>
        </p:nvSpPr>
        <p:spPr>
          <a:xfrm>
            <a:off x="1218883" y="1916832"/>
            <a:ext cx="9751060" cy="4255368"/>
          </a:xfrm>
        </p:spPr>
        <p:txBody>
          <a:bodyPr>
            <a:normAutofit/>
          </a:bodyPr>
          <a:lstStyle/>
          <a:p>
            <a:pPr marL="0" indent="0">
              <a:buNone/>
            </a:pPr>
            <a:r>
              <a:rPr lang="en-US" b="1" i="0" dirty="0">
                <a:solidFill>
                  <a:srgbClr val="0D0D0D"/>
                </a:solidFill>
                <a:effectLst/>
                <a:highlight>
                  <a:srgbClr val="FFFF00"/>
                </a:highlight>
                <a:latin typeface="Söhne"/>
              </a:rPr>
              <a:t>Overview of the methodology used in the project:</a:t>
            </a:r>
          </a:p>
          <a:p>
            <a:pPr marL="0" indent="0">
              <a:buNone/>
            </a:pPr>
            <a:endParaRPr lang="en-US" b="0" i="0" dirty="0">
              <a:solidFill>
                <a:srgbClr val="0D0D0D"/>
              </a:solidFill>
              <a:effectLst/>
              <a:latin typeface="Söhne"/>
            </a:endParaRPr>
          </a:p>
          <a:p>
            <a:pPr>
              <a:buFont typeface="Wingdings" panose="05000000000000000000" pitchFamily="2" charset="2"/>
              <a:buChar char="Ø"/>
            </a:pPr>
            <a:r>
              <a:rPr lang="en-US" sz="2400" b="0" i="0" dirty="0">
                <a:solidFill>
                  <a:srgbClr val="FF0000"/>
                </a:solidFill>
                <a:effectLst/>
                <a:latin typeface="Söhne"/>
              </a:rPr>
              <a:t>Data preprocessing</a:t>
            </a:r>
            <a:r>
              <a:rPr lang="en-US" sz="2400" b="0" i="0" dirty="0">
                <a:solidFill>
                  <a:srgbClr val="0D0D0D"/>
                </a:solidFill>
                <a:effectLst/>
                <a:latin typeface="Söhne"/>
              </a:rPr>
              <a:t>: Importing and preprocessing fruit images.</a:t>
            </a:r>
          </a:p>
          <a:p>
            <a:pPr>
              <a:buFont typeface="Wingdings" panose="05000000000000000000" pitchFamily="2" charset="2"/>
              <a:buChar char="Ø"/>
            </a:pPr>
            <a:r>
              <a:rPr lang="en-US" sz="2400" b="0" i="0" dirty="0">
                <a:solidFill>
                  <a:srgbClr val="FF0000"/>
                </a:solidFill>
                <a:effectLst/>
                <a:latin typeface="Söhne"/>
              </a:rPr>
              <a:t>Model architecture</a:t>
            </a:r>
            <a:r>
              <a:rPr lang="en-US" sz="2400" b="0" i="0" dirty="0">
                <a:solidFill>
                  <a:srgbClr val="0D0D0D"/>
                </a:solidFill>
                <a:effectLst/>
                <a:latin typeface="Söhne"/>
              </a:rPr>
              <a:t>: Building a convolutional neural network  (CNN) for fruit classification.</a:t>
            </a:r>
          </a:p>
          <a:p>
            <a:pPr>
              <a:buFont typeface="Wingdings" panose="05000000000000000000" pitchFamily="2" charset="2"/>
              <a:buChar char="Ø"/>
            </a:pPr>
            <a:r>
              <a:rPr lang="en-US" sz="2400" b="0" i="0" dirty="0">
                <a:solidFill>
                  <a:srgbClr val="FF0000"/>
                </a:solidFill>
                <a:effectLst/>
                <a:latin typeface="Söhne"/>
              </a:rPr>
              <a:t>Training and evaluation</a:t>
            </a:r>
            <a:r>
              <a:rPr lang="en-US" sz="2400" b="0" i="0" dirty="0">
                <a:solidFill>
                  <a:srgbClr val="0D0D0D"/>
                </a:solidFill>
                <a:effectLst/>
                <a:latin typeface="Söhne"/>
              </a:rPr>
              <a:t>: Training the model and evaluating its performance.</a:t>
            </a:r>
          </a:p>
          <a:p>
            <a:endParaRPr lang="en-IN" dirty="0"/>
          </a:p>
        </p:txBody>
      </p:sp>
    </p:spTree>
    <p:extLst>
      <p:ext uri="{BB962C8B-B14F-4D97-AF65-F5344CB8AC3E}">
        <p14:creationId xmlns:p14="http://schemas.microsoft.com/office/powerpoint/2010/main" val="244581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EC99-9C30-A91B-2298-B397A5D041DC}"/>
              </a:ext>
            </a:extLst>
          </p:cNvPr>
          <p:cNvSpPr>
            <a:spLocks noGrp="1"/>
          </p:cNvSpPr>
          <p:nvPr>
            <p:ph type="title"/>
          </p:nvPr>
        </p:nvSpPr>
        <p:spPr>
          <a:xfrm>
            <a:off x="1218883" y="152400"/>
            <a:ext cx="9751060" cy="1116360"/>
          </a:xfrm>
        </p:spPr>
        <p:txBody>
          <a:bodyPr/>
          <a:lstStyle/>
          <a:p>
            <a:pPr algn="ctr"/>
            <a:r>
              <a:rPr lang="en-IN" b="1" i="0" dirty="0">
                <a:solidFill>
                  <a:srgbClr val="0D0D0D"/>
                </a:solidFill>
                <a:effectLst/>
                <a:latin typeface="Constantia" panose="02030602050306030303" pitchFamily="18" charset="0"/>
              </a:rPr>
              <a:t>Software and Hardware Requirements</a:t>
            </a:r>
            <a:endParaRPr lang="en-IN" dirty="0">
              <a:latin typeface="Constantia" panose="02030602050306030303" pitchFamily="18" charset="0"/>
            </a:endParaRPr>
          </a:p>
        </p:txBody>
      </p:sp>
      <p:sp>
        <p:nvSpPr>
          <p:cNvPr id="4" name="Rectangle 1">
            <a:extLst>
              <a:ext uri="{FF2B5EF4-FFF2-40B4-BE49-F238E27FC236}">
                <a16:creationId xmlns:a16="http://schemas.microsoft.com/office/drawing/2014/main" id="{FD4BC63F-5AA2-4CD8-0555-74F02B618851}"/>
              </a:ext>
            </a:extLst>
          </p:cNvPr>
          <p:cNvSpPr>
            <a:spLocks noGrp="1" noChangeArrowheads="1"/>
          </p:cNvSpPr>
          <p:nvPr>
            <p:ph idx="1"/>
          </p:nvPr>
        </p:nvSpPr>
        <p:spPr bwMode="auto">
          <a:xfrm>
            <a:off x="909836" y="1947790"/>
            <a:ext cx="8621399" cy="40780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D0D0D"/>
                </a:solidFill>
                <a:effectLst/>
                <a:latin typeface="Söhne"/>
              </a:rPr>
              <a:t> </a:t>
            </a:r>
            <a:r>
              <a:rPr kumimoji="0" lang="en-US" altLang="en-US" b="0" i="0" u="none" strike="noStrike" cap="none" normalizeH="0" baseline="0" dirty="0">
                <a:ln>
                  <a:noFill/>
                </a:ln>
                <a:solidFill>
                  <a:srgbClr val="0D0D0D"/>
                </a:solidFill>
                <a:effectLst/>
                <a:highlight>
                  <a:srgbClr val="FFFF00"/>
                </a:highlight>
                <a:latin typeface="Söhne"/>
              </a:rPr>
              <a:t>List of software tools and libraries used:</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0D0D0D"/>
              </a:solidFill>
              <a:effectLst/>
              <a:latin typeface="Söhne"/>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D0D0D"/>
                </a:solidFill>
                <a:effectLst/>
                <a:latin typeface="Söhne"/>
              </a:rPr>
              <a:t> TensorFlow for deep learning implementation.</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D0D0D"/>
                </a:solidFill>
                <a:effectLst/>
                <a:latin typeface="Söhne"/>
              </a:rPr>
              <a:t> OpenCV for image processing.</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D0D0D"/>
                </a:solidFill>
                <a:effectLst/>
                <a:latin typeface="Söhne"/>
              </a:rPr>
              <a:t> Python programming language.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0D0D0D"/>
              </a:solidFill>
              <a:effectLst/>
              <a:latin typeface="Söhne"/>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D0D0D"/>
                </a:solidFill>
                <a:effectLst/>
                <a:highlight>
                  <a:srgbClr val="FFFF00"/>
                </a:highlight>
                <a:latin typeface="Söhne"/>
              </a:rPr>
              <a:t> Hardware specifications required for running the project: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0D0D0D"/>
              </a:solidFill>
              <a:effectLst/>
              <a:highlight>
                <a:srgbClr val="FFFF00"/>
              </a:highligh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    Standard CPU/GPU configuration.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D0D0D"/>
                </a:solidFill>
                <a:effectLst/>
                <a:latin typeface="Söhne"/>
              </a:rPr>
              <a:t>    Sufficient memory and storage capacity for handling large datasets</a:t>
            </a:r>
            <a:r>
              <a:rPr kumimoji="0" lang="en-US" altLang="en-US" sz="2400" b="0" i="0" u="none" strike="noStrike" cap="none" normalizeH="0" baseline="0" dirty="0">
                <a:ln>
                  <a:noFill/>
                </a:ln>
                <a:solidFill>
                  <a:srgbClr val="0D0D0D"/>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7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471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046E-85F0-B595-5FF3-72418CD2B682}"/>
              </a:ext>
            </a:extLst>
          </p:cNvPr>
          <p:cNvSpPr>
            <a:spLocks noGrp="1"/>
          </p:cNvSpPr>
          <p:nvPr>
            <p:ph type="title"/>
          </p:nvPr>
        </p:nvSpPr>
        <p:spPr>
          <a:xfrm>
            <a:off x="1218883" y="152400"/>
            <a:ext cx="9751060" cy="972344"/>
          </a:xfrm>
        </p:spPr>
        <p:txBody>
          <a:bodyPr/>
          <a:lstStyle/>
          <a:p>
            <a:pPr algn="ctr"/>
            <a:r>
              <a:rPr lang="en-IN" b="1" i="0" dirty="0">
                <a:solidFill>
                  <a:srgbClr val="0D0D0D"/>
                </a:solidFill>
                <a:effectLst/>
              </a:rPr>
              <a:t>Results and Analysis</a:t>
            </a:r>
            <a:endParaRPr lang="en-IN" dirty="0"/>
          </a:p>
        </p:txBody>
      </p:sp>
      <p:sp>
        <p:nvSpPr>
          <p:cNvPr id="3" name="Content Placeholder 2">
            <a:extLst>
              <a:ext uri="{FF2B5EF4-FFF2-40B4-BE49-F238E27FC236}">
                <a16:creationId xmlns:a16="http://schemas.microsoft.com/office/drawing/2014/main" id="{2F0B90A8-EEAE-F926-67C9-5B6D7B08B895}"/>
              </a:ext>
            </a:extLst>
          </p:cNvPr>
          <p:cNvSpPr>
            <a:spLocks noGrp="1"/>
          </p:cNvSpPr>
          <p:nvPr>
            <p:ph idx="1"/>
          </p:nvPr>
        </p:nvSpPr>
        <p:spPr>
          <a:xfrm>
            <a:off x="1218883" y="1340768"/>
            <a:ext cx="9751060" cy="4831432"/>
          </a:xfrm>
        </p:spPr>
        <p:txBody>
          <a:bodyPr>
            <a:normAutofit/>
          </a:bodyPr>
          <a:lstStyle/>
          <a:p>
            <a:pPr algn="l">
              <a:buFont typeface="Arial" panose="020B0604020202020204" pitchFamily="34" charset="0"/>
              <a:buChar char="•"/>
            </a:pPr>
            <a:r>
              <a:rPr lang="en-US" sz="2400" b="0" i="0" dirty="0">
                <a:solidFill>
                  <a:srgbClr val="0D0D0D"/>
                </a:solidFill>
                <a:effectLst/>
                <a:latin typeface="Söhne"/>
              </a:rPr>
              <a:t>Presentation of results obtained from training and testing the model.</a:t>
            </a:r>
          </a:p>
          <a:p>
            <a:pPr marL="0" indent="0" algn="l">
              <a:buNone/>
            </a:pPr>
            <a:endParaRPr lang="en-US" sz="2400" b="0" i="0" dirty="0">
              <a:solidFill>
                <a:srgbClr val="0D0D0D"/>
              </a:solidFill>
              <a:effectLst/>
              <a:latin typeface="Söhne"/>
            </a:endParaRPr>
          </a:p>
          <a:p>
            <a:pPr marL="0" indent="0" algn="l">
              <a:buNone/>
            </a:pPr>
            <a:endParaRPr lang="en-US" sz="2400" b="0" i="0" dirty="0">
              <a:solidFill>
                <a:srgbClr val="0D0D0D"/>
              </a:solidFill>
              <a:effectLst/>
              <a:latin typeface="Söhne"/>
            </a:endParaRPr>
          </a:p>
          <a:p>
            <a:pPr algn="l">
              <a:buFont typeface="Arial" panose="020B0604020202020204" pitchFamily="34" charset="0"/>
              <a:buChar char="•"/>
            </a:pPr>
            <a:endParaRPr lang="en-US" sz="2400" b="0" i="0" dirty="0">
              <a:solidFill>
                <a:srgbClr val="0D0D0D"/>
              </a:solidFill>
              <a:effectLst/>
              <a:latin typeface="Söhne"/>
            </a:endParaRPr>
          </a:p>
          <a:p>
            <a:pPr algn="l">
              <a:buFont typeface="Arial" panose="020B0604020202020204" pitchFamily="34" charset="0"/>
              <a:buChar char="•"/>
            </a:pPr>
            <a:endParaRPr lang="en-US" sz="2400" dirty="0">
              <a:solidFill>
                <a:srgbClr val="0D0D0D"/>
              </a:solidFill>
              <a:latin typeface="Söhne"/>
            </a:endParaRPr>
          </a:p>
          <a:p>
            <a:pPr algn="l">
              <a:buFont typeface="Arial" panose="020B0604020202020204" pitchFamily="34" charset="0"/>
              <a:buChar char="•"/>
            </a:pPr>
            <a:endParaRPr lang="en-US" sz="2400" b="0" i="0" dirty="0">
              <a:solidFill>
                <a:srgbClr val="0D0D0D"/>
              </a:solidFill>
              <a:effectLst/>
              <a:latin typeface="Söhne"/>
            </a:endParaRPr>
          </a:p>
          <a:p>
            <a:pPr algn="l">
              <a:buFont typeface="Arial" panose="020B0604020202020204" pitchFamily="34" charset="0"/>
              <a:buChar char="•"/>
            </a:pPr>
            <a:endParaRPr lang="en-US" sz="2400" dirty="0">
              <a:solidFill>
                <a:srgbClr val="0D0D0D"/>
              </a:solidFill>
              <a:latin typeface="Söhne"/>
            </a:endParaRPr>
          </a:p>
          <a:p>
            <a:pPr algn="l">
              <a:buFont typeface="Arial" panose="020B0604020202020204" pitchFamily="34" charset="0"/>
              <a:buChar char="•"/>
            </a:pPr>
            <a:endParaRPr lang="en-US" sz="2400" b="0" i="0" dirty="0">
              <a:solidFill>
                <a:srgbClr val="0D0D0D"/>
              </a:solidFill>
              <a:effectLst/>
              <a:latin typeface="Söhne"/>
            </a:endParaRPr>
          </a:p>
          <a:p>
            <a:pPr marL="0" indent="0" algn="l">
              <a:buNone/>
            </a:pPr>
            <a:endParaRPr lang="en-US" sz="2400" b="0" i="0" dirty="0">
              <a:solidFill>
                <a:srgbClr val="0D0D0D"/>
              </a:solidFill>
              <a:effectLst/>
              <a:latin typeface="Söhne"/>
            </a:endParaRPr>
          </a:p>
          <a:p>
            <a:endParaRPr lang="en-IN" dirty="0"/>
          </a:p>
        </p:txBody>
      </p:sp>
      <p:pic>
        <p:nvPicPr>
          <p:cNvPr id="5" name="Picture 4">
            <a:extLst>
              <a:ext uri="{FF2B5EF4-FFF2-40B4-BE49-F238E27FC236}">
                <a16:creationId xmlns:a16="http://schemas.microsoft.com/office/drawing/2014/main" id="{EDB19213-CA26-C08B-6917-26B75EF07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54" y="2082298"/>
            <a:ext cx="5184658" cy="3348372"/>
          </a:xfrm>
          <a:prstGeom prst="rect">
            <a:avLst/>
          </a:prstGeom>
        </p:spPr>
      </p:pic>
      <p:pic>
        <p:nvPicPr>
          <p:cNvPr id="7" name="Picture 6">
            <a:extLst>
              <a:ext uri="{FF2B5EF4-FFF2-40B4-BE49-F238E27FC236}">
                <a16:creationId xmlns:a16="http://schemas.microsoft.com/office/drawing/2014/main" id="{399F1FA2-449A-5BC4-E166-AF1C911F8D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6460" y="2132856"/>
            <a:ext cx="5266954" cy="3297814"/>
          </a:xfrm>
          <a:prstGeom prst="rect">
            <a:avLst/>
          </a:prstGeom>
        </p:spPr>
      </p:pic>
    </p:spTree>
    <p:extLst>
      <p:ext uri="{BB962C8B-B14F-4D97-AF65-F5344CB8AC3E}">
        <p14:creationId xmlns:p14="http://schemas.microsoft.com/office/powerpoint/2010/main" val="121464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89D40-6B6A-E665-E042-9EC5062A57A5}"/>
              </a:ext>
            </a:extLst>
          </p:cNvPr>
          <p:cNvSpPr>
            <a:spLocks noGrp="1"/>
          </p:cNvSpPr>
          <p:nvPr>
            <p:ph idx="1"/>
          </p:nvPr>
        </p:nvSpPr>
        <p:spPr>
          <a:xfrm>
            <a:off x="1197868" y="1124744"/>
            <a:ext cx="9772075" cy="5047456"/>
          </a:xfrm>
        </p:spPr>
        <p:txBody>
          <a:bodyPr/>
          <a:lstStyle/>
          <a:p>
            <a:pPr algn="l">
              <a:buFont typeface="Arial" panose="020B0604020202020204" pitchFamily="34" charset="0"/>
              <a:buChar char="•"/>
            </a:pPr>
            <a:r>
              <a:rPr lang="en-US" sz="2400" b="0" i="0" dirty="0">
                <a:solidFill>
                  <a:srgbClr val="0D0D0D"/>
                </a:solidFill>
                <a:effectLst/>
                <a:latin typeface="Söhne"/>
              </a:rPr>
              <a:t>Analysis of the model's performance and accuracy.</a:t>
            </a:r>
          </a:p>
          <a:p>
            <a:pPr algn="l">
              <a:buFont typeface="Arial" panose="020B0604020202020204" pitchFamily="34" charset="0"/>
              <a:buChar char="•"/>
            </a:pPr>
            <a:r>
              <a:rPr lang="en-US" sz="2400" b="0" i="0" dirty="0">
                <a:solidFill>
                  <a:srgbClr val="0D0D0D"/>
                </a:solidFill>
                <a:effectLst/>
                <a:latin typeface="Söhne"/>
              </a:rPr>
              <a:t>Discussion on insights gained from the analysis and potential areas for improvement.</a:t>
            </a:r>
          </a:p>
          <a:p>
            <a:pPr marL="0" indent="0">
              <a:buNone/>
            </a:pPr>
            <a:r>
              <a:rPr lang="en-US" sz="2400" dirty="0">
                <a:solidFill>
                  <a:srgbClr val="0D0D0D"/>
                </a:solidFill>
                <a:latin typeface="Söhne"/>
              </a:rPr>
              <a:t>Here is the Resultant Test Image: </a:t>
            </a:r>
            <a:r>
              <a:rPr lang="en-US" sz="1600" b="0" dirty="0">
                <a:solidFill>
                  <a:srgbClr val="CE9178"/>
                </a:solidFill>
                <a:effectLst/>
                <a:latin typeface="Constantia" panose="02030602050306030303" pitchFamily="18" charset="0"/>
              </a:rPr>
              <a:t>Test/carrot_1/r0_103.jpg</a:t>
            </a:r>
            <a:endParaRPr lang="en-US" sz="1600" b="0" dirty="0">
              <a:solidFill>
                <a:srgbClr val="D4D4D4"/>
              </a:solidFill>
              <a:effectLst/>
              <a:latin typeface="Constantia" panose="02030602050306030303" pitchFamily="18" charset="0"/>
            </a:endParaRPr>
          </a:p>
          <a:p>
            <a:pPr marL="0" indent="0">
              <a:buNone/>
            </a:pPr>
            <a:r>
              <a:rPr lang="en-US" sz="1600" b="1" dirty="0">
                <a:solidFill>
                  <a:schemeClr val="bg1"/>
                </a:solidFill>
                <a:effectLst/>
                <a:latin typeface="Courier New" panose="02070309020205020404" pitchFamily="49" charset="0"/>
              </a:rPr>
              <a:t>ot_1/r0_103.jpg</a:t>
            </a:r>
          </a:p>
          <a:p>
            <a:pPr marL="0" indent="0" algn="l">
              <a:buNone/>
            </a:pPr>
            <a:endParaRPr lang="en-US" sz="2400" dirty="0">
              <a:solidFill>
                <a:srgbClr val="0D0D0D"/>
              </a:solidFill>
              <a:latin typeface="Söhne"/>
            </a:endParaRPr>
          </a:p>
          <a:p>
            <a:pPr marL="0" indent="0" algn="l">
              <a:buNone/>
            </a:pPr>
            <a:endParaRPr lang="en-US" sz="2400" b="0" i="0" dirty="0">
              <a:solidFill>
                <a:srgbClr val="0D0D0D"/>
              </a:solidFill>
              <a:effectLst/>
              <a:latin typeface="Söhne"/>
            </a:endParaRPr>
          </a:p>
          <a:p>
            <a:pPr marL="0" indent="0">
              <a:buNone/>
            </a:pPr>
            <a:endParaRPr lang="en-IN" dirty="0"/>
          </a:p>
        </p:txBody>
      </p:sp>
      <p:pic>
        <p:nvPicPr>
          <p:cNvPr id="5" name="Picture 4">
            <a:extLst>
              <a:ext uri="{FF2B5EF4-FFF2-40B4-BE49-F238E27FC236}">
                <a16:creationId xmlns:a16="http://schemas.microsoft.com/office/drawing/2014/main" id="{5C7FA36E-13E5-92C4-7535-717EC0D44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574135" y="1916834"/>
            <a:ext cx="1512168" cy="55446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857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5B089-924E-F9B4-68C1-3A44B1D59D3E}"/>
              </a:ext>
            </a:extLst>
          </p:cNvPr>
          <p:cNvSpPr>
            <a:spLocks noGrp="1"/>
          </p:cNvSpPr>
          <p:nvPr>
            <p:ph idx="1"/>
          </p:nvPr>
        </p:nvSpPr>
        <p:spPr>
          <a:xfrm>
            <a:off x="1218883" y="404664"/>
            <a:ext cx="9751060" cy="5767536"/>
          </a:xfrm>
        </p:spPr>
        <p:txBody>
          <a:bodyPr>
            <a:normAutofit fontScale="92500" lnSpcReduction="10000"/>
          </a:bodyPr>
          <a:lstStyle/>
          <a:p>
            <a:pPr algn="l">
              <a:buFont typeface="Wingdings" panose="05000000000000000000" pitchFamily="2" charset="2"/>
              <a:buChar char="q"/>
            </a:pPr>
            <a:r>
              <a:rPr lang="en-US" b="1" i="0" dirty="0">
                <a:solidFill>
                  <a:srgbClr val="0D0D0D"/>
                </a:solidFill>
                <a:effectLst/>
                <a:highlight>
                  <a:srgbClr val="FFFF00"/>
                </a:highlight>
                <a:latin typeface="Söhne"/>
              </a:rPr>
              <a:t>Performance Metrics:</a:t>
            </a:r>
          </a:p>
          <a:p>
            <a:pPr marL="0" indent="0" algn="l">
              <a:buNone/>
            </a:pPr>
            <a:endParaRPr lang="en-US" b="0" i="0" dirty="0">
              <a:solidFill>
                <a:srgbClr val="0D0D0D"/>
              </a:solidFill>
              <a:effectLst/>
              <a:highlight>
                <a:srgbClr val="FFFF00"/>
              </a:highlight>
              <a:latin typeface="Söhne"/>
            </a:endParaRPr>
          </a:p>
          <a:p>
            <a:pPr marL="742950" lvl="1" indent="-285750" algn="l">
              <a:lnSpc>
                <a:spcPct val="160000"/>
              </a:lnSpc>
              <a:buFont typeface="Arial" panose="020B0604020202020204" pitchFamily="34" charset="0"/>
              <a:buChar char="•"/>
            </a:pPr>
            <a:r>
              <a:rPr lang="en-US" b="0" i="0" dirty="0">
                <a:solidFill>
                  <a:srgbClr val="0D0D0D"/>
                </a:solidFill>
                <a:effectLst/>
                <a:latin typeface="Söhne"/>
              </a:rPr>
              <a:t>During our evaluation phase, we achieved promising results:</a:t>
            </a:r>
          </a:p>
          <a:p>
            <a:pPr marL="1143000" lvl="2" indent="-228600" algn="l">
              <a:lnSpc>
                <a:spcPct val="160000"/>
              </a:lnSpc>
              <a:buFont typeface="Arial" panose="020B0604020202020204" pitchFamily="34" charset="0"/>
              <a:buChar char="•"/>
            </a:pPr>
            <a:r>
              <a:rPr lang="en-US" b="1" i="0" dirty="0">
                <a:solidFill>
                  <a:schemeClr val="accent3"/>
                </a:solidFill>
                <a:effectLst/>
                <a:latin typeface="Söhne"/>
              </a:rPr>
              <a:t>Training accuracy</a:t>
            </a:r>
            <a:r>
              <a:rPr lang="en-US" b="1" i="0" dirty="0">
                <a:solidFill>
                  <a:srgbClr val="0D0D0D"/>
                </a:solidFill>
                <a:effectLst/>
                <a:latin typeface="Söhne"/>
              </a:rPr>
              <a:t>: 95%</a:t>
            </a:r>
          </a:p>
          <a:p>
            <a:pPr marL="1143000" lvl="2" indent="-228600" algn="l">
              <a:lnSpc>
                <a:spcPct val="160000"/>
              </a:lnSpc>
              <a:buFont typeface="Arial" panose="020B0604020202020204" pitchFamily="34" charset="0"/>
              <a:buChar char="•"/>
            </a:pPr>
            <a:r>
              <a:rPr lang="en-US" b="1" i="0" dirty="0">
                <a:solidFill>
                  <a:schemeClr val="accent3"/>
                </a:solidFill>
                <a:effectLst/>
                <a:latin typeface="Söhne"/>
              </a:rPr>
              <a:t>Validation accuracy</a:t>
            </a:r>
            <a:r>
              <a:rPr lang="en-US" b="1" i="0" dirty="0">
                <a:solidFill>
                  <a:srgbClr val="0D0D0D"/>
                </a:solidFill>
                <a:effectLst/>
                <a:latin typeface="Söhne"/>
              </a:rPr>
              <a:t>: 92%</a:t>
            </a:r>
          </a:p>
          <a:p>
            <a:pPr marL="1143000" lvl="2" indent="-228600" algn="l">
              <a:lnSpc>
                <a:spcPct val="160000"/>
              </a:lnSpc>
              <a:buFont typeface="Arial" panose="020B0604020202020204" pitchFamily="34" charset="0"/>
              <a:buChar char="•"/>
            </a:pPr>
            <a:r>
              <a:rPr lang="en-US" b="1" i="0" dirty="0">
                <a:solidFill>
                  <a:schemeClr val="accent3"/>
                </a:solidFill>
                <a:effectLst/>
                <a:latin typeface="Söhne"/>
              </a:rPr>
              <a:t>Test accuracy</a:t>
            </a:r>
            <a:r>
              <a:rPr lang="en-US" b="0" i="0" dirty="0">
                <a:solidFill>
                  <a:srgbClr val="0D0D0D"/>
                </a:solidFill>
                <a:effectLst/>
                <a:latin typeface="Söhne"/>
              </a:rPr>
              <a:t>: </a:t>
            </a:r>
            <a:r>
              <a:rPr lang="en-US" b="1" i="0" dirty="0">
                <a:solidFill>
                  <a:srgbClr val="0D0D0D"/>
                </a:solidFill>
                <a:effectLst/>
                <a:latin typeface="Söhne"/>
              </a:rPr>
              <a:t>93%</a:t>
            </a:r>
          </a:p>
          <a:p>
            <a:pPr marL="914400" lvl="2" indent="0" algn="l">
              <a:buNone/>
            </a:pPr>
            <a:endParaRPr lang="en-US" b="1" i="0" dirty="0">
              <a:solidFill>
                <a:srgbClr val="0D0D0D"/>
              </a:solidFill>
              <a:effectLst/>
              <a:latin typeface="Söhne"/>
            </a:endParaRPr>
          </a:p>
          <a:p>
            <a:pPr algn="l">
              <a:buFont typeface="Wingdings" panose="05000000000000000000" pitchFamily="2" charset="2"/>
              <a:buChar char="q"/>
            </a:pPr>
            <a:r>
              <a:rPr lang="en-US" b="1" i="0" dirty="0">
                <a:solidFill>
                  <a:srgbClr val="0D0D0D"/>
                </a:solidFill>
                <a:effectLst/>
                <a:highlight>
                  <a:srgbClr val="FFFF00"/>
                </a:highlight>
                <a:latin typeface="Söhne"/>
              </a:rPr>
              <a:t>Analysis:</a:t>
            </a:r>
          </a:p>
          <a:p>
            <a:pPr marL="742950" lvl="1" indent="-285750" algn="l">
              <a:lnSpc>
                <a:spcPct val="150000"/>
              </a:lnSpc>
              <a:buFont typeface="Arial" panose="020B0604020202020204" pitchFamily="34" charset="0"/>
              <a:buChar char="•"/>
            </a:pPr>
            <a:r>
              <a:rPr lang="en-US" sz="2100" b="0" i="0" dirty="0">
                <a:solidFill>
                  <a:srgbClr val="0D0D0D"/>
                </a:solidFill>
                <a:effectLst/>
                <a:latin typeface="Söhne"/>
              </a:rPr>
              <a:t>These metrics indicate that our model exhibits strong performance, demonstrating </a:t>
            </a:r>
            <a:r>
              <a:rPr lang="en-US" sz="2100" b="0" i="0" dirty="0">
                <a:solidFill>
                  <a:schemeClr val="accent4">
                    <a:lumMod val="75000"/>
                  </a:schemeClr>
                </a:solidFill>
                <a:effectLst/>
                <a:latin typeface="Söhne"/>
              </a:rPr>
              <a:t>high</a:t>
            </a:r>
            <a:r>
              <a:rPr lang="en-US" sz="2100" b="0" i="0" dirty="0">
                <a:solidFill>
                  <a:srgbClr val="0D0D0D"/>
                </a:solidFill>
                <a:effectLst/>
                <a:latin typeface="Söhne"/>
              </a:rPr>
              <a:t> </a:t>
            </a:r>
            <a:r>
              <a:rPr lang="en-US" sz="2100" b="0" i="0" dirty="0">
                <a:solidFill>
                  <a:schemeClr val="accent4">
                    <a:lumMod val="75000"/>
                  </a:schemeClr>
                </a:solidFill>
                <a:effectLst/>
                <a:latin typeface="Söhne"/>
              </a:rPr>
              <a:t>accuracy across both training and validation datasets</a:t>
            </a:r>
            <a:r>
              <a:rPr lang="en-US" sz="2100" b="0" i="0" dirty="0">
                <a:solidFill>
                  <a:srgbClr val="0D0D0D"/>
                </a:solidFill>
                <a:effectLst/>
                <a:latin typeface="Söhne"/>
              </a:rPr>
              <a:t>. Further analysis will involve investigating error patterns and exploring avenues for model improvement</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106171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A610-D0B7-0203-177C-269BA2EA2CA9}"/>
              </a:ext>
            </a:extLst>
          </p:cNvPr>
          <p:cNvSpPr>
            <a:spLocks noGrp="1"/>
          </p:cNvSpPr>
          <p:nvPr>
            <p:ph type="title"/>
          </p:nvPr>
        </p:nvSpPr>
        <p:spPr>
          <a:xfrm>
            <a:off x="1218883" y="152400"/>
            <a:ext cx="9751060" cy="972344"/>
          </a:xfrm>
        </p:spPr>
        <p:txBody>
          <a:bodyPr/>
          <a:lstStyle/>
          <a:p>
            <a:pPr algn="ctr"/>
            <a:r>
              <a:rPr lang="en-IN" b="1" dirty="0"/>
              <a:t>Conclusion</a:t>
            </a:r>
          </a:p>
        </p:txBody>
      </p:sp>
      <p:sp>
        <p:nvSpPr>
          <p:cNvPr id="3" name="Content Placeholder 2">
            <a:extLst>
              <a:ext uri="{FF2B5EF4-FFF2-40B4-BE49-F238E27FC236}">
                <a16:creationId xmlns:a16="http://schemas.microsoft.com/office/drawing/2014/main" id="{FB9D3489-DC58-7927-A9CB-C855137D02A2}"/>
              </a:ext>
            </a:extLst>
          </p:cNvPr>
          <p:cNvSpPr>
            <a:spLocks noGrp="1"/>
          </p:cNvSpPr>
          <p:nvPr>
            <p:ph idx="1"/>
          </p:nvPr>
        </p:nvSpPr>
        <p:spPr>
          <a:xfrm>
            <a:off x="1218883" y="1600200"/>
            <a:ext cx="7899865" cy="4572000"/>
          </a:xfrm>
        </p:spPr>
        <p:txBody>
          <a:bodyPr>
            <a:normAutofit fontScale="62500" lnSpcReduction="20000"/>
          </a:bodyPr>
          <a:lstStyle/>
          <a:p>
            <a:pPr algn="l">
              <a:lnSpc>
                <a:spcPct val="160000"/>
              </a:lnSpc>
              <a:buFont typeface="Arial" panose="020B0604020202020204" pitchFamily="34" charset="0"/>
              <a:buChar char="•"/>
            </a:pPr>
            <a:r>
              <a:rPr lang="en-US" b="1" i="0" dirty="0">
                <a:solidFill>
                  <a:srgbClr val="0D0D0D"/>
                </a:solidFill>
                <a:effectLst/>
                <a:highlight>
                  <a:srgbClr val="FFFF00"/>
                </a:highlight>
                <a:latin typeface="Söhne"/>
              </a:rPr>
              <a:t>Key Findings:</a:t>
            </a:r>
          </a:p>
          <a:p>
            <a:pPr marL="742950" lvl="1" indent="-285750" algn="l">
              <a:lnSpc>
                <a:spcPct val="160000"/>
              </a:lnSpc>
              <a:buFont typeface="Arial" panose="020B0604020202020204" pitchFamily="34" charset="0"/>
              <a:buChar char="•"/>
            </a:pPr>
            <a:r>
              <a:rPr lang="en-US" sz="2600" b="0" i="0" dirty="0">
                <a:solidFill>
                  <a:srgbClr val="0D0D0D"/>
                </a:solidFill>
                <a:effectLst/>
                <a:latin typeface="Söhne"/>
              </a:rPr>
              <a:t>Our fruit recognition system showcases significant potential, achieving high accuracy in classifying various types of fruits. The system's robust performance positions it as a valuable tool in the agricultural, food processing, and retail sectors.</a:t>
            </a:r>
          </a:p>
          <a:p>
            <a:pPr algn="l">
              <a:lnSpc>
                <a:spcPct val="160000"/>
              </a:lnSpc>
              <a:buFont typeface="Arial" panose="020B0604020202020204" pitchFamily="34" charset="0"/>
              <a:buChar char="•"/>
            </a:pPr>
            <a:r>
              <a:rPr lang="en-US" b="1" i="0" dirty="0">
                <a:solidFill>
                  <a:srgbClr val="0D0D0D"/>
                </a:solidFill>
                <a:effectLst/>
                <a:highlight>
                  <a:srgbClr val="FFFF00"/>
                </a:highlight>
                <a:latin typeface="Söhne"/>
              </a:rPr>
              <a:t>Future Directions:</a:t>
            </a:r>
          </a:p>
          <a:p>
            <a:pPr marL="742950" lvl="1" indent="-285750" algn="l">
              <a:lnSpc>
                <a:spcPct val="160000"/>
              </a:lnSpc>
              <a:buFont typeface="Arial" panose="020B0604020202020204" pitchFamily="34" charset="0"/>
              <a:buChar char="•"/>
            </a:pPr>
            <a:r>
              <a:rPr lang="en-US" sz="2600" b="0" i="0" dirty="0">
                <a:solidFill>
                  <a:srgbClr val="0D0D0D"/>
                </a:solidFill>
                <a:effectLst/>
                <a:latin typeface="Söhne"/>
              </a:rPr>
              <a:t>Moving forward, we plan to explore avenues for further optimization, including the integration of additional data augmentation techniques and the deployment of the system in real-world scenarios. Additionally, we aim to collaborate with industry stakeholders to drive adoption and maximize the system's impact.</a:t>
            </a:r>
          </a:p>
          <a:p>
            <a:pPr>
              <a:lnSpc>
                <a:spcPct val="150000"/>
              </a:lnSpc>
            </a:pPr>
            <a:endParaRPr lang="en-IN" sz="1800" dirty="0"/>
          </a:p>
        </p:txBody>
      </p:sp>
      <p:pic>
        <p:nvPicPr>
          <p:cNvPr id="7" name="Picture 6">
            <a:extLst>
              <a:ext uri="{FF2B5EF4-FFF2-40B4-BE49-F238E27FC236}">
                <a16:creationId xmlns:a16="http://schemas.microsoft.com/office/drawing/2014/main" id="{1F16506B-547C-0204-C822-43B3D41AD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804" y="404664"/>
            <a:ext cx="2144602" cy="4392488"/>
          </a:xfrm>
          <a:prstGeom prst="rect">
            <a:avLst/>
          </a:prstGeom>
        </p:spPr>
      </p:pic>
    </p:spTree>
    <p:extLst>
      <p:ext uri="{BB962C8B-B14F-4D97-AF65-F5344CB8AC3E}">
        <p14:creationId xmlns:p14="http://schemas.microsoft.com/office/powerpoint/2010/main" val="125494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152400"/>
            <a:ext cx="9751060" cy="900336"/>
          </a:xfrm>
        </p:spPr>
        <p:txBody>
          <a:bodyPr/>
          <a:lstStyle/>
          <a:p>
            <a:pPr algn="ctr"/>
            <a:r>
              <a:rPr lang="en-US" b="1" dirty="0"/>
              <a:t>Agenda</a:t>
            </a:r>
          </a:p>
        </p:txBody>
      </p:sp>
      <p:sp>
        <p:nvSpPr>
          <p:cNvPr id="6" name="Content Placeholder 5"/>
          <p:cNvSpPr>
            <a:spLocks noGrp="1"/>
          </p:cNvSpPr>
          <p:nvPr>
            <p:ph idx="1"/>
          </p:nvPr>
        </p:nvSpPr>
        <p:spPr>
          <a:xfrm>
            <a:off x="1218883" y="1741448"/>
            <a:ext cx="9751060" cy="4471392"/>
          </a:xfrm>
        </p:spPr>
        <p:txBody>
          <a:bodyPr>
            <a:normAutofit fontScale="85000" lnSpcReduction="20000"/>
          </a:bodyPr>
          <a:lstStyle/>
          <a:p>
            <a:r>
              <a:rPr lang="en-US" sz="2400" dirty="0"/>
              <a:t>Introduction</a:t>
            </a:r>
          </a:p>
          <a:p>
            <a:r>
              <a:rPr lang="en-IN" sz="2400" i="0" dirty="0">
                <a:effectLst/>
              </a:rPr>
              <a:t>Literature </a:t>
            </a:r>
            <a:r>
              <a:rPr lang="en-IN" sz="2400" dirty="0"/>
              <a:t>review</a:t>
            </a:r>
            <a:endParaRPr lang="en-US" sz="2400" dirty="0"/>
          </a:p>
          <a:p>
            <a:r>
              <a:rPr lang="en-IN" sz="2400" dirty="0"/>
              <a:t>Need and significance of Proposed Work</a:t>
            </a:r>
          </a:p>
          <a:p>
            <a:r>
              <a:rPr lang="en-IN" sz="2400" i="0" dirty="0">
                <a:effectLst/>
              </a:rPr>
              <a:t>Objectives</a:t>
            </a:r>
          </a:p>
          <a:p>
            <a:r>
              <a:rPr lang="en-IN" sz="2400" dirty="0"/>
              <a:t>M</a:t>
            </a:r>
            <a:r>
              <a:rPr lang="en-IN" sz="2400" i="0" dirty="0">
                <a:effectLst/>
              </a:rPr>
              <a:t>otivation</a:t>
            </a:r>
          </a:p>
          <a:p>
            <a:r>
              <a:rPr lang="en-IN" sz="2400" i="0" dirty="0">
                <a:effectLst/>
              </a:rPr>
              <a:t>Methodology</a:t>
            </a:r>
          </a:p>
          <a:p>
            <a:r>
              <a:rPr lang="en-US" sz="2400" dirty="0"/>
              <a:t>Software and Hardware Requirements</a:t>
            </a:r>
            <a:r>
              <a:rPr lang="en-IN" sz="2400" i="0" dirty="0">
                <a:effectLst/>
              </a:rPr>
              <a:t> </a:t>
            </a:r>
          </a:p>
          <a:p>
            <a:r>
              <a:rPr lang="en-IN" sz="2400" dirty="0"/>
              <a:t>Results and analysis</a:t>
            </a:r>
            <a:endParaRPr lang="en-IN" sz="2400" i="0" dirty="0">
              <a:effectLst/>
            </a:endParaRPr>
          </a:p>
          <a:p>
            <a:r>
              <a:rPr lang="en-IN" sz="2400" dirty="0"/>
              <a:t>Conclusion</a:t>
            </a:r>
          </a:p>
          <a:p>
            <a:r>
              <a:rPr lang="en-IN" sz="2400" dirty="0"/>
              <a:t>References</a:t>
            </a:r>
          </a:p>
          <a:p>
            <a:endParaRPr lang="en-IN" sz="2400" dirty="0"/>
          </a:p>
          <a:p>
            <a:pPr marL="0" indent="0">
              <a:buNone/>
            </a:pPr>
            <a:endParaRPr lang="en-IN" sz="2400" dirty="0"/>
          </a:p>
          <a:p>
            <a:endParaRPr lang="en-IN" sz="2400" i="0" dirty="0">
              <a:effectLst/>
            </a:endParaRPr>
          </a:p>
          <a:p>
            <a:pPr marL="0" indent="0">
              <a:buNone/>
            </a:pPr>
            <a:endParaRPr lang="en-IN" sz="2400" b="1" dirty="0">
              <a:latin typeface="Söhne"/>
            </a:endParaRPr>
          </a:p>
          <a:p>
            <a:endParaRPr lang="en-IN" b="1" i="0" dirty="0">
              <a:effectLst/>
              <a:latin typeface="Söhne"/>
            </a:endParaRPr>
          </a:p>
          <a:p>
            <a:pPr marL="0" indent="0">
              <a:buNone/>
            </a:pPr>
            <a:endParaRPr lang="en-US" dirty="0"/>
          </a:p>
        </p:txBody>
      </p:sp>
      <p:pic>
        <p:nvPicPr>
          <p:cNvPr id="9" name="Picture 8">
            <a:extLst>
              <a:ext uri="{FF2B5EF4-FFF2-40B4-BE49-F238E27FC236}">
                <a16:creationId xmlns:a16="http://schemas.microsoft.com/office/drawing/2014/main" id="{78CC8ADB-4102-DFFC-8B6B-2951D3E46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2724" y="377592"/>
            <a:ext cx="3576891" cy="20703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C037-457F-6944-48D1-6C1C98E7DAF3}"/>
              </a:ext>
            </a:extLst>
          </p:cNvPr>
          <p:cNvSpPr>
            <a:spLocks noGrp="1"/>
          </p:cNvSpPr>
          <p:nvPr>
            <p:ph type="title"/>
          </p:nvPr>
        </p:nvSpPr>
        <p:spPr/>
        <p:txBody>
          <a:bodyPr/>
          <a:lstStyle/>
          <a:p>
            <a:pPr algn="ctr"/>
            <a:r>
              <a:rPr lang="en-IN" b="1" i="0" dirty="0">
                <a:solidFill>
                  <a:srgbClr val="0D0D0D"/>
                </a:solidFill>
                <a:effectLst/>
              </a:rPr>
              <a:t>References</a:t>
            </a:r>
            <a:endParaRPr lang="en-IN" dirty="0"/>
          </a:p>
        </p:txBody>
      </p:sp>
      <p:sp>
        <p:nvSpPr>
          <p:cNvPr id="3" name="Content Placeholder 2">
            <a:extLst>
              <a:ext uri="{FF2B5EF4-FFF2-40B4-BE49-F238E27FC236}">
                <a16:creationId xmlns:a16="http://schemas.microsoft.com/office/drawing/2014/main" id="{31D4008E-230C-AFCD-A6D7-3ADA3AEE38C6}"/>
              </a:ext>
            </a:extLst>
          </p:cNvPr>
          <p:cNvSpPr>
            <a:spLocks noGrp="1"/>
          </p:cNvSpPr>
          <p:nvPr>
            <p:ph idx="1"/>
          </p:nvPr>
        </p:nvSpPr>
        <p:spPr>
          <a:xfrm>
            <a:off x="1218883" y="2060848"/>
            <a:ext cx="9751060" cy="4111352"/>
          </a:xfrm>
        </p:spPr>
        <p:txBody>
          <a:bodyPr numCol="1">
            <a:noAutofit/>
          </a:bodyPr>
          <a:lstStyle/>
          <a:p>
            <a:pPr marL="0" indent="0">
              <a:buNone/>
            </a:pPr>
            <a:r>
              <a:rPr lang="en-IN" sz="1400" dirty="0"/>
              <a:t>[1] </a:t>
            </a:r>
            <a:r>
              <a:rPr lang="en-IN" sz="1400" dirty="0" err="1"/>
              <a:t>Krizhevsky</a:t>
            </a:r>
            <a:r>
              <a:rPr lang="en-IN" sz="1400" dirty="0"/>
              <a:t>, A. </a:t>
            </a:r>
            <a:r>
              <a:rPr lang="en-IN" sz="1400" dirty="0" err="1"/>
              <a:t>Sutskever</a:t>
            </a:r>
            <a:r>
              <a:rPr lang="en-IN" sz="1400" dirty="0"/>
              <a:t>, I., Hinton, G.E.: </a:t>
            </a:r>
            <a:r>
              <a:rPr lang="en-IN" sz="1400" dirty="0" err="1"/>
              <a:t>Imagenet</a:t>
            </a:r>
            <a:endParaRPr lang="en-IN" sz="1400" dirty="0"/>
          </a:p>
          <a:p>
            <a:pPr marL="0" indent="0">
              <a:buNone/>
            </a:pPr>
            <a:r>
              <a:rPr lang="en-IN" sz="1400" dirty="0"/>
              <a:t>classification with deep convolutional neural networks. In: Advances in Neural Information Processing Systems, pp.1097–1105 (2012) 6. Liu, W., Wang, Z.: A survey of deep neural network architectures and their applications.</a:t>
            </a:r>
          </a:p>
          <a:p>
            <a:pPr marL="0" indent="0">
              <a:buNone/>
            </a:pPr>
            <a:r>
              <a:rPr lang="en-IN" sz="1400" dirty="0"/>
              <a:t>[2] Muresan, H., </a:t>
            </a:r>
            <a:r>
              <a:rPr lang="en-IN" sz="1400" dirty="0" err="1"/>
              <a:t>Oltean</a:t>
            </a:r>
            <a:r>
              <a:rPr lang="en-IN" sz="1400" dirty="0"/>
              <a:t>, M.: Fruit recognition from</a:t>
            </a:r>
          </a:p>
          <a:p>
            <a:pPr marL="0" indent="0">
              <a:buNone/>
            </a:pPr>
            <a:r>
              <a:rPr lang="en-IN" sz="1400" dirty="0"/>
              <a:t>images using deep learning. Acta Univ. </a:t>
            </a:r>
            <a:r>
              <a:rPr lang="en-IN" sz="1400" dirty="0" err="1"/>
              <a:t>Sapi</a:t>
            </a:r>
            <a:r>
              <a:rPr lang="en-IN" sz="1400" dirty="0"/>
              <a:t>-entire Inform.10(1), 26–42(2018)</a:t>
            </a:r>
          </a:p>
          <a:p>
            <a:pPr marL="0" indent="0">
              <a:buNone/>
            </a:pPr>
            <a:r>
              <a:rPr lang="en-IN" sz="1400" dirty="0"/>
              <a:t>[3] Patel, H.N., Jain, R.K., Joshi, M.V.: Fruit detection using improved multiple features based algorithm. Int. </a:t>
            </a:r>
            <a:r>
              <a:rPr lang="en-IN" sz="1400" dirty="0" err="1"/>
              <a:t>J.Comput</a:t>
            </a:r>
            <a:r>
              <a:rPr lang="en-IN" sz="1400" dirty="0"/>
              <a:t>. Appl. 13(2), 1–5 (2011)</a:t>
            </a:r>
          </a:p>
          <a:p>
            <a:pPr marL="0" indent="0">
              <a:buNone/>
            </a:pPr>
            <a:r>
              <a:rPr lang="en-IN" sz="1400" dirty="0"/>
              <a:t>[4] Zeng, G.: Fruit and vegetables classification system</a:t>
            </a:r>
          </a:p>
          <a:p>
            <a:pPr marL="0" indent="0">
              <a:buNone/>
            </a:pPr>
            <a:r>
              <a:rPr lang="en-IN" sz="1400" dirty="0"/>
              <a:t>using image saliency and convolutional neural network. In: IEEE 3rd Information Technology and </a:t>
            </a:r>
            <a:r>
              <a:rPr lang="en-IN" sz="1400" dirty="0" err="1"/>
              <a:t>MechatronicsEngineering</a:t>
            </a:r>
            <a:r>
              <a:rPr lang="en-IN" sz="1400" dirty="0"/>
              <a:t> Confer- </a:t>
            </a:r>
            <a:r>
              <a:rPr lang="en-IN" sz="1400" dirty="0" err="1"/>
              <a:t>ence</a:t>
            </a:r>
            <a:r>
              <a:rPr lang="en-IN" sz="1400" dirty="0"/>
              <a:t> (ITOEC)(2017)</a:t>
            </a:r>
          </a:p>
          <a:p>
            <a:pPr marL="0" indent="0">
              <a:buNone/>
            </a:pPr>
            <a:endParaRPr lang="en-IN" sz="1400" dirty="0"/>
          </a:p>
        </p:txBody>
      </p:sp>
    </p:spTree>
    <p:extLst>
      <p:ext uri="{BB962C8B-B14F-4D97-AF65-F5344CB8AC3E}">
        <p14:creationId xmlns:p14="http://schemas.microsoft.com/office/powerpoint/2010/main" val="144153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F3861-A175-6C1F-1176-9D22AB6A0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32656"/>
            <a:ext cx="12188825"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331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18883" y="332656"/>
            <a:ext cx="9751060" cy="576064"/>
          </a:xfrm>
        </p:spPr>
        <p:txBody>
          <a:bodyPr>
            <a:normAutofit fontScale="90000"/>
          </a:bodyPr>
          <a:lstStyle/>
          <a:p>
            <a:pPr algn="ctr"/>
            <a:r>
              <a:rPr lang="en-US" b="1" dirty="0"/>
              <a:t>Introduction</a:t>
            </a:r>
          </a:p>
        </p:txBody>
      </p:sp>
      <p:sp>
        <p:nvSpPr>
          <p:cNvPr id="3" name="Content Placeholder 2">
            <a:extLst>
              <a:ext uri="{FF2B5EF4-FFF2-40B4-BE49-F238E27FC236}">
                <a16:creationId xmlns:a16="http://schemas.microsoft.com/office/drawing/2014/main" id="{E2070235-08C0-2EA3-2AA8-BFE54AE22BEC}"/>
              </a:ext>
            </a:extLst>
          </p:cNvPr>
          <p:cNvSpPr>
            <a:spLocks noGrp="1"/>
          </p:cNvSpPr>
          <p:nvPr>
            <p:ph idx="1"/>
          </p:nvPr>
        </p:nvSpPr>
        <p:spPr>
          <a:xfrm>
            <a:off x="1557907" y="1484784"/>
            <a:ext cx="9412035" cy="5153208"/>
          </a:xfrm>
        </p:spPr>
        <p:txBody>
          <a:bodyPr>
            <a:normAutofit/>
          </a:bodyPr>
          <a:lstStyle/>
          <a:p>
            <a:pPr algn="just">
              <a:buFont typeface="Arial" panose="020B0604020202020204" pitchFamily="34" charset="0"/>
              <a:buChar char="•"/>
            </a:pPr>
            <a:r>
              <a:rPr lang="en-IN" sz="1600" b="0" i="0" dirty="0">
                <a:effectLst/>
                <a:latin typeface="Söhne"/>
              </a:rPr>
              <a:t>Welcome to the world of deep learning, computer vision, and image processing.</a:t>
            </a:r>
          </a:p>
          <a:p>
            <a:pPr algn="just">
              <a:buFont typeface="Arial" panose="020B0604020202020204" pitchFamily="34" charset="0"/>
              <a:buChar char="•"/>
            </a:pPr>
            <a:r>
              <a:rPr lang="en-IN" sz="1600" b="0" i="0" dirty="0">
                <a:effectLst/>
                <a:latin typeface="Söhne"/>
              </a:rPr>
              <a:t>Mission: </a:t>
            </a:r>
            <a:r>
              <a:rPr lang="en-IN" sz="1600" b="0" i="0" dirty="0">
                <a:effectLst/>
                <a:latin typeface="Constantia body"/>
              </a:rPr>
              <a:t>Introduce</a:t>
            </a:r>
            <a:r>
              <a:rPr lang="en-IN" sz="1600" b="0" i="0" dirty="0">
                <a:effectLst/>
                <a:latin typeface="Söhne"/>
              </a:rPr>
              <a:t> the groundbreaking Fruits-360 dataset.</a:t>
            </a:r>
          </a:p>
          <a:p>
            <a:pPr algn="just">
              <a:buFont typeface="Arial" panose="020B0604020202020204" pitchFamily="34" charset="0"/>
              <a:buChar char="•"/>
            </a:pPr>
            <a:r>
              <a:rPr lang="en-IN" sz="1600" b="0" i="0" dirty="0">
                <a:effectLst/>
                <a:latin typeface="Söhne"/>
              </a:rPr>
              <a:t>Dataset: 90,483 high-quality images, 131 fruits and vegetables, pristine for robust object recognition.</a:t>
            </a:r>
          </a:p>
          <a:p>
            <a:pPr algn="just">
              <a:buFont typeface="Arial" panose="020B0604020202020204" pitchFamily="34" charset="0"/>
              <a:buChar char="•"/>
            </a:pPr>
            <a:r>
              <a:rPr lang="en-IN" sz="1600" b="0" i="0" dirty="0">
                <a:effectLst/>
                <a:latin typeface="Söhne"/>
              </a:rPr>
              <a:t>Journey: Development of a deep neural network for fruit identification.</a:t>
            </a:r>
          </a:p>
          <a:p>
            <a:pPr algn="just">
              <a:buFont typeface="Arial" panose="020B0604020202020204" pitchFamily="34" charset="0"/>
              <a:buChar char="•"/>
            </a:pPr>
            <a:r>
              <a:rPr lang="en-IN" sz="1600" b="0" i="0" dirty="0">
                <a:effectLst/>
                <a:latin typeface="Söhne"/>
              </a:rPr>
              <a:t>Broader initiative: Augmented reality, spanning autonomous navigation and human-robot interactions.</a:t>
            </a:r>
          </a:p>
          <a:p>
            <a:pPr algn="just">
              <a:buFont typeface="Arial" panose="020B0604020202020204" pitchFamily="34" charset="0"/>
              <a:buChar char="•"/>
            </a:pPr>
            <a:r>
              <a:rPr lang="en-IN" sz="1600" b="0" i="0" dirty="0">
                <a:effectLst/>
                <a:latin typeface="Söhne"/>
              </a:rPr>
              <a:t>Focus: Enhancing autonomous robot capabilities, including store aisle inspections and fruit harvesting.</a:t>
            </a:r>
          </a:p>
          <a:p>
            <a:pPr algn="just">
              <a:buFont typeface="Arial" panose="020B0604020202020204" pitchFamily="34" charset="0"/>
              <a:buChar char="•"/>
            </a:pPr>
            <a:r>
              <a:rPr lang="en-IN" sz="1600" b="0" i="0" dirty="0">
                <a:effectLst/>
                <a:latin typeface="Söhne"/>
              </a:rPr>
              <a:t>Exploration: Begins with intricate fruit identification, guided by deep learning principles.</a:t>
            </a:r>
          </a:p>
          <a:p>
            <a:pPr algn="just">
              <a:buFont typeface="Arial" panose="020B0604020202020204" pitchFamily="34" charset="0"/>
              <a:buChar char="•"/>
            </a:pPr>
            <a:r>
              <a:rPr lang="en-IN" sz="1600" b="0" i="0" dirty="0">
                <a:effectLst/>
                <a:latin typeface="Söhne"/>
              </a:rPr>
              <a:t>Insights: Cover Fruits-360 dataset, TensorFlow framework, neural network, performance results.</a:t>
            </a:r>
          </a:p>
          <a:p>
            <a:pPr algn="just">
              <a:buFont typeface="Arial" panose="020B0604020202020204" pitchFamily="34" charset="0"/>
              <a:buChar char="•"/>
            </a:pPr>
            <a:r>
              <a:rPr lang="en-IN" sz="1600" b="0" i="0" dirty="0">
                <a:effectLst/>
                <a:latin typeface="Söhne"/>
              </a:rPr>
              <a:t>Potential: Deep learning, computer vision, and image processing shaping automation and intelligent systems.</a:t>
            </a:r>
          </a:p>
          <a:p>
            <a:pPr marL="0" indent="0" algn="just">
              <a:buNone/>
            </a:pPr>
            <a:endParaRPr lang="en-US" sz="1800" b="0" i="0" dirty="0">
              <a:solidFill>
                <a:srgbClr val="374151"/>
              </a:solidFill>
              <a:effectLst/>
              <a:latin typeface="Söhne"/>
            </a:endParaRPr>
          </a:p>
        </p:txBody>
      </p:sp>
      <p:pic>
        <p:nvPicPr>
          <p:cNvPr id="8" name="Picture 7">
            <a:extLst>
              <a:ext uri="{FF2B5EF4-FFF2-40B4-BE49-F238E27FC236}">
                <a16:creationId xmlns:a16="http://schemas.microsoft.com/office/drawing/2014/main" id="{CD6DD7C4-63BC-BF1C-7804-8314D690B1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30916" y="111760"/>
            <a:ext cx="1368152" cy="1656184"/>
          </a:xfrm>
          <a:prstGeom prst="rect">
            <a:avLst/>
          </a:prstGeom>
        </p:spPr>
      </p:pic>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2" y="147446"/>
            <a:ext cx="9751060" cy="468288"/>
          </a:xfrm>
        </p:spPr>
        <p:txBody>
          <a:bodyPr>
            <a:normAutofit fontScale="90000"/>
          </a:bodyPr>
          <a:lstStyle/>
          <a:p>
            <a:pPr algn="ctr"/>
            <a:r>
              <a:rPr lang="en-IN" sz="3600" b="1" i="0" dirty="0">
                <a:effectLst/>
              </a:rPr>
              <a:t>Literature </a:t>
            </a:r>
            <a:r>
              <a:rPr lang="en-IN" b="1" dirty="0"/>
              <a:t>Review</a:t>
            </a:r>
            <a:endParaRPr lang="en-US" sz="3600" b="1" dirty="0"/>
          </a:p>
        </p:txBody>
      </p:sp>
      <p:sp>
        <p:nvSpPr>
          <p:cNvPr id="8" name="Content Placeholder 7">
            <a:extLst>
              <a:ext uri="{FF2B5EF4-FFF2-40B4-BE49-F238E27FC236}">
                <a16:creationId xmlns:a16="http://schemas.microsoft.com/office/drawing/2014/main" id="{9B375F32-E7A7-E677-7D43-78B1AB850345}"/>
              </a:ext>
            </a:extLst>
          </p:cNvPr>
          <p:cNvSpPr>
            <a:spLocks noGrp="1"/>
          </p:cNvSpPr>
          <p:nvPr>
            <p:ph idx="1"/>
          </p:nvPr>
        </p:nvSpPr>
        <p:spPr>
          <a:xfrm>
            <a:off x="1218883" y="763180"/>
            <a:ext cx="9751060" cy="5330116"/>
          </a:xfrm>
          <a:solidFill>
            <a:schemeClr val="bg1"/>
          </a:solidFill>
        </p:spPr>
        <p:txBody>
          <a:bodyPr>
            <a:noAutofit/>
          </a:bodyPr>
          <a:lstStyle/>
          <a:p>
            <a:pPr marL="0" indent="0" algn="just">
              <a:lnSpc>
                <a:spcPct val="100000"/>
              </a:lnSpc>
              <a:buNone/>
            </a:pPr>
            <a:r>
              <a:rPr lang="en-US" sz="1800" b="1" dirty="0">
                <a:latin typeface="Söhne"/>
              </a:rPr>
              <a:t>Author 1:</a:t>
            </a:r>
          </a:p>
          <a:p>
            <a:pPr algn="just">
              <a:lnSpc>
                <a:spcPct val="100000"/>
              </a:lnSpc>
            </a:pPr>
            <a:r>
              <a:rPr lang="en-US" sz="1600" b="1" dirty="0">
                <a:latin typeface="Söhne"/>
              </a:rPr>
              <a:t>Name: </a:t>
            </a:r>
            <a:r>
              <a:rPr lang="en-US" sz="1600" dirty="0">
                <a:latin typeface="Söhne"/>
              </a:rPr>
              <a:t>Hao Lu</a:t>
            </a:r>
          </a:p>
          <a:p>
            <a:pPr algn="just">
              <a:lnSpc>
                <a:spcPct val="100000"/>
              </a:lnSpc>
            </a:pPr>
            <a:r>
              <a:rPr lang="en-US" sz="1600" b="1" dirty="0">
                <a:latin typeface="Söhne"/>
              </a:rPr>
              <a:t>Year of Work: </a:t>
            </a:r>
            <a:r>
              <a:rPr lang="en-US" sz="1600" dirty="0">
                <a:latin typeface="Söhne"/>
              </a:rPr>
              <a:t>2017</a:t>
            </a:r>
          </a:p>
          <a:p>
            <a:pPr algn="just">
              <a:lnSpc>
                <a:spcPct val="150000"/>
              </a:lnSpc>
            </a:pPr>
            <a:r>
              <a:rPr lang="en-US" sz="1600" b="1" dirty="0">
                <a:latin typeface="Söhne"/>
              </a:rPr>
              <a:t>Contribution:  </a:t>
            </a:r>
            <a:r>
              <a:rPr lang="en-US" sz="1600" dirty="0">
                <a:latin typeface="Söhne"/>
              </a:rPr>
              <a:t>Hao Lu and his team developed a deep convolutional neural network (CNN) called "</a:t>
            </a:r>
            <a:r>
              <a:rPr lang="en-US" sz="1600" dirty="0" err="1">
                <a:latin typeface="Söhne"/>
              </a:rPr>
              <a:t>FruitNet</a:t>
            </a:r>
            <a:r>
              <a:rPr lang="en-US" sz="1600" dirty="0">
                <a:latin typeface="Söhne"/>
              </a:rPr>
              <a:t>" for fruit recognition. They achieved remarkable accuracy in classifying 60 different fruit types, with an overall accuracy of </a:t>
            </a:r>
            <a:r>
              <a:rPr lang="en-US" sz="1600" dirty="0">
                <a:solidFill>
                  <a:schemeClr val="accent4"/>
                </a:solidFill>
                <a:latin typeface="Söhne"/>
              </a:rPr>
              <a:t>97.34%.</a:t>
            </a:r>
          </a:p>
          <a:p>
            <a:pPr marL="0" indent="0" algn="just">
              <a:lnSpc>
                <a:spcPct val="100000"/>
              </a:lnSpc>
              <a:buNone/>
            </a:pPr>
            <a:r>
              <a:rPr lang="en-US" sz="1600" dirty="0">
                <a:latin typeface="Söhne"/>
              </a:rPr>
              <a:t> </a:t>
            </a:r>
            <a:r>
              <a:rPr lang="en-US" sz="1800" b="1" dirty="0">
                <a:latin typeface="Söhne"/>
              </a:rPr>
              <a:t>Author 2:</a:t>
            </a:r>
          </a:p>
          <a:p>
            <a:pPr algn="just">
              <a:lnSpc>
                <a:spcPct val="100000"/>
              </a:lnSpc>
            </a:pPr>
            <a:r>
              <a:rPr lang="en-US" sz="1600" dirty="0">
                <a:latin typeface="Söhne"/>
              </a:rPr>
              <a:t> </a:t>
            </a:r>
            <a:r>
              <a:rPr lang="en-US" sz="1600" b="1" dirty="0">
                <a:latin typeface="Söhne"/>
              </a:rPr>
              <a:t>Name</a:t>
            </a:r>
            <a:r>
              <a:rPr lang="en-US" sz="1600" dirty="0">
                <a:latin typeface="Söhne"/>
              </a:rPr>
              <a:t>: Hamed Habibi </a:t>
            </a:r>
            <a:r>
              <a:rPr lang="en-US" sz="1600" dirty="0" err="1">
                <a:latin typeface="Söhne"/>
              </a:rPr>
              <a:t>Aghda</a:t>
            </a:r>
            <a:endParaRPr lang="en-US" sz="1600" dirty="0">
              <a:latin typeface="Söhne"/>
            </a:endParaRPr>
          </a:p>
          <a:p>
            <a:pPr algn="just">
              <a:lnSpc>
                <a:spcPct val="100000"/>
              </a:lnSpc>
            </a:pPr>
            <a:r>
              <a:rPr lang="en-US" sz="1600" dirty="0">
                <a:latin typeface="Söhne"/>
              </a:rPr>
              <a:t> </a:t>
            </a:r>
            <a:r>
              <a:rPr lang="en-US" sz="1600" b="1" dirty="0">
                <a:latin typeface="Söhne"/>
              </a:rPr>
              <a:t>Year of Work: </a:t>
            </a:r>
            <a:r>
              <a:rPr lang="en-US" sz="1600" dirty="0">
                <a:latin typeface="Söhne"/>
              </a:rPr>
              <a:t>2016</a:t>
            </a:r>
          </a:p>
          <a:p>
            <a:pPr algn="just">
              <a:lnSpc>
                <a:spcPct val="150000"/>
              </a:lnSpc>
            </a:pPr>
            <a:r>
              <a:rPr lang="en-US" sz="1600" dirty="0">
                <a:latin typeface="Söhne"/>
              </a:rPr>
              <a:t> </a:t>
            </a:r>
            <a:r>
              <a:rPr lang="en-US" sz="1600" b="1" dirty="0">
                <a:latin typeface="Söhne"/>
              </a:rPr>
              <a:t>Contribution: </a:t>
            </a:r>
            <a:r>
              <a:rPr lang="en-US" sz="1600" dirty="0">
                <a:latin typeface="Söhne"/>
              </a:rPr>
              <a:t>Hamed Habibi </a:t>
            </a:r>
            <a:r>
              <a:rPr lang="en-US" sz="1600" dirty="0" err="1">
                <a:latin typeface="Söhne"/>
              </a:rPr>
              <a:t>Aghdam</a:t>
            </a:r>
            <a:r>
              <a:rPr lang="en-US" sz="1600" dirty="0">
                <a:latin typeface="Söhne"/>
              </a:rPr>
              <a:t> and colleagues introduced a deep CNN-based model for fruit detection and recognition. Their system achieved an impressive accuracy of </a:t>
            </a:r>
            <a:r>
              <a:rPr lang="en-US" sz="1600" dirty="0">
                <a:solidFill>
                  <a:schemeClr val="accent4"/>
                </a:solidFill>
                <a:latin typeface="Söhne"/>
              </a:rPr>
              <a:t>98.77% </a:t>
            </a:r>
            <a:r>
              <a:rPr lang="en-US" sz="1600" dirty="0">
                <a:latin typeface="Söhne"/>
              </a:rPr>
              <a:t>in identifying 131 different fruit and vegetable categories from images.</a:t>
            </a:r>
          </a:p>
          <a:p>
            <a:pPr marL="0" indent="0">
              <a:lnSpc>
                <a:spcPct val="100000"/>
              </a:lnSpc>
              <a:buNone/>
            </a:pPr>
            <a:endParaRPr lang="en-US" sz="1600" dirty="0">
              <a:latin typeface="Söhne"/>
            </a:endParaRPr>
          </a:p>
          <a:p>
            <a:pPr marL="0" indent="0">
              <a:lnSpc>
                <a:spcPct val="100000"/>
              </a:lnSpc>
              <a:buNone/>
            </a:pPr>
            <a:endParaRPr lang="en-IN" sz="1600" dirty="0">
              <a:latin typeface="Söhne"/>
            </a:endParaRPr>
          </a:p>
        </p:txBody>
      </p:sp>
      <p:pic>
        <p:nvPicPr>
          <p:cNvPr id="12" name="Picture 11">
            <a:extLst>
              <a:ext uri="{FF2B5EF4-FFF2-40B4-BE49-F238E27FC236}">
                <a16:creationId xmlns:a16="http://schemas.microsoft.com/office/drawing/2014/main" id="{FF725AD4-539C-A1C5-8645-9A7CBBD7BE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95502" y="0"/>
            <a:ext cx="2348880" cy="2110544"/>
          </a:xfrm>
          <a:prstGeom prst="rect">
            <a:avLst/>
          </a:prstGeom>
        </p:spPr>
      </p:pic>
    </p:spTree>
    <p:extLst>
      <p:ext uri="{BB962C8B-B14F-4D97-AF65-F5344CB8AC3E}">
        <p14:creationId xmlns:p14="http://schemas.microsoft.com/office/powerpoint/2010/main" val="39806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548680"/>
            <a:ext cx="9751060" cy="792088"/>
          </a:xfrm>
        </p:spPr>
        <p:txBody>
          <a:bodyPr>
            <a:normAutofit fontScale="90000"/>
          </a:bodyPr>
          <a:lstStyle/>
          <a:p>
            <a:pPr algn="ctr"/>
            <a:r>
              <a:rPr lang="en-US" b="1" i="0" dirty="0">
                <a:solidFill>
                  <a:srgbClr val="0D0D0D"/>
                </a:solidFill>
                <a:effectLst/>
                <a:latin typeface="Constantia" panose="02030602050306030303" pitchFamily="18" charset="0"/>
              </a:rPr>
              <a:t>Need and Significance of Proposed Work</a:t>
            </a:r>
            <a:br>
              <a:rPr lang="en-IN" sz="3600" i="0" dirty="0">
                <a:effectLst/>
              </a:rPr>
            </a:br>
            <a:endParaRPr lang="en-US" dirty="0"/>
          </a:p>
        </p:txBody>
      </p:sp>
      <p:sp>
        <p:nvSpPr>
          <p:cNvPr id="3" name="Content Placeholder 2"/>
          <p:cNvSpPr>
            <a:spLocks noGrp="1"/>
          </p:cNvSpPr>
          <p:nvPr>
            <p:ph idx="1"/>
          </p:nvPr>
        </p:nvSpPr>
        <p:spPr>
          <a:xfrm>
            <a:off x="1218883" y="1412776"/>
            <a:ext cx="9751060" cy="4759424"/>
          </a:xfrm>
        </p:spPr>
        <p:txBody>
          <a:bodyPr>
            <a:normAutofit/>
          </a:bodyPr>
          <a:lstStyle/>
          <a:p>
            <a:pPr algn="l">
              <a:buFont typeface="Wingdings" panose="05000000000000000000" pitchFamily="2" charset="2"/>
              <a:buChar char="v"/>
            </a:pPr>
            <a:r>
              <a:rPr lang="en-US" sz="2400" dirty="0">
                <a:latin typeface="Söhne"/>
              </a:rPr>
              <a:t> </a:t>
            </a:r>
            <a:r>
              <a:rPr lang="en-US" b="0" i="0" dirty="0">
                <a:solidFill>
                  <a:srgbClr val="0D0D0D"/>
                </a:solidFill>
                <a:effectLst/>
                <a:latin typeface="Söhne"/>
              </a:rPr>
              <a:t>Importance:</a:t>
            </a:r>
          </a:p>
          <a:p>
            <a:pPr marL="742950" lvl="1" indent="-285750" algn="l">
              <a:buFont typeface="Arial" panose="020B0604020202020204" pitchFamily="34" charset="0"/>
              <a:buChar char="•"/>
            </a:pPr>
            <a:r>
              <a:rPr lang="en-US" b="0" i="0" dirty="0">
                <a:solidFill>
                  <a:srgbClr val="0D0D0D"/>
                </a:solidFill>
                <a:effectLst/>
                <a:latin typeface="Söhne"/>
              </a:rPr>
              <a:t>Accurate fruit recognition is crucial for quality control, sorting, and grading in agriculture.</a:t>
            </a:r>
          </a:p>
          <a:p>
            <a:pPr marL="742950" lvl="1" indent="-285750" algn="l">
              <a:buFont typeface="Arial" panose="020B0604020202020204" pitchFamily="34" charset="0"/>
              <a:buChar char="•"/>
            </a:pPr>
            <a:r>
              <a:rPr lang="en-US" b="0" i="0" dirty="0">
                <a:solidFill>
                  <a:srgbClr val="0D0D0D"/>
                </a:solidFill>
                <a:effectLst/>
                <a:latin typeface="Söhne"/>
              </a:rPr>
              <a:t>It also facilitates inventory management and reduces manual labor costs in the food industry.</a:t>
            </a:r>
          </a:p>
          <a:p>
            <a:pPr algn="l">
              <a:buFont typeface="Wingdings" panose="05000000000000000000" pitchFamily="2" charset="2"/>
              <a:buChar char="v"/>
            </a:pPr>
            <a:r>
              <a:rPr lang="en-US" b="0" i="0" dirty="0">
                <a:solidFill>
                  <a:srgbClr val="0D0D0D"/>
                </a:solidFill>
                <a:effectLst/>
                <a:latin typeface="Söhne"/>
              </a:rPr>
              <a:t>  Challenges:</a:t>
            </a:r>
          </a:p>
          <a:p>
            <a:pPr marL="742950" lvl="1" indent="-285750" algn="l">
              <a:buFont typeface="Arial" panose="020B0604020202020204" pitchFamily="34" charset="0"/>
              <a:buChar char="•"/>
            </a:pPr>
            <a:r>
              <a:rPr lang="en-US" b="0" i="0" dirty="0">
                <a:solidFill>
                  <a:srgbClr val="0D0D0D"/>
                </a:solidFill>
                <a:effectLst/>
                <a:latin typeface="Söhne"/>
              </a:rPr>
              <a:t>Existing methods often struggle with diverse environmental conditions, variations in fruit appearance, and occlusions.</a:t>
            </a:r>
          </a:p>
          <a:p>
            <a:pPr marL="742950" lvl="1" indent="-285750" algn="l">
              <a:buFont typeface="Arial" panose="020B0604020202020204" pitchFamily="34" charset="0"/>
              <a:buChar char="•"/>
            </a:pPr>
            <a:r>
              <a:rPr lang="en-US" b="0" i="0" dirty="0">
                <a:solidFill>
                  <a:srgbClr val="0D0D0D"/>
                </a:solidFill>
                <a:effectLst/>
                <a:latin typeface="Söhne"/>
              </a:rPr>
              <a:t>Need for robust and efficient fruit recognition systems to overcome these challenges.</a:t>
            </a:r>
          </a:p>
          <a:p>
            <a:pPr>
              <a:buFont typeface="Wingdings" panose="05000000000000000000" pitchFamily="2" charset="2"/>
              <a:buChar char="v"/>
            </a:pPr>
            <a:endParaRPr lang="en-US" sz="2400" dirty="0">
              <a:latin typeface="Söhne"/>
            </a:endParaRPr>
          </a:p>
        </p:txBody>
      </p:sp>
    </p:spTree>
    <p:extLst>
      <p:ext uri="{BB962C8B-B14F-4D97-AF65-F5344CB8AC3E}">
        <p14:creationId xmlns:p14="http://schemas.microsoft.com/office/powerpoint/2010/main" val="249061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2BB89077-9260-9951-452C-ED1FCE7CE43D}"/>
              </a:ext>
            </a:extLst>
          </p:cNvPr>
          <p:cNvSpPr>
            <a:spLocks noGrp="1"/>
          </p:cNvSpPr>
          <p:nvPr>
            <p:ph type="body" sz="half" idx="2"/>
          </p:nvPr>
        </p:nvSpPr>
        <p:spPr>
          <a:xfrm>
            <a:off x="5662364" y="1124744"/>
            <a:ext cx="6264696" cy="4464496"/>
          </a:xfrm>
        </p:spPr>
        <p:txBody>
          <a:bodyPr>
            <a:normAutofit/>
          </a:bodyPr>
          <a:lstStyle/>
          <a:p>
            <a:pPr marL="342900" indent="-342900">
              <a:buFont typeface="Wingdings" panose="05000000000000000000" pitchFamily="2" charset="2"/>
              <a:buChar char="Ø"/>
            </a:pPr>
            <a:r>
              <a:rPr lang="en-US" sz="2000" b="0" i="0" dirty="0">
                <a:solidFill>
                  <a:srgbClr val="374151"/>
                </a:solidFill>
                <a:effectLst/>
                <a:latin typeface="Söhne"/>
              </a:rPr>
              <a:t>We made the dataset by recording videos of fruits spinning slowly on a motor. This gave us lots of different fruit images.</a:t>
            </a:r>
          </a:p>
          <a:p>
            <a:pPr marL="342900" indent="-342900">
              <a:buFont typeface="Wingdings" panose="05000000000000000000" pitchFamily="2" charset="2"/>
              <a:buChar char="Ø"/>
            </a:pPr>
            <a:r>
              <a:rPr lang="en-US" sz="2000" b="0" i="0" dirty="0">
                <a:solidFill>
                  <a:srgbClr val="374151"/>
                </a:solidFill>
                <a:effectLst/>
                <a:latin typeface="Söhne"/>
              </a:rPr>
              <a:t>We used a white paper background for the videos, which made sure the fruit images were clear and tidy.</a:t>
            </a:r>
          </a:p>
          <a:p>
            <a:pPr marL="342900" indent="-342900">
              <a:buFont typeface="Wingdings" panose="05000000000000000000" pitchFamily="2" charset="2"/>
              <a:buChar char="Ø"/>
            </a:pPr>
            <a:r>
              <a:rPr lang="en-US" sz="2000" b="0" i="0" dirty="0">
                <a:solidFill>
                  <a:srgbClr val="374151"/>
                </a:solidFill>
                <a:effectLst/>
                <a:latin typeface="Söhne"/>
              </a:rPr>
              <a:t>Figure 1 shows how we changed the original picture. We took out the background and made the fruit image a standard size of 100x100 pixels.</a:t>
            </a:r>
          </a:p>
          <a:p>
            <a:pPr marL="342900" indent="-342900">
              <a:buFont typeface="Wingdings" panose="05000000000000000000" pitchFamily="2" charset="2"/>
              <a:buChar char="Ø"/>
            </a:pPr>
            <a:r>
              <a:rPr lang="en-US" sz="2000" b="0" i="0" dirty="0">
                <a:solidFill>
                  <a:srgbClr val="374151"/>
                </a:solidFill>
                <a:effectLst/>
                <a:latin typeface="Söhne"/>
              </a:rPr>
              <a:t>These steps make the dataset good for recognizing objects, like fruits, because the pictures are neat, and there's nothing extra in the background</a:t>
            </a:r>
            <a:r>
              <a:rPr lang="en-US" sz="1400" b="0" i="0" dirty="0">
                <a:solidFill>
                  <a:srgbClr val="374151"/>
                </a:solidFill>
                <a:effectLst/>
                <a:latin typeface="Söhne"/>
              </a:rPr>
              <a:t>.</a:t>
            </a:r>
          </a:p>
          <a:p>
            <a:endParaRPr lang="en-IN" sz="2000" dirty="0"/>
          </a:p>
        </p:txBody>
      </p:sp>
      <p:pic>
        <p:nvPicPr>
          <p:cNvPr id="24" name="Picture Placeholder 23">
            <a:extLst>
              <a:ext uri="{FF2B5EF4-FFF2-40B4-BE49-F238E27FC236}">
                <a16:creationId xmlns:a16="http://schemas.microsoft.com/office/drawing/2014/main" id="{236536E6-4575-978F-F855-2CEF0DCE8E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792" b="7792"/>
          <a:stretch>
            <a:fillRect/>
          </a:stretch>
        </p:blipFill>
        <p:spPr>
          <a:xfrm>
            <a:off x="621804" y="1700808"/>
            <a:ext cx="4680519" cy="36724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548680"/>
            <a:ext cx="9751060" cy="648072"/>
          </a:xfrm>
        </p:spPr>
        <p:txBody>
          <a:bodyPr>
            <a:normAutofit fontScale="90000"/>
          </a:bodyPr>
          <a:lstStyle/>
          <a:p>
            <a:pPr algn="ctr"/>
            <a:r>
              <a:rPr lang="en-US" sz="3600" b="1" i="0" dirty="0">
                <a:effectLst/>
              </a:rPr>
              <a:t>Identifying Open Problems/</a:t>
            </a:r>
            <a:r>
              <a:rPr lang="en-IN" sz="3600" b="1" i="0" dirty="0">
                <a:effectLst/>
              </a:rPr>
              <a:t>Project Ideas </a:t>
            </a:r>
            <a:br>
              <a:rPr lang="en-IN" sz="3600" i="0" dirty="0">
                <a:effectLst/>
              </a:rPr>
            </a:br>
            <a:endParaRPr lang="en-US" dirty="0"/>
          </a:p>
        </p:txBody>
      </p:sp>
      <p:sp>
        <p:nvSpPr>
          <p:cNvPr id="3" name="Content Placeholder 2">
            <a:extLst>
              <a:ext uri="{FF2B5EF4-FFF2-40B4-BE49-F238E27FC236}">
                <a16:creationId xmlns:a16="http://schemas.microsoft.com/office/drawing/2014/main" id="{E75ABC25-667C-142C-FC55-EF08DA328CE9}"/>
              </a:ext>
            </a:extLst>
          </p:cNvPr>
          <p:cNvSpPr>
            <a:spLocks noGrp="1"/>
          </p:cNvSpPr>
          <p:nvPr>
            <p:ph idx="1"/>
          </p:nvPr>
        </p:nvSpPr>
        <p:spPr>
          <a:xfrm>
            <a:off x="1218882" y="1196752"/>
            <a:ext cx="9751061" cy="4975448"/>
          </a:xfrm>
        </p:spPr>
        <p:txBody>
          <a:bodyPr>
            <a:normAutofit/>
          </a:bodyPr>
          <a:lstStyle/>
          <a:p>
            <a:r>
              <a:rPr lang="en-US" sz="1600" b="0" i="0" dirty="0">
                <a:effectLst/>
                <a:latin typeface="Söhne"/>
              </a:rPr>
              <a:t>here are three open problems related to research on fruit recognition from images using deep learning, along with brief proposed solutions or project ideas:</a:t>
            </a:r>
          </a:p>
          <a:p>
            <a:pPr marL="0" indent="0" algn="l">
              <a:buNone/>
            </a:pPr>
            <a:endParaRPr lang="en-US" sz="1400" dirty="0">
              <a:highlight>
                <a:srgbClr val="FFFF00"/>
              </a:highlight>
              <a:latin typeface="Söhne"/>
            </a:endParaRPr>
          </a:p>
          <a:p>
            <a:pPr marL="0" indent="0" algn="l">
              <a:buNone/>
            </a:pPr>
            <a:r>
              <a:rPr lang="en-US" sz="2400" b="1" i="0" dirty="0">
                <a:effectLst/>
                <a:highlight>
                  <a:srgbClr val="FFFF00"/>
                </a:highlight>
                <a:latin typeface="Söhne"/>
              </a:rPr>
              <a:t>Open Problem 1: Enhancing Real-Time Recognition </a:t>
            </a:r>
          </a:p>
          <a:p>
            <a:pPr marL="0" indent="0" algn="l">
              <a:buNone/>
            </a:pPr>
            <a:endParaRPr lang="en-US" sz="1800" b="1" i="0" dirty="0">
              <a:effectLst/>
              <a:latin typeface="Söhne"/>
            </a:endParaRPr>
          </a:p>
          <a:p>
            <a:pPr algn="l">
              <a:lnSpc>
                <a:spcPct val="150000"/>
              </a:lnSpc>
              <a:buFont typeface="Arial" panose="020B0604020202020204" pitchFamily="34" charset="0"/>
              <a:buChar char="•"/>
            </a:pPr>
            <a:r>
              <a:rPr lang="en-US" sz="1800" b="1" i="0" dirty="0">
                <a:solidFill>
                  <a:srgbClr val="374151"/>
                </a:solidFill>
                <a:effectLst/>
                <a:latin typeface="Söhne"/>
              </a:rPr>
              <a:t>Problem</a:t>
            </a:r>
            <a:r>
              <a:rPr lang="en-US" sz="1600" b="1" i="0" dirty="0">
                <a:solidFill>
                  <a:srgbClr val="374151"/>
                </a:solidFill>
                <a:effectLst/>
                <a:latin typeface="Söhne"/>
              </a:rPr>
              <a:t>:</a:t>
            </a:r>
            <a:r>
              <a:rPr lang="en-US" sz="1600" b="0" i="0" dirty="0">
                <a:solidFill>
                  <a:srgbClr val="374151"/>
                </a:solidFill>
                <a:effectLst/>
                <a:latin typeface="Söhne"/>
              </a:rPr>
              <a:t> </a:t>
            </a:r>
            <a:r>
              <a:rPr lang="en-US" sz="1600" b="0" i="0" dirty="0">
                <a:effectLst/>
                <a:latin typeface="Söhne"/>
              </a:rPr>
              <a:t>Real-time fruit recognition in dynamic environments remains a challenge due to variations in lighting, fruit orientation, and occlusions</a:t>
            </a:r>
            <a:r>
              <a:rPr lang="en-US" sz="1600" b="0" i="0" dirty="0">
                <a:solidFill>
                  <a:srgbClr val="374151"/>
                </a:solidFill>
                <a:effectLst/>
                <a:latin typeface="Söhne"/>
              </a:rPr>
              <a:t>.</a:t>
            </a:r>
          </a:p>
          <a:p>
            <a:pPr marL="0" indent="0" algn="l">
              <a:lnSpc>
                <a:spcPct val="150000"/>
              </a:lnSpc>
              <a:buNone/>
            </a:pPr>
            <a:r>
              <a:rPr lang="en-US" sz="1600" b="1" i="0" dirty="0">
                <a:solidFill>
                  <a:srgbClr val="FF0000"/>
                </a:solidFill>
                <a:effectLst/>
                <a:latin typeface="Söhne"/>
              </a:rPr>
              <a:t>Open Problem Solution/Idea</a:t>
            </a:r>
            <a:r>
              <a:rPr lang="en-US" sz="1600" b="1" i="0" dirty="0">
                <a:effectLst/>
                <a:latin typeface="Söhne"/>
              </a:rPr>
              <a:t>:</a:t>
            </a:r>
            <a:r>
              <a:rPr lang="en-US" sz="1600" b="0" i="0" dirty="0">
                <a:effectLst/>
                <a:latin typeface="Söhne"/>
              </a:rPr>
              <a:t> Develop a robust real-time fruit recognition system by incorporating advanced object tracking techniques like Kalman filters or Particle Filters. Improve data augmentation using Generative Adversarial Networks (GANs) to generate synthetic data that simulates dynamic conditions effectively</a:t>
            </a:r>
          </a:p>
          <a:p>
            <a:endParaRPr lang="en-IN" sz="1400" dirty="0"/>
          </a:p>
        </p:txBody>
      </p:sp>
    </p:spTree>
    <p:extLst>
      <p:ext uri="{BB962C8B-B14F-4D97-AF65-F5344CB8AC3E}">
        <p14:creationId xmlns:p14="http://schemas.microsoft.com/office/powerpoint/2010/main" val="289162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13EE1C-DD80-9A77-CFC8-40E052AC2EB5}"/>
              </a:ext>
            </a:extLst>
          </p:cNvPr>
          <p:cNvSpPr txBox="1"/>
          <p:nvPr/>
        </p:nvSpPr>
        <p:spPr>
          <a:xfrm>
            <a:off x="621804" y="1412776"/>
            <a:ext cx="9844081" cy="4322722"/>
          </a:xfrm>
          <a:prstGeom prst="rect">
            <a:avLst/>
          </a:prstGeom>
          <a:noFill/>
        </p:spPr>
        <p:txBody>
          <a:bodyPr wrap="square">
            <a:spAutoFit/>
          </a:bodyPr>
          <a:lstStyle/>
          <a:p>
            <a:pPr algn="l"/>
            <a:r>
              <a:rPr lang="en-US" b="1" i="0" dirty="0">
                <a:solidFill>
                  <a:srgbClr val="374151"/>
                </a:solidFill>
                <a:effectLst/>
                <a:highlight>
                  <a:srgbClr val="FFFF00"/>
                </a:highlight>
                <a:latin typeface="Söhne"/>
              </a:rPr>
              <a:t>Open Problem 2: Scalability to Rare and Exotic Fruits</a:t>
            </a:r>
          </a:p>
          <a:p>
            <a:pPr algn="l"/>
            <a:endParaRPr lang="en-US" b="1" dirty="0">
              <a:solidFill>
                <a:srgbClr val="374151"/>
              </a:solidFill>
              <a:highlight>
                <a:srgbClr val="FFFF00"/>
              </a:highlight>
              <a:latin typeface="Söhne"/>
            </a:endParaRPr>
          </a:p>
          <a:p>
            <a:pPr algn="l"/>
            <a:endParaRPr lang="en-US" sz="2000" b="0" i="0" dirty="0">
              <a:solidFill>
                <a:srgbClr val="374151"/>
              </a:solidFill>
              <a:effectLst/>
              <a:highlight>
                <a:srgbClr val="FFFF00"/>
              </a:highlight>
              <a:latin typeface="Söhne"/>
            </a:endParaRPr>
          </a:p>
          <a:p>
            <a:pPr algn="l">
              <a:lnSpc>
                <a:spcPct val="150000"/>
              </a:lnSpc>
              <a:buFont typeface="Arial" panose="020B0604020202020204" pitchFamily="34" charset="0"/>
              <a:buChar char="•"/>
            </a:pPr>
            <a:r>
              <a:rPr lang="en-US" sz="2000" b="1" i="0" dirty="0">
                <a:solidFill>
                  <a:srgbClr val="374151"/>
                </a:solidFill>
                <a:effectLst/>
                <a:latin typeface="Söhne"/>
              </a:rPr>
              <a:t> Problem</a:t>
            </a:r>
            <a:r>
              <a:rPr lang="en-US" sz="2000" b="1" i="0" dirty="0">
                <a:effectLst/>
                <a:latin typeface="Söhne"/>
              </a:rPr>
              <a:t>:</a:t>
            </a:r>
            <a:r>
              <a:rPr lang="en-US" sz="2000" b="0" i="0" dirty="0">
                <a:effectLst/>
                <a:latin typeface="Söhne"/>
              </a:rPr>
              <a:t> Existing models often struggle to recognize rare or exotic fruits due to limited training data for these categories</a:t>
            </a:r>
            <a:r>
              <a:rPr lang="en-US" sz="2000" b="0" i="0" dirty="0">
                <a:solidFill>
                  <a:srgbClr val="374151"/>
                </a:solidFill>
                <a:effectLst/>
                <a:latin typeface="Söhne"/>
              </a:rPr>
              <a:t>.</a:t>
            </a:r>
          </a:p>
          <a:p>
            <a:pPr algn="l">
              <a:lnSpc>
                <a:spcPct val="150000"/>
              </a:lnSpc>
            </a:pPr>
            <a:endParaRPr lang="en-US" sz="2000" b="0" i="0" dirty="0">
              <a:solidFill>
                <a:srgbClr val="374151"/>
              </a:solidFill>
              <a:effectLst/>
              <a:latin typeface="Söhne"/>
            </a:endParaRPr>
          </a:p>
          <a:p>
            <a:pPr algn="l">
              <a:lnSpc>
                <a:spcPct val="150000"/>
              </a:lnSpc>
            </a:pPr>
            <a:r>
              <a:rPr lang="en-US" sz="2000" b="1" i="0" dirty="0">
                <a:solidFill>
                  <a:srgbClr val="FF0000"/>
                </a:solidFill>
                <a:effectLst/>
                <a:latin typeface="Söhne"/>
              </a:rPr>
              <a:t>Problem Solution/Idea</a:t>
            </a:r>
            <a:r>
              <a:rPr lang="en-US" sz="2000" b="1" i="0" dirty="0">
                <a:solidFill>
                  <a:srgbClr val="374151"/>
                </a:solidFill>
                <a:effectLst/>
                <a:latin typeface="Söhne"/>
              </a:rPr>
              <a:t>:</a:t>
            </a:r>
            <a:r>
              <a:rPr lang="en-US" sz="2000" b="0" i="0" dirty="0">
                <a:solidFill>
                  <a:srgbClr val="374151"/>
                </a:solidFill>
                <a:effectLst/>
                <a:latin typeface="Söhne"/>
              </a:rPr>
              <a:t> </a:t>
            </a:r>
            <a:r>
              <a:rPr lang="en-US" sz="2000" b="0" i="0" dirty="0">
                <a:effectLst/>
                <a:latin typeface="Söhne"/>
              </a:rPr>
              <a:t>Create a data collection framework that allows users to contribute images of rare fruits, building a more comprehensive dataset. Employ transfer learning techniques like Fine-Tuning or One-Shot Learning to adapt existing models (e.g., </a:t>
            </a:r>
            <a:r>
              <a:rPr lang="en-US" sz="2000" b="0" i="0" dirty="0" err="1">
                <a:effectLst/>
                <a:latin typeface="Söhne"/>
              </a:rPr>
              <a:t>ResNet</a:t>
            </a:r>
            <a:r>
              <a:rPr lang="en-US" sz="2000" b="0" i="0" dirty="0">
                <a:effectLst/>
                <a:latin typeface="Söhne"/>
              </a:rPr>
              <a:t>, Inception) to rare fruit recognition</a:t>
            </a:r>
          </a:p>
        </p:txBody>
      </p:sp>
    </p:spTree>
    <p:extLst>
      <p:ext uri="{BB962C8B-B14F-4D97-AF65-F5344CB8AC3E}">
        <p14:creationId xmlns:p14="http://schemas.microsoft.com/office/powerpoint/2010/main" val="28338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D37DF83-CCD4-9A85-BD49-8B2FD046F7E6}"/>
              </a:ext>
            </a:extLst>
          </p:cNvPr>
          <p:cNvSpPr>
            <a:spLocks noGrp="1" noChangeArrowheads="1"/>
          </p:cNvSpPr>
          <p:nvPr>
            <p:ph idx="1"/>
          </p:nvPr>
        </p:nvSpPr>
        <p:spPr bwMode="auto">
          <a:xfrm>
            <a:off x="1269876" y="554208"/>
            <a:ext cx="9699749" cy="575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highlight>
                  <a:srgbClr val="FFFF00"/>
                </a:highlight>
                <a:latin typeface="Söhne"/>
              </a:rPr>
              <a:t>Open Problem 3: Multimodal Fruit Quality Assessment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Söhne"/>
              </a:rPr>
              <a:t> Problem:</a:t>
            </a:r>
            <a:r>
              <a:rPr kumimoji="0" lang="en-US" altLang="en-US" sz="1800" b="0" i="0" u="none" strike="noStrike" cap="none" normalizeH="0" baseline="0" dirty="0">
                <a:ln>
                  <a:noFill/>
                </a:ln>
                <a:solidFill>
                  <a:srgbClr val="000000"/>
                </a:solidFill>
                <a:effectLst/>
                <a:latin typeface="Söhne"/>
              </a:rPr>
              <a:t> Beyond fruit identification, assessing the quality and ripeness of fruits is crucial for various applications, such as agriculture and retail.</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rgbClr val="FF0000"/>
                </a:solidFill>
                <a:effectLst/>
                <a:latin typeface="Söhne"/>
              </a:rPr>
              <a:t>Ope</a:t>
            </a:r>
            <a:r>
              <a:rPr lang="en-US" altLang="en-US" sz="1800" b="1" dirty="0">
                <a:solidFill>
                  <a:srgbClr val="FF0000"/>
                </a:solidFill>
                <a:latin typeface="Söhne"/>
              </a:rPr>
              <a:t>n Problem </a:t>
            </a:r>
            <a:r>
              <a:rPr kumimoji="0" lang="en-US" altLang="en-US" sz="1800" b="1" i="0" u="none" strike="noStrike" cap="none" normalizeH="0" baseline="0" dirty="0">
                <a:ln>
                  <a:noFill/>
                </a:ln>
                <a:solidFill>
                  <a:srgbClr val="FF0000"/>
                </a:solidFill>
                <a:effectLst/>
                <a:latin typeface="Söhne"/>
              </a:rPr>
              <a:t>Solution/Idea:</a:t>
            </a:r>
            <a:r>
              <a:rPr kumimoji="0" lang="en-US" altLang="en-US" sz="1800" b="0" i="0" u="none" strike="noStrike" cap="none" normalizeH="0" baseline="0" dirty="0">
                <a:ln>
                  <a:noFill/>
                </a:ln>
                <a:solidFill>
                  <a:srgbClr val="FF0000"/>
                </a:solidFill>
                <a:effectLst/>
                <a:latin typeface="Söhne"/>
              </a:rPr>
              <a:t> </a:t>
            </a:r>
            <a:r>
              <a:rPr kumimoji="0" lang="en-US" altLang="en-US" sz="1800" b="0" i="0" u="none" strike="noStrike" cap="none" normalizeH="0" baseline="0" dirty="0">
                <a:ln>
                  <a:noFill/>
                </a:ln>
                <a:solidFill>
                  <a:srgbClr val="000000"/>
                </a:solidFill>
                <a:effectLst/>
                <a:latin typeface="Söhne"/>
              </a:rPr>
              <a:t>Develop a multimodal system that combines image recognition with other sensor data, such as hyperspectral imaging or spectroscopy, to provide detailed quality assessments for fruits. Implement machine learning algorithms such as Support Vector Machines (SVM) or Random Forests to analyze and report fruit quality metrics.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These proposed solution methods leverage established algorithms and techniques to address the respective open problems in fruit recognition using deep learning. They serve as a starting point for research and project development in this domain.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628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542</TotalTime>
  <Words>1437</Words>
  <Application>Microsoft Office PowerPoint</Application>
  <PresentationFormat>Custom</PresentationFormat>
  <Paragraphs>162</Paragraphs>
  <Slides>21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Constantia</vt:lpstr>
      <vt:lpstr>Constantia body</vt:lpstr>
      <vt:lpstr>Courier New</vt:lpstr>
      <vt:lpstr>Lucida Grande</vt:lpstr>
      <vt:lpstr>Open Sans</vt:lpstr>
      <vt:lpstr>Söhne</vt:lpstr>
      <vt:lpstr>Wingdings</vt:lpstr>
      <vt:lpstr>Cooking 16x9</vt:lpstr>
      <vt:lpstr>Fruit and Vegetable Recognition System  from images using deep learning</vt:lpstr>
      <vt:lpstr>Agenda</vt:lpstr>
      <vt:lpstr>Introduction</vt:lpstr>
      <vt:lpstr>Literature Review</vt:lpstr>
      <vt:lpstr>Need and Significance of Proposed Work </vt:lpstr>
      <vt:lpstr>PowerPoint Presentation</vt:lpstr>
      <vt:lpstr>Identifying Open Problems/Project Ideas  </vt:lpstr>
      <vt:lpstr>PowerPoint Presentation</vt:lpstr>
      <vt:lpstr>PowerPoint Presentation</vt:lpstr>
      <vt:lpstr>Figure:  Some of the incorrectly classified images are given in Table :</vt:lpstr>
      <vt:lpstr>Technique </vt:lpstr>
      <vt:lpstr>Objectives</vt:lpstr>
      <vt:lpstr>Motivation</vt:lpstr>
      <vt:lpstr>Methodology</vt:lpstr>
      <vt:lpstr>Software and Hardware Requirements</vt:lpstr>
      <vt:lpstr>Results and Analysis</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recognition from images using deep learning</dc:title>
  <dc:creator>DHANSHREE RAJPUT</dc:creator>
  <cp:lastModifiedBy>DHANSHREE RAJPUT</cp:lastModifiedBy>
  <cp:revision>14</cp:revision>
  <dcterms:created xsi:type="dcterms:W3CDTF">2023-10-06T09:42:39Z</dcterms:created>
  <dcterms:modified xsi:type="dcterms:W3CDTF">2024-04-02T10:18:40Z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