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5" r:id="rId1"/>
  </p:sldMasterIdLst>
  <p:sldIdLst>
    <p:sldId id="256" r:id="rId2"/>
    <p:sldId id="257" r:id="rId3"/>
    <p:sldId id="258" r:id="rId4"/>
    <p:sldId id="259" r:id="rId5"/>
    <p:sldId id="260" r:id="rId6"/>
    <p:sldId id="261" r:id="rId7"/>
    <p:sldId id="263" r:id="rId8"/>
    <p:sldId id="265"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2444FAF-BFE4-427C-B29E-A5A4B6C9278A}">
          <p14:sldIdLst>
            <p14:sldId id="256"/>
            <p14:sldId id="257"/>
            <p14:sldId id="258"/>
            <p14:sldId id="259"/>
            <p14:sldId id="260"/>
            <p14:sldId id="261"/>
            <p14:sldId id="263"/>
            <p14:sldId id="265"/>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938E9F-ED89-42A3-B929-C108C819C205}" type="datetimeFigureOut">
              <a:rPr lang="en-IN" smtClean="0"/>
              <a:t>19-08-22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12813-5521-4E61-AF14-A8DCD5467861}" type="slidenum">
              <a:rPr lang="en-IN" smtClean="0"/>
              <a:t>‹#›</a:t>
            </a:fld>
            <a:endParaRPr lang="en-IN"/>
          </a:p>
        </p:txBody>
      </p:sp>
    </p:spTree>
    <p:extLst>
      <p:ext uri="{BB962C8B-B14F-4D97-AF65-F5344CB8AC3E}">
        <p14:creationId xmlns:p14="http://schemas.microsoft.com/office/powerpoint/2010/main" val="476979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938E9F-ED89-42A3-B929-C108C819C205}" type="datetimeFigureOut">
              <a:rPr lang="en-IN" smtClean="0"/>
              <a:t>19-08-22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E12813-5521-4E61-AF14-A8DCD5467861}" type="slidenum">
              <a:rPr lang="en-IN" smtClean="0"/>
              <a:t>‹#›</a:t>
            </a:fld>
            <a:endParaRPr lang="en-IN"/>
          </a:p>
        </p:txBody>
      </p:sp>
    </p:spTree>
    <p:extLst>
      <p:ext uri="{BB962C8B-B14F-4D97-AF65-F5344CB8AC3E}">
        <p14:creationId xmlns:p14="http://schemas.microsoft.com/office/powerpoint/2010/main" val="327665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938E9F-ED89-42A3-B929-C108C819C205}" type="datetimeFigureOut">
              <a:rPr lang="en-IN" smtClean="0"/>
              <a:t>19-08-22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E12813-5521-4E61-AF14-A8DCD5467861}" type="slidenum">
              <a:rPr lang="en-IN" smtClean="0"/>
              <a:t>‹#›</a:t>
            </a:fld>
            <a:endParaRPr lang="en-IN"/>
          </a:p>
        </p:txBody>
      </p:sp>
    </p:spTree>
    <p:extLst>
      <p:ext uri="{BB962C8B-B14F-4D97-AF65-F5344CB8AC3E}">
        <p14:creationId xmlns:p14="http://schemas.microsoft.com/office/powerpoint/2010/main" val="1297364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938E9F-ED89-42A3-B929-C108C819C205}" type="datetimeFigureOut">
              <a:rPr lang="en-IN" smtClean="0"/>
              <a:t>19-08-22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E12813-5521-4E61-AF14-A8DCD5467861}"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54283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938E9F-ED89-42A3-B929-C108C819C205}" type="datetimeFigureOut">
              <a:rPr lang="en-IN" smtClean="0"/>
              <a:t>19-08-22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E12813-5521-4E61-AF14-A8DCD5467861}" type="slidenum">
              <a:rPr lang="en-IN" smtClean="0"/>
              <a:t>‹#›</a:t>
            </a:fld>
            <a:endParaRPr lang="en-IN"/>
          </a:p>
        </p:txBody>
      </p:sp>
    </p:spTree>
    <p:extLst>
      <p:ext uri="{BB962C8B-B14F-4D97-AF65-F5344CB8AC3E}">
        <p14:creationId xmlns:p14="http://schemas.microsoft.com/office/powerpoint/2010/main" val="2627780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D938E9F-ED89-42A3-B929-C108C819C205}" type="datetimeFigureOut">
              <a:rPr lang="en-IN" smtClean="0"/>
              <a:t>19-08-22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E12813-5521-4E61-AF14-A8DCD5467861}" type="slidenum">
              <a:rPr lang="en-IN" smtClean="0"/>
              <a:t>‹#›</a:t>
            </a:fld>
            <a:endParaRPr lang="en-IN"/>
          </a:p>
        </p:txBody>
      </p:sp>
    </p:spTree>
    <p:extLst>
      <p:ext uri="{BB962C8B-B14F-4D97-AF65-F5344CB8AC3E}">
        <p14:creationId xmlns:p14="http://schemas.microsoft.com/office/powerpoint/2010/main" val="117867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D938E9F-ED89-42A3-B929-C108C819C205}" type="datetimeFigureOut">
              <a:rPr lang="en-IN" smtClean="0"/>
              <a:t>19-08-22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E12813-5521-4E61-AF14-A8DCD5467861}" type="slidenum">
              <a:rPr lang="en-IN" smtClean="0"/>
              <a:t>‹#›</a:t>
            </a:fld>
            <a:endParaRPr lang="en-IN"/>
          </a:p>
        </p:txBody>
      </p:sp>
    </p:spTree>
    <p:extLst>
      <p:ext uri="{BB962C8B-B14F-4D97-AF65-F5344CB8AC3E}">
        <p14:creationId xmlns:p14="http://schemas.microsoft.com/office/powerpoint/2010/main" val="1420382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38E9F-ED89-42A3-B929-C108C819C205}" type="datetimeFigureOut">
              <a:rPr lang="en-IN" smtClean="0"/>
              <a:t>19-08-22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12813-5521-4E61-AF14-A8DCD5467861}" type="slidenum">
              <a:rPr lang="en-IN" smtClean="0"/>
              <a:t>‹#›</a:t>
            </a:fld>
            <a:endParaRPr lang="en-IN"/>
          </a:p>
        </p:txBody>
      </p:sp>
    </p:spTree>
    <p:extLst>
      <p:ext uri="{BB962C8B-B14F-4D97-AF65-F5344CB8AC3E}">
        <p14:creationId xmlns:p14="http://schemas.microsoft.com/office/powerpoint/2010/main" val="2466338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38E9F-ED89-42A3-B929-C108C819C205}" type="datetimeFigureOut">
              <a:rPr lang="en-IN" smtClean="0"/>
              <a:t>19-08-22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12813-5521-4E61-AF14-A8DCD5467861}" type="slidenum">
              <a:rPr lang="en-IN" smtClean="0"/>
              <a:t>‹#›</a:t>
            </a:fld>
            <a:endParaRPr lang="en-IN"/>
          </a:p>
        </p:txBody>
      </p:sp>
    </p:spTree>
    <p:extLst>
      <p:ext uri="{BB962C8B-B14F-4D97-AF65-F5344CB8AC3E}">
        <p14:creationId xmlns:p14="http://schemas.microsoft.com/office/powerpoint/2010/main" val="2928683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38E9F-ED89-42A3-B929-C108C819C205}" type="datetimeFigureOut">
              <a:rPr lang="en-IN" smtClean="0"/>
              <a:t>19-08-22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12813-5521-4E61-AF14-A8DCD5467861}" type="slidenum">
              <a:rPr lang="en-IN" smtClean="0"/>
              <a:t>‹#›</a:t>
            </a:fld>
            <a:endParaRPr lang="en-IN"/>
          </a:p>
        </p:txBody>
      </p:sp>
    </p:spTree>
    <p:extLst>
      <p:ext uri="{BB962C8B-B14F-4D97-AF65-F5344CB8AC3E}">
        <p14:creationId xmlns:p14="http://schemas.microsoft.com/office/powerpoint/2010/main" val="782789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938E9F-ED89-42A3-B929-C108C819C205}" type="datetimeFigureOut">
              <a:rPr lang="en-IN" smtClean="0"/>
              <a:t>19-08-22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12813-5521-4E61-AF14-A8DCD5467861}" type="slidenum">
              <a:rPr lang="en-IN" smtClean="0"/>
              <a:t>‹#›</a:t>
            </a:fld>
            <a:endParaRPr lang="en-IN"/>
          </a:p>
        </p:txBody>
      </p:sp>
    </p:spTree>
    <p:extLst>
      <p:ext uri="{BB962C8B-B14F-4D97-AF65-F5344CB8AC3E}">
        <p14:creationId xmlns:p14="http://schemas.microsoft.com/office/powerpoint/2010/main" val="4259907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938E9F-ED89-42A3-B929-C108C819C205}" type="datetimeFigureOut">
              <a:rPr lang="en-IN" smtClean="0"/>
              <a:t>19-08-22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E12813-5521-4E61-AF14-A8DCD5467861}" type="slidenum">
              <a:rPr lang="en-IN" smtClean="0"/>
              <a:t>‹#›</a:t>
            </a:fld>
            <a:endParaRPr lang="en-IN"/>
          </a:p>
        </p:txBody>
      </p:sp>
    </p:spTree>
    <p:extLst>
      <p:ext uri="{BB962C8B-B14F-4D97-AF65-F5344CB8AC3E}">
        <p14:creationId xmlns:p14="http://schemas.microsoft.com/office/powerpoint/2010/main" val="3569765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938E9F-ED89-42A3-B929-C108C819C205}" type="datetimeFigureOut">
              <a:rPr lang="en-IN" smtClean="0"/>
              <a:t>19-08-22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E12813-5521-4E61-AF14-A8DCD5467861}" type="slidenum">
              <a:rPr lang="en-IN" smtClean="0"/>
              <a:t>‹#›</a:t>
            </a:fld>
            <a:endParaRPr lang="en-IN"/>
          </a:p>
        </p:txBody>
      </p:sp>
    </p:spTree>
    <p:extLst>
      <p:ext uri="{BB962C8B-B14F-4D97-AF65-F5344CB8AC3E}">
        <p14:creationId xmlns:p14="http://schemas.microsoft.com/office/powerpoint/2010/main" val="2481383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938E9F-ED89-42A3-B929-C108C819C205}" type="datetimeFigureOut">
              <a:rPr lang="en-IN" smtClean="0"/>
              <a:t>19-08-22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E12813-5521-4E61-AF14-A8DCD5467861}" type="slidenum">
              <a:rPr lang="en-IN" smtClean="0"/>
              <a:t>‹#›</a:t>
            </a:fld>
            <a:endParaRPr lang="en-IN"/>
          </a:p>
        </p:txBody>
      </p:sp>
    </p:spTree>
    <p:extLst>
      <p:ext uri="{BB962C8B-B14F-4D97-AF65-F5344CB8AC3E}">
        <p14:creationId xmlns:p14="http://schemas.microsoft.com/office/powerpoint/2010/main" val="570953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938E9F-ED89-42A3-B929-C108C819C205}" type="datetimeFigureOut">
              <a:rPr lang="en-IN" smtClean="0"/>
              <a:t>19-08-22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E12813-5521-4E61-AF14-A8DCD5467861}" type="slidenum">
              <a:rPr lang="en-IN" smtClean="0"/>
              <a:t>‹#›</a:t>
            </a:fld>
            <a:endParaRPr lang="en-IN"/>
          </a:p>
        </p:txBody>
      </p:sp>
    </p:spTree>
    <p:extLst>
      <p:ext uri="{BB962C8B-B14F-4D97-AF65-F5344CB8AC3E}">
        <p14:creationId xmlns:p14="http://schemas.microsoft.com/office/powerpoint/2010/main" val="3977800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938E9F-ED89-42A3-B929-C108C819C205}" type="datetimeFigureOut">
              <a:rPr lang="en-IN" smtClean="0"/>
              <a:t>19-08-22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E12813-5521-4E61-AF14-A8DCD5467861}" type="slidenum">
              <a:rPr lang="en-IN" smtClean="0"/>
              <a:t>‹#›</a:t>
            </a:fld>
            <a:endParaRPr lang="en-IN"/>
          </a:p>
        </p:txBody>
      </p:sp>
    </p:spTree>
    <p:extLst>
      <p:ext uri="{BB962C8B-B14F-4D97-AF65-F5344CB8AC3E}">
        <p14:creationId xmlns:p14="http://schemas.microsoft.com/office/powerpoint/2010/main" val="2038174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938E9F-ED89-42A3-B929-C108C819C205}" type="datetimeFigureOut">
              <a:rPr lang="en-IN" smtClean="0"/>
              <a:t>19-08-22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E12813-5521-4E61-AF14-A8DCD5467861}" type="slidenum">
              <a:rPr lang="en-IN" smtClean="0"/>
              <a:t>‹#›</a:t>
            </a:fld>
            <a:endParaRPr lang="en-IN"/>
          </a:p>
        </p:txBody>
      </p:sp>
    </p:spTree>
    <p:extLst>
      <p:ext uri="{BB962C8B-B14F-4D97-AF65-F5344CB8AC3E}">
        <p14:creationId xmlns:p14="http://schemas.microsoft.com/office/powerpoint/2010/main" val="3721482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D938E9F-ED89-42A3-B929-C108C819C205}" type="datetimeFigureOut">
              <a:rPr lang="en-IN" smtClean="0"/>
              <a:t>19-08-22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3E12813-5521-4E61-AF14-A8DCD5467861}" type="slidenum">
              <a:rPr lang="en-IN" smtClean="0"/>
              <a:t>‹#›</a:t>
            </a:fld>
            <a:endParaRPr lang="en-IN"/>
          </a:p>
        </p:txBody>
      </p:sp>
    </p:spTree>
    <p:extLst>
      <p:ext uri="{BB962C8B-B14F-4D97-AF65-F5344CB8AC3E}">
        <p14:creationId xmlns:p14="http://schemas.microsoft.com/office/powerpoint/2010/main" val="3910701101"/>
      </p:ext>
    </p:extLst>
  </p:cSld>
  <p:clrMap bg1="dk1" tx1="lt1" bg2="dk2" tx2="lt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 id="2147483987" r:id="rId12"/>
    <p:sldLayoutId id="2147483988" r:id="rId13"/>
    <p:sldLayoutId id="2147483989" r:id="rId14"/>
    <p:sldLayoutId id="2147483990" r:id="rId15"/>
    <p:sldLayoutId id="2147483991" r:id="rId16"/>
    <p:sldLayoutId id="214748399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reesvg.org/realistic-red-heart" TargetMode="External"/><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pixabay.com/illustrations/health-heartbeat-heart-monitor-846780/"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wisc-online.com/assetrepository/viewasset?id=2237"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8D6F7-7AB1-702F-913C-A26888C3AC7C}"/>
              </a:ext>
            </a:extLst>
          </p:cNvPr>
          <p:cNvSpPr>
            <a:spLocks noGrp="1"/>
          </p:cNvSpPr>
          <p:nvPr>
            <p:ph type="ctrTitle"/>
          </p:nvPr>
        </p:nvSpPr>
        <p:spPr>
          <a:xfrm>
            <a:off x="0" y="1308325"/>
            <a:ext cx="6442136" cy="1905391"/>
          </a:xfrm>
        </p:spPr>
        <p:txBody>
          <a:bodyPr>
            <a:normAutofit fontScale="90000"/>
          </a:bodyPr>
          <a:lstStyle/>
          <a:p>
            <a:r>
              <a:rPr lang="en-US" sz="4800" dirty="0">
                <a:latin typeface="Algerian" panose="04020705040A02060702" pitchFamily="82" charset="0"/>
              </a:rPr>
              <a:t>Heart Disease Diagnostic Analysis</a:t>
            </a:r>
            <a:endParaRPr lang="en-IN" sz="4800" dirty="0">
              <a:latin typeface="Algerian" panose="04020705040A02060702" pitchFamily="82" charset="0"/>
            </a:endParaRPr>
          </a:p>
        </p:txBody>
      </p:sp>
      <p:sp>
        <p:nvSpPr>
          <p:cNvPr id="3" name="Subtitle 2">
            <a:extLst>
              <a:ext uri="{FF2B5EF4-FFF2-40B4-BE49-F238E27FC236}">
                <a16:creationId xmlns:a16="http://schemas.microsoft.com/office/drawing/2014/main" id="{215E7036-279D-FEFA-25A6-2FB11B974749}"/>
              </a:ext>
            </a:extLst>
          </p:cNvPr>
          <p:cNvSpPr>
            <a:spLocks noGrp="1"/>
          </p:cNvSpPr>
          <p:nvPr>
            <p:ph type="subTitle" idx="1"/>
          </p:nvPr>
        </p:nvSpPr>
        <p:spPr>
          <a:xfrm>
            <a:off x="890820" y="3566716"/>
            <a:ext cx="3432604" cy="561402"/>
          </a:xfrm>
        </p:spPr>
        <p:txBody>
          <a:bodyPr>
            <a:normAutofit fontScale="85000" lnSpcReduction="10000"/>
          </a:bodyPr>
          <a:lstStyle/>
          <a:p>
            <a:r>
              <a:rPr lang="en-US" dirty="0"/>
              <a:t>- By Dhanshri Manusmare</a:t>
            </a:r>
            <a:endParaRPr lang="en-IN" dirty="0"/>
          </a:p>
        </p:txBody>
      </p:sp>
      <p:pic>
        <p:nvPicPr>
          <p:cNvPr id="8" name="Picture 7">
            <a:extLst>
              <a:ext uri="{FF2B5EF4-FFF2-40B4-BE49-F238E27FC236}">
                <a16:creationId xmlns:a16="http://schemas.microsoft.com/office/drawing/2014/main" id="{C65C9350-F97F-13E5-4C2F-B55D9405495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868010" y="4481118"/>
            <a:ext cx="1647547" cy="1647547"/>
          </a:xfrm>
          <a:prstGeom prst="rect">
            <a:avLst/>
          </a:prstGeom>
        </p:spPr>
      </p:pic>
      <p:pic>
        <p:nvPicPr>
          <p:cNvPr id="12" name="Picture 11">
            <a:extLst>
              <a:ext uri="{FF2B5EF4-FFF2-40B4-BE49-F238E27FC236}">
                <a16:creationId xmlns:a16="http://schemas.microsoft.com/office/drawing/2014/main" id="{E852D4F0-9A74-8A39-86C2-4AC8CBD5CDC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442136" y="2261020"/>
            <a:ext cx="5799382" cy="2899691"/>
          </a:xfrm>
          <a:prstGeom prst="rect">
            <a:avLst/>
          </a:prstGeom>
        </p:spPr>
      </p:pic>
    </p:spTree>
    <p:extLst>
      <p:ext uri="{BB962C8B-B14F-4D97-AF65-F5344CB8AC3E}">
        <p14:creationId xmlns:p14="http://schemas.microsoft.com/office/powerpoint/2010/main" val="1726169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DD9E-3A06-FD5B-41FC-AA5609976EED}"/>
              </a:ext>
            </a:extLst>
          </p:cNvPr>
          <p:cNvSpPr>
            <a:spLocks noGrp="1"/>
          </p:cNvSpPr>
          <p:nvPr>
            <p:ph type="title"/>
          </p:nvPr>
        </p:nvSpPr>
        <p:spPr/>
        <p:txBody>
          <a:bodyPr/>
          <a:lstStyle/>
          <a:p>
            <a:r>
              <a:rPr lang="en-US" dirty="0"/>
              <a:t>conclusions</a:t>
            </a:r>
            <a:endParaRPr lang="en-IN" dirty="0"/>
          </a:p>
        </p:txBody>
      </p:sp>
      <p:sp>
        <p:nvSpPr>
          <p:cNvPr id="3" name="Content Placeholder 2">
            <a:extLst>
              <a:ext uri="{FF2B5EF4-FFF2-40B4-BE49-F238E27FC236}">
                <a16:creationId xmlns:a16="http://schemas.microsoft.com/office/drawing/2014/main" id="{DE6A4A78-DBCB-A396-6448-55EE8AC1FE22}"/>
              </a:ext>
            </a:extLst>
          </p:cNvPr>
          <p:cNvSpPr>
            <a:spLocks noGrp="1"/>
          </p:cNvSpPr>
          <p:nvPr>
            <p:ph idx="1"/>
          </p:nvPr>
        </p:nvSpPr>
        <p:spPr/>
        <p:txBody>
          <a:bodyPr>
            <a:noAutofit/>
          </a:bodyPr>
          <a:lstStyle/>
          <a:p>
            <a:pPr marL="0" indent="0">
              <a:buNone/>
            </a:pPr>
            <a:r>
              <a:rPr lang="en-US" sz="1600" b="0" i="0" dirty="0">
                <a:effectLst/>
              </a:rPr>
              <a:t>1.From the overall population, 46% people having heart disease &amp; 56% people having no heart disease</a:t>
            </a:r>
            <a:br>
              <a:rPr lang="en-US" sz="1600" dirty="0"/>
            </a:br>
            <a:r>
              <a:rPr lang="en-US" sz="1600" b="0" i="0" dirty="0">
                <a:effectLst/>
              </a:rPr>
              <a:t>2.Elder Age People are most affected by Heart Disease &amp; Middle Age People are mostly FREE from any kind of Disease</a:t>
            </a:r>
            <a:br>
              <a:rPr lang="en-US" sz="1600" dirty="0"/>
            </a:br>
            <a:r>
              <a:rPr lang="en-US" sz="1600" b="0" i="0" dirty="0">
                <a:effectLst/>
              </a:rPr>
              <a:t>3.Males are more prone to Heart Disease than female</a:t>
            </a:r>
            <a:br>
              <a:rPr lang="en-US" sz="1600" dirty="0"/>
            </a:br>
            <a:r>
              <a:rPr lang="en-US" sz="1600" b="0" i="0" dirty="0">
                <a:effectLst/>
              </a:rPr>
              <a:t>4.People having asymptomatic chest pain have a higher chance of heart disease</a:t>
            </a:r>
            <a:br>
              <a:rPr lang="en-US" sz="1600" dirty="0"/>
            </a:br>
            <a:r>
              <a:rPr lang="en-US" sz="1600" b="0" i="0" dirty="0">
                <a:effectLst/>
              </a:rPr>
              <a:t>5.Elderly Age people have Higher number of Asymptomatic Pain</a:t>
            </a:r>
            <a:br>
              <a:rPr lang="en-US" sz="1600" dirty="0"/>
            </a:br>
            <a:r>
              <a:rPr lang="en-US" sz="1600" b="0" i="0" dirty="0">
                <a:effectLst/>
              </a:rPr>
              <a:t>6.Higher Blood Pressure Level Have Chances Of Heart Disease</a:t>
            </a:r>
            <a:br>
              <a:rPr lang="en-US" sz="1600" dirty="0"/>
            </a:br>
            <a:r>
              <a:rPr lang="en-US" sz="1600" b="0" i="0" dirty="0">
                <a:effectLst/>
              </a:rPr>
              <a:t>7.Blood Pressure increases between age of 50 to 60 and continue till 70</a:t>
            </a:r>
            <a:br>
              <a:rPr lang="en-US" sz="1600" dirty="0"/>
            </a:br>
            <a:r>
              <a:rPr lang="en-US" sz="1600" b="0" i="0" dirty="0">
                <a:effectLst/>
              </a:rPr>
              <a:t>8.Cholestrol Level higher in female than male</a:t>
            </a:r>
            <a:br>
              <a:rPr lang="en-US" sz="1600" dirty="0"/>
            </a:br>
            <a:r>
              <a:rPr lang="en-US" sz="1600" b="0" i="0" dirty="0">
                <a:effectLst/>
              </a:rPr>
              <a:t>9.Higher </a:t>
            </a:r>
            <a:r>
              <a:rPr lang="en-US" sz="1600" b="0" i="0" dirty="0" err="1">
                <a:effectLst/>
              </a:rPr>
              <a:t>Cholestrol</a:t>
            </a:r>
            <a:r>
              <a:rPr lang="en-US" sz="1600" b="0" i="0" dirty="0">
                <a:effectLst/>
              </a:rPr>
              <a:t> Level have chances of heart disease</a:t>
            </a:r>
            <a:br>
              <a:rPr lang="en-US" sz="1600" dirty="0"/>
            </a:br>
            <a:r>
              <a:rPr lang="en-US" sz="1600" b="0" i="0" dirty="0">
                <a:effectLst/>
              </a:rPr>
              <a:t>10.High ST Depression have chances of heart disease</a:t>
            </a:r>
            <a:br>
              <a:rPr lang="en-US" sz="1600" dirty="0"/>
            </a:br>
            <a:r>
              <a:rPr lang="en-US" sz="1600" b="0" i="0" dirty="0">
                <a:effectLst/>
              </a:rPr>
              <a:t>11.ST Depression mostly increases between the age group of 30-40</a:t>
            </a:r>
            <a:br>
              <a:rPr lang="en-US" sz="1600" dirty="0"/>
            </a:br>
            <a:r>
              <a:rPr lang="en-US" sz="1600" b="0" i="0" dirty="0">
                <a:effectLst/>
              </a:rPr>
              <a:t>12.More Fasting Blood Sugar may have chances of heart disease</a:t>
            </a:r>
            <a:br>
              <a:rPr lang="en-US" sz="1600" dirty="0"/>
            </a:br>
            <a:r>
              <a:rPr lang="en-US" sz="1600" b="0" i="0" dirty="0">
                <a:effectLst/>
              </a:rPr>
              <a:t>13.If patient suffer from Angina, he/she may be concerned that exercise will make their symptoms worse</a:t>
            </a:r>
            <a:endParaRPr lang="en-IN" sz="1600" dirty="0"/>
          </a:p>
        </p:txBody>
      </p:sp>
    </p:spTree>
    <p:extLst>
      <p:ext uri="{BB962C8B-B14F-4D97-AF65-F5344CB8AC3E}">
        <p14:creationId xmlns:p14="http://schemas.microsoft.com/office/powerpoint/2010/main" val="2900317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7663D-49B1-F48F-BD4B-5825618BFF20}"/>
              </a:ext>
            </a:extLst>
          </p:cNvPr>
          <p:cNvSpPr>
            <a:spLocks noGrp="1"/>
          </p:cNvSpPr>
          <p:nvPr>
            <p:ph type="title"/>
          </p:nvPr>
        </p:nvSpPr>
        <p:spPr/>
        <p:txBody>
          <a:bodyPr/>
          <a:lstStyle/>
          <a:p>
            <a:r>
              <a:rPr lang="en-US" dirty="0">
                <a:latin typeface="Algerian" panose="04020705040A02060702" pitchFamily="82" charset="0"/>
              </a:rPr>
              <a:t>Project DETAILS</a:t>
            </a:r>
            <a:endParaRPr lang="en-IN" dirty="0">
              <a:latin typeface="Algerian" panose="04020705040A02060702" pitchFamily="82" charset="0"/>
            </a:endParaRPr>
          </a:p>
        </p:txBody>
      </p:sp>
      <p:graphicFrame>
        <p:nvGraphicFramePr>
          <p:cNvPr id="4" name="Table 4">
            <a:extLst>
              <a:ext uri="{FF2B5EF4-FFF2-40B4-BE49-F238E27FC236}">
                <a16:creationId xmlns:a16="http://schemas.microsoft.com/office/drawing/2014/main" id="{44649918-8394-6E8D-64B0-367E3E4C51A6}"/>
              </a:ext>
            </a:extLst>
          </p:cNvPr>
          <p:cNvGraphicFramePr>
            <a:graphicFrameLocks noGrp="1"/>
          </p:cNvGraphicFramePr>
          <p:nvPr>
            <p:ph idx="1"/>
            <p:extLst>
              <p:ext uri="{D42A27DB-BD31-4B8C-83A1-F6EECF244321}">
                <p14:modId xmlns:p14="http://schemas.microsoft.com/office/powerpoint/2010/main" val="1411333437"/>
              </p:ext>
            </p:extLst>
          </p:nvPr>
        </p:nvGraphicFramePr>
        <p:xfrm>
          <a:off x="1029810" y="2095500"/>
          <a:ext cx="9792070" cy="2698440"/>
        </p:xfrm>
        <a:graphic>
          <a:graphicData uri="http://schemas.openxmlformats.org/drawingml/2006/table">
            <a:tbl>
              <a:tblPr firstRow="1" bandRow="1">
                <a:tableStyleId>{0505E3EF-67EA-436B-97B2-0124C06EBD24}</a:tableStyleId>
              </a:tblPr>
              <a:tblGrid>
                <a:gridCol w="4172505">
                  <a:extLst>
                    <a:ext uri="{9D8B030D-6E8A-4147-A177-3AD203B41FA5}">
                      <a16:colId xmlns:a16="http://schemas.microsoft.com/office/drawing/2014/main" val="2196681529"/>
                    </a:ext>
                  </a:extLst>
                </a:gridCol>
                <a:gridCol w="5619565">
                  <a:extLst>
                    <a:ext uri="{9D8B030D-6E8A-4147-A177-3AD203B41FA5}">
                      <a16:colId xmlns:a16="http://schemas.microsoft.com/office/drawing/2014/main" val="3428818423"/>
                    </a:ext>
                  </a:extLst>
                </a:gridCol>
              </a:tblGrid>
              <a:tr h="4497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Project Title</a:t>
                      </a:r>
                      <a:endParaRPr lang="en-IN" dirty="0"/>
                    </a:p>
                  </a:txBody>
                  <a:tcPr/>
                </a:tc>
                <a:tc>
                  <a:txBody>
                    <a:bodyPr/>
                    <a:lstStyle/>
                    <a:p>
                      <a:r>
                        <a:rPr lang="en-US" dirty="0"/>
                        <a:t>Heart Disease Diagnostic Analysis</a:t>
                      </a:r>
                      <a:endParaRPr lang="en-IN" dirty="0"/>
                    </a:p>
                  </a:txBody>
                  <a:tcPr/>
                </a:tc>
                <a:extLst>
                  <a:ext uri="{0D108BD9-81ED-4DB2-BD59-A6C34878D82A}">
                    <a16:rowId xmlns:a16="http://schemas.microsoft.com/office/drawing/2014/main" val="3687769154"/>
                  </a:ext>
                </a:extLst>
              </a:tr>
              <a:tr h="449740">
                <a:tc>
                  <a:txBody>
                    <a:bodyPr/>
                    <a:lstStyle/>
                    <a:p>
                      <a:pPr algn="ctr"/>
                      <a:r>
                        <a:rPr lang="en-US" b="1" dirty="0"/>
                        <a:t>Technologies</a:t>
                      </a:r>
                      <a:endParaRPr lang="en-IN" b="1" dirty="0"/>
                    </a:p>
                  </a:txBody>
                  <a:tcPr/>
                </a:tc>
                <a:tc>
                  <a:txBody>
                    <a:bodyPr/>
                    <a:lstStyle/>
                    <a:p>
                      <a:pPr algn="ctr"/>
                      <a:r>
                        <a:rPr lang="en-US" b="1" dirty="0"/>
                        <a:t>Business Intelligence</a:t>
                      </a:r>
                    </a:p>
                  </a:txBody>
                  <a:tcPr/>
                </a:tc>
                <a:extLst>
                  <a:ext uri="{0D108BD9-81ED-4DB2-BD59-A6C34878D82A}">
                    <a16:rowId xmlns:a16="http://schemas.microsoft.com/office/drawing/2014/main" val="2962334135"/>
                  </a:ext>
                </a:extLst>
              </a:tr>
              <a:tr h="449740">
                <a:tc>
                  <a:txBody>
                    <a:bodyPr/>
                    <a:lstStyle/>
                    <a:p>
                      <a:pPr algn="ctr"/>
                      <a:r>
                        <a:rPr lang="en-US" b="1" dirty="0"/>
                        <a:t>Domain</a:t>
                      </a:r>
                    </a:p>
                  </a:txBody>
                  <a:tcPr/>
                </a:tc>
                <a:tc>
                  <a:txBody>
                    <a:bodyPr/>
                    <a:lstStyle/>
                    <a:p>
                      <a:pPr algn="ctr"/>
                      <a:r>
                        <a:rPr lang="en-US" b="1" dirty="0"/>
                        <a:t>Healthcare</a:t>
                      </a:r>
                      <a:endParaRPr lang="en-IN" b="1" dirty="0"/>
                    </a:p>
                  </a:txBody>
                  <a:tcPr/>
                </a:tc>
                <a:extLst>
                  <a:ext uri="{0D108BD9-81ED-4DB2-BD59-A6C34878D82A}">
                    <a16:rowId xmlns:a16="http://schemas.microsoft.com/office/drawing/2014/main" val="2254819102"/>
                  </a:ext>
                </a:extLst>
              </a:tr>
              <a:tr h="449740">
                <a:tc>
                  <a:txBody>
                    <a:bodyPr/>
                    <a:lstStyle/>
                    <a:p>
                      <a:pPr algn="ctr"/>
                      <a:r>
                        <a:rPr lang="en-US" b="1" dirty="0"/>
                        <a:t>Project Difficulty Level</a:t>
                      </a:r>
                      <a:endParaRPr lang="en-IN" b="1" dirty="0"/>
                    </a:p>
                  </a:txBody>
                  <a:tcPr/>
                </a:tc>
                <a:tc>
                  <a:txBody>
                    <a:bodyPr/>
                    <a:lstStyle/>
                    <a:p>
                      <a:pPr algn="ctr"/>
                      <a:r>
                        <a:rPr lang="en-US" b="1" dirty="0"/>
                        <a:t>Advanced</a:t>
                      </a:r>
                      <a:endParaRPr lang="en-IN" b="1" dirty="0"/>
                    </a:p>
                  </a:txBody>
                  <a:tcPr/>
                </a:tc>
                <a:extLst>
                  <a:ext uri="{0D108BD9-81ED-4DB2-BD59-A6C34878D82A}">
                    <a16:rowId xmlns:a16="http://schemas.microsoft.com/office/drawing/2014/main" val="865332973"/>
                  </a:ext>
                </a:extLst>
              </a:tr>
              <a:tr h="449740">
                <a:tc>
                  <a:txBody>
                    <a:bodyPr/>
                    <a:lstStyle/>
                    <a:p>
                      <a:pPr algn="ctr"/>
                      <a:r>
                        <a:rPr lang="en-US" b="1" dirty="0"/>
                        <a:t>Programming Language Used</a:t>
                      </a:r>
                      <a:endParaRPr lang="en-IN" b="1" dirty="0"/>
                    </a:p>
                  </a:txBody>
                  <a:tcPr/>
                </a:tc>
                <a:tc>
                  <a:txBody>
                    <a:bodyPr/>
                    <a:lstStyle/>
                    <a:p>
                      <a:pPr algn="ctr"/>
                      <a:r>
                        <a:rPr lang="en-US" b="1" dirty="0"/>
                        <a:t>Python</a:t>
                      </a:r>
                      <a:endParaRPr lang="en-IN" b="1" dirty="0"/>
                    </a:p>
                  </a:txBody>
                  <a:tcPr/>
                </a:tc>
                <a:extLst>
                  <a:ext uri="{0D108BD9-81ED-4DB2-BD59-A6C34878D82A}">
                    <a16:rowId xmlns:a16="http://schemas.microsoft.com/office/drawing/2014/main" val="1030049508"/>
                  </a:ext>
                </a:extLst>
              </a:tr>
              <a:tr h="449740">
                <a:tc>
                  <a:txBody>
                    <a:bodyPr/>
                    <a:lstStyle/>
                    <a:p>
                      <a:pPr algn="ctr"/>
                      <a:r>
                        <a:rPr lang="en-US" b="1" dirty="0"/>
                        <a:t>Tools Used</a:t>
                      </a:r>
                      <a:endParaRPr lang="en-IN" b="1" dirty="0"/>
                    </a:p>
                  </a:txBody>
                  <a:tcPr/>
                </a:tc>
                <a:tc>
                  <a:txBody>
                    <a:bodyPr/>
                    <a:lstStyle/>
                    <a:p>
                      <a:pPr algn="ctr"/>
                      <a:r>
                        <a:rPr lang="en-US" b="1" dirty="0" err="1"/>
                        <a:t>Jupyter</a:t>
                      </a:r>
                      <a:r>
                        <a:rPr lang="en-US" b="1" dirty="0"/>
                        <a:t> Notebook, MS Office, MS </a:t>
                      </a:r>
                      <a:r>
                        <a:rPr lang="en-US" b="1" dirty="0" err="1"/>
                        <a:t>PowerBI</a:t>
                      </a:r>
                      <a:endParaRPr lang="en-IN" b="1" dirty="0"/>
                    </a:p>
                  </a:txBody>
                  <a:tcPr/>
                </a:tc>
                <a:extLst>
                  <a:ext uri="{0D108BD9-81ED-4DB2-BD59-A6C34878D82A}">
                    <a16:rowId xmlns:a16="http://schemas.microsoft.com/office/drawing/2014/main" val="1720080279"/>
                  </a:ext>
                </a:extLst>
              </a:tr>
            </a:tbl>
          </a:graphicData>
        </a:graphic>
      </p:graphicFrame>
    </p:spTree>
    <p:extLst>
      <p:ext uri="{BB962C8B-B14F-4D97-AF65-F5344CB8AC3E}">
        <p14:creationId xmlns:p14="http://schemas.microsoft.com/office/powerpoint/2010/main" val="4209843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5E5CF-80AD-9058-B964-64511940FC94}"/>
              </a:ext>
            </a:extLst>
          </p:cNvPr>
          <p:cNvSpPr>
            <a:spLocks noGrp="1"/>
          </p:cNvSpPr>
          <p:nvPr>
            <p:ph type="title"/>
          </p:nvPr>
        </p:nvSpPr>
        <p:spPr/>
        <p:txBody>
          <a:bodyPr/>
          <a:lstStyle/>
          <a:p>
            <a:r>
              <a:rPr lang="en-IN" dirty="0" err="1"/>
              <a:t>oBJECTIVE</a:t>
            </a:r>
            <a:endParaRPr lang="en-IN" dirty="0"/>
          </a:p>
        </p:txBody>
      </p:sp>
      <p:sp>
        <p:nvSpPr>
          <p:cNvPr id="3" name="Content Placeholder 2">
            <a:extLst>
              <a:ext uri="{FF2B5EF4-FFF2-40B4-BE49-F238E27FC236}">
                <a16:creationId xmlns:a16="http://schemas.microsoft.com/office/drawing/2014/main" id="{44E44EE3-E883-D711-EE66-77E308F642DF}"/>
              </a:ext>
            </a:extLst>
          </p:cNvPr>
          <p:cNvSpPr>
            <a:spLocks noGrp="1"/>
          </p:cNvSpPr>
          <p:nvPr>
            <p:ph idx="1"/>
          </p:nvPr>
        </p:nvSpPr>
        <p:spPr/>
        <p:txBody>
          <a:bodyPr/>
          <a:lstStyle/>
          <a:p>
            <a:r>
              <a:rPr lang="en-US" sz="2400" dirty="0"/>
              <a:t>The aim of project is Analysis Heart Disease changes based on given features.</a:t>
            </a:r>
            <a:r>
              <a:rPr lang="en-IN" sz="2400" dirty="0"/>
              <a:t> To achieve this we will use dataset which contains 14 features or attributes from 303 patients.</a:t>
            </a:r>
          </a:p>
          <a:p>
            <a:endParaRPr lang="en-IN" dirty="0"/>
          </a:p>
        </p:txBody>
      </p:sp>
    </p:spTree>
    <p:extLst>
      <p:ext uri="{BB962C8B-B14F-4D97-AF65-F5344CB8AC3E}">
        <p14:creationId xmlns:p14="http://schemas.microsoft.com/office/powerpoint/2010/main" val="2904567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625CB-8577-1937-6DD2-D6EBA1A9CE25}"/>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1B60EF34-B2D8-3A14-03EA-687B590E50F4}"/>
              </a:ext>
            </a:extLst>
          </p:cNvPr>
          <p:cNvSpPr>
            <a:spLocks noGrp="1"/>
          </p:cNvSpPr>
          <p:nvPr>
            <p:ph idx="1"/>
          </p:nvPr>
        </p:nvSpPr>
        <p:spPr/>
        <p:txBody>
          <a:bodyPr/>
          <a:lstStyle/>
          <a:p>
            <a:r>
              <a:rPr lang="en-US" dirty="0"/>
              <a:t>Health is real wealth in the pandemic time we all realized the brute effects of covid-19 on all irrespective of any status. You are required to analyze this health and medical data for better future preparation.</a:t>
            </a:r>
          </a:p>
          <a:p>
            <a:r>
              <a:rPr lang="en-IN" dirty="0"/>
              <a:t>A dataset is </a:t>
            </a:r>
            <a:r>
              <a:rPr lang="en-IN" dirty="0">
                <a:effectLst/>
              </a:rPr>
              <a:t>formed</a:t>
            </a:r>
            <a:r>
              <a:rPr lang="en-IN" dirty="0"/>
              <a:t> by taking into consideration some of the information of 303 individuals</a:t>
            </a:r>
          </a:p>
        </p:txBody>
      </p:sp>
    </p:spTree>
    <p:extLst>
      <p:ext uri="{BB962C8B-B14F-4D97-AF65-F5344CB8AC3E}">
        <p14:creationId xmlns:p14="http://schemas.microsoft.com/office/powerpoint/2010/main" val="314170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6E5EB-2662-FA77-EA23-08E79186CF7D}"/>
              </a:ext>
            </a:extLst>
          </p:cNvPr>
          <p:cNvSpPr>
            <a:spLocks noGrp="1"/>
          </p:cNvSpPr>
          <p:nvPr>
            <p:ph type="title"/>
          </p:nvPr>
        </p:nvSpPr>
        <p:spPr>
          <a:xfrm>
            <a:off x="831436" y="27595"/>
            <a:ext cx="10353761" cy="1326321"/>
          </a:xfrm>
        </p:spPr>
        <p:txBody>
          <a:bodyPr/>
          <a:lstStyle/>
          <a:p>
            <a:r>
              <a:rPr lang="en-IN" cap="none" dirty="0"/>
              <a:t>ARCHITECTURE</a:t>
            </a:r>
          </a:p>
        </p:txBody>
      </p:sp>
      <p:sp>
        <p:nvSpPr>
          <p:cNvPr id="5" name="Rectangle 4">
            <a:extLst>
              <a:ext uri="{FF2B5EF4-FFF2-40B4-BE49-F238E27FC236}">
                <a16:creationId xmlns:a16="http://schemas.microsoft.com/office/drawing/2014/main" id="{B5DD7B07-321B-F8C9-2125-DAD33CA97EFE}"/>
              </a:ext>
            </a:extLst>
          </p:cNvPr>
          <p:cNvSpPr/>
          <p:nvPr/>
        </p:nvSpPr>
        <p:spPr>
          <a:xfrm>
            <a:off x="3818527" y="1902949"/>
            <a:ext cx="1642369" cy="59480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Raw Data Collection</a:t>
            </a:r>
            <a:endParaRPr lang="en-IN" dirty="0"/>
          </a:p>
        </p:txBody>
      </p:sp>
      <p:sp>
        <p:nvSpPr>
          <p:cNvPr id="6" name="Arrow: Right 5">
            <a:extLst>
              <a:ext uri="{FF2B5EF4-FFF2-40B4-BE49-F238E27FC236}">
                <a16:creationId xmlns:a16="http://schemas.microsoft.com/office/drawing/2014/main" id="{35929D1E-B847-5D50-9B68-AAE6AE10D8C2}"/>
              </a:ext>
            </a:extLst>
          </p:cNvPr>
          <p:cNvSpPr/>
          <p:nvPr/>
        </p:nvSpPr>
        <p:spPr>
          <a:xfrm>
            <a:off x="5767830" y="2210694"/>
            <a:ext cx="532660" cy="9321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7080DC2-1FD2-772C-56BC-62AC66431220}"/>
              </a:ext>
            </a:extLst>
          </p:cNvPr>
          <p:cNvSpPr/>
          <p:nvPr/>
        </p:nvSpPr>
        <p:spPr>
          <a:xfrm>
            <a:off x="6649940" y="1902949"/>
            <a:ext cx="1544715" cy="59480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Load Dataset</a:t>
            </a:r>
            <a:endParaRPr lang="en-IN" dirty="0"/>
          </a:p>
        </p:txBody>
      </p:sp>
      <p:sp>
        <p:nvSpPr>
          <p:cNvPr id="9" name="Rectangle 8">
            <a:extLst>
              <a:ext uri="{FF2B5EF4-FFF2-40B4-BE49-F238E27FC236}">
                <a16:creationId xmlns:a16="http://schemas.microsoft.com/office/drawing/2014/main" id="{F0896B7F-AA5F-A265-D038-F05029545820}"/>
              </a:ext>
            </a:extLst>
          </p:cNvPr>
          <p:cNvSpPr/>
          <p:nvPr/>
        </p:nvSpPr>
        <p:spPr>
          <a:xfrm>
            <a:off x="9341183" y="1902949"/>
            <a:ext cx="1544715" cy="59480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Data Pre-processing</a:t>
            </a:r>
            <a:endParaRPr lang="en-IN" dirty="0"/>
          </a:p>
        </p:txBody>
      </p:sp>
      <p:sp>
        <p:nvSpPr>
          <p:cNvPr id="10" name="Rectangle 9">
            <a:extLst>
              <a:ext uri="{FF2B5EF4-FFF2-40B4-BE49-F238E27FC236}">
                <a16:creationId xmlns:a16="http://schemas.microsoft.com/office/drawing/2014/main" id="{70FB10F1-8EA7-5CF0-3A92-6E4C86910551}"/>
              </a:ext>
            </a:extLst>
          </p:cNvPr>
          <p:cNvSpPr/>
          <p:nvPr/>
        </p:nvSpPr>
        <p:spPr>
          <a:xfrm>
            <a:off x="6628682" y="3441744"/>
            <a:ext cx="1544715" cy="59480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Modeling</a:t>
            </a:r>
            <a:endParaRPr lang="en-IN" dirty="0"/>
          </a:p>
        </p:txBody>
      </p:sp>
      <p:sp>
        <p:nvSpPr>
          <p:cNvPr id="11" name="Rectangle 10">
            <a:extLst>
              <a:ext uri="{FF2B5EF4-FFF2-40B4-BE49-F238E27FC236}">
                <a16:creationId xmlns:a16="http://schemas.microsoft.com/office/drawing/2014/main" id="{7547071F-88C0-0B9A-48B5-0F9A330F47D7}"/>
              </a:ext>
            </a:extLst>
          </p:cNvPr>
          <p:cNvSpPr/>
          <p:nvPr/>
        </p:nvSpPr>
        <p:spPr>
          <a:xfrm>
            <a:off x="9362441" y="3445837"/>
            <a:ext cx="1544715" cy="59480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EDA</a:t>
            </a:r>
            <a:endParaRPr lang="en-IN" dirty="0"/>
          </a:p>
        </p:txBody>
      </p:sp>
      <p:sp>
        <p:nvSpPr>
          <p:cNvPr id="14" name="Arrow: Down 13">
            <a:extLst>
              <a:ext uri="{FF2B5EF4-FFF2-40B4-BE49-F238E27FC236}">
                <a16:creationId xmlns:a16="http://schemas.microsoft.com/office/drawing/2014/main" id="{D08AD468-113F-9DE2-BABF-F9671EFBA076}"/>
              </a:ext>
            </a:extLst>
          </p:cNvPr>
          <p:cNvSpPr/>
          <p:nvPr/>
        </p:nvSpPr>
        <p:spPr>
          <a:xfrm>
            <a:off x="10113541" y="2674393"/>
            <a:ext cx="106532" cy="594804"/>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5" name="Arrow: Left 14">
            <a:extLst>
              <a:ext uri="{FF2B5EF4-FFF2-40B4-BE49-F238E27FC236}">
                <a16:creationId xmlns:a16="http://schemas.microsoft.com/office/drawing/2014/main" id="{F1706CF1-8391-0457-A8BE-F6F7D0C5B92C}"/>
              </a:ext>
            </a:extLst>
          </p:cNvPr>
          <p:cNvSpPr/>
          <p:nvPr/>
        </p:nvSpPr>
        <p:spPr>
          <a:xfrm>
            <a:off x="5767830" y="3721618"/>
            <a:ext cx="532660" cy="93215"/>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19734C55-376E-06B7-2DB2-9DBBCB021F0C}"/>
              </a:ext>
            </a:extLst>
          </p:cNvPr>
          <p:cNvSpPr/>
          <p:nvPr/>
        </p:nvSpPr>
        <p:spPr>
          <a:xfrm>
            <a:off x="958737" y="5008468"/>
            <a:ext cx="1642369" cy="59480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Reporting</a:t>
            </a:r>
            <a:endParaRPr lang="en-IN" dirty="0"/>
          </a:p>
        </p:txBody>
      </p:sp>
      <p:sp>
        <p:nvSpPr>
          <p:cNvPr id="17" name="Rectangle 16">
            <a:extLst>
              <a:ext uri="{FF2B5EF4-FFF2-40B4-BE49-F238E27FC236}">
                <a16:creationId xmlns:a16="http://schemas.microsoft.com/office/drawing/2014/main" id="{10D4C9D3-3115-A5BF-23F1-71126AF84493}"/>
              </a:ext>
            </a:extLst>
          </p:cNvPr>
          <p:cNvSpPr/>
          <p:nvPr/>
        </p:nvSpPr>
        <p:spPr>
          <a:xfrm>
            <a:off x="965856" y="3470826"/>
            <a:ext cx="1642369" cy="59480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Deployment</a:t>
            </a:r>
            <a:endParaRPr lang="en-IN" dirty="0"/>
          </a:p>
        </p:txBody>
      </p:sp>
      <p:sp>
        <p:nvSpPr>
          <p:cNvPr id="18" name="Rectangle 17">
            <a:extLst>
              <a:ext uri="{FF2B5EF4-FFF2-40B4-BE49-F238E27FC236}">
                <a16:creationId xmlns:a16="http://schemas.microsoft.com/office/drawing/2014/main" id="{E16D3B92-B22F-442F-7316-43683A923933}"/>
              </a:ext>
            </a:extLst>
          </p:cNvPr>
          <p:cNvSpPr/>
          <p:nvPr/>
        </p:nvSpPr>
        <p:spPr>
          <a:xfrm>
            <a:off x="3797269" y="3470826"/>
            <a:ext cx="1642369" cy="59480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Power BI Dashboard</a:t>
            </a:r>
            <a:endParaRPr lang="en-IN" dirty="0"/>
          </a:p>
        </p:txBody>
      </p:sp>
      <p:sp>
        <p:nvSpPr>
          <p:cNvPr id="20" name="Arrow: Left 19">
            <a:extLst>
              <a:ext uri="{FF2B5EF4-FFF2-40B4-BE49-F238E27FC236}">
                <a16:creationId xmlns:a16="http://schemas.microsoft.com/office/drawing/2014/main" id="{E4DD2EF7-D741-DB11-19C8-EDF0F2378F16}"/>
              </a:ext>
            </a:extLst>
          </p:cNvPr>
          <p:cNvSpPr/>
          <p:nvPr/>
        </p:nvSpPr>
        <p:spPr>
          <a:xfrm>
            <a:off x="2936417" y="3692538"/>
            <a:ext cx="532660" cy="93215"/>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F1E71BC1-3718-21D4-1DDD-C02E95293EA5}"/>
              </a:ext>
            </a:extLst>
          </p:cNvPr>
          <p:cNvSpPr/>
          <p:nvPr/>
        </p:nvSpPr>
        <p:spPr>
          <a:xfrm>
            <a:off x="8501589" y="2172865"/>
            <a:ext cx="532660" cy="9321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pic>
        <p:nvPicPr>
          <p:cNvPr id="27" name="Picture 26">
            <a:extLst>
              <a:ext uri="{FF2B5EF4-FFF2-40B4-BE49-F238E27FC236}">
                <a16:creationId xmlns:a16="http://schemas.microsoft.com/office/drawing/2014/main" id="{C606E83B-A40A-0563-80DE-C7839AF474A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04344" y="1762596"/>
            <a:ext cx="765392" cy="765392"/>
          </a:xfrm>
          <a:prstGeom prst="rect">
            <a:avLst/>
          </a:prstGeom>
        </p:spPr>
      </p:pic>
      <p:sp>
        <p:nvSpPr>
          <p:cNvPr id="30" name="Rectangle 29">
            <a:extLst>
              <a:ext uri="{FF2B5EF4-FFF2-40B4-BE49-F238E27FC236}">
                <a16:creationId xmlns:a16="http://schemas.microsoft.com/office/drawing/2014/main" id="{61612747-7769-ABAD-97A6-42C0D05F9207}"/>
              </a:ext>
            </a:extLst>
          </p:cNvPr>
          <p:cNvSpPr/>
          <p:nvPr/>
        </p:nvSpPr>
        <p:spPr>
          <a:xfrm>
            <a:off x="1237058" y="1528515"/>
            <a:ext cx="1085725" cy="18213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Real World</a:t>
            </a:r>
            <a:endParaRPr lang="en-IN" sz="1400" dirty="0"/>
          </a:p>
        </p:txBody>
      </p:sp>
      <p:sp>
        <p:nvSpPr>
          <p:cNvPr id="31" name="Arrow: Right 30">
            <a:extLst>
              <a:ext uri="{FF2B5EF4-FFF2-40B4-BE49-F238E27FC236}">
                <a16:creationId xmlns:a16="http://schemas.microsoft.com/office/drawing/2014/main" id="{799C6D1A-67D3-1302-4DD2-0DE8750A9996}"/>
              </a:ext>
            </a:extLst>
          </p:cNvPr>
          <p:cNvSpPr/>
          <p:nvPr/>
        </p:nvSpPr>
        <p:spPr>
          <a:xfrm>
            <a:off x="2978933" y="2181836"/>
            <a:ext cx="532660" cy="9321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2" name="Arrow: Down 31">
            <a:extLst>
              <a:ext uri="{FF2B5EF4-FFF2-40B4-BE49-F238E27FC236}">
                <a16:creationId xmlns:a16="http://schemas.microsoft.com/office/drawing/2014/main" id="{2096FBE6-D9DC-75A8-733A-0AD0284BF696}"/>
              </a:ext>
            </a:extLst>
          </p:cNvPr>
          <p:cNvSpPr/>
          <p:nvPr/>
        </p:nvSpPr>
        <p:spPr>
          <a:xfrm>
            <a:off x="1779922" y="4221662"/>
            <a:ext cx="106532" cy="594804"/>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3" name="Arrow: Left 32">
            <a:extLst>
              <a:ext uri="{FF2B5EF4-FFF2-40B4-BE49-F238E27FC236}">
                <a16:creationId xmlns:a16="http://schemas.microsoft.com/office/drawing/2014/main" id="{C84EA226-814F-EEE1-6C27-915ED226ECC1}"/>
              </a:ext>
            </a:extLst>
          </p:cNvPr>
          <p:cNvSpPr/>
          <p:nvPr/>
        </p:nvSpPr>
        <p:spPr>
          <a:xfrm>
            <a:off x="8501589" y="3721618"/>
            <a:ext cx="532660" cy="93215"/>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4" name="Arrow: Up 33">
            <a:extLst>
              <a:ext uri="{FF2B5EF4-FFF2-40B4-BE49-F238E27FC236}">
                <a16:creationId xmlns:a16="http://schemas.microsoft.com/office/drawing/2014/main" id="{C66C31A7-058A-9D68-B93D-F10C08C7CBBA}"/>
              </a:ext>
            </a:extLst>
          </p:cNvPr>
          <p:cNvSpPr/>
          <p:nvPr/>
        </p:nvSpPr>
        <p:spPr>
          <a:xfrm>
            <a:off x="1779920" y="2674393"/>
            <a:ext cx="106532" cy="594804"/>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CEEF329B-7B39-1515-FDC2-8946646FF785}"/>
              </a:ext>
            </a:extLst>
          </p:cNvPr>
          <p:cNvSpPr txBox="1"/>
          <p:nvPr/>
        </p:nvSpPr>
        <p:spPr>
          <a:xfrm>
            <a:off x="745110" y="5825810"/>
            <a:ext cx="2191307" cy="861774"/>
          </a:xfrm>
          <a:prstGeom prst="rect">
            <a:avLst/>
          </a:prstGeom>
          <a:noFill/>
        </p:spPr>
        <p:txBody>
          <a:bodyPr wrap="square" rtlCol="0">
            <a:spAutoFit/>
          </a:bodyPr>
          <a:lstStyle/>
          <a:p>
            <a:pPr marL="171450" indent="-171450">
              <a:buFont typeface="Arial" panose="020B0604020202020204" pitchFamily="34" charset="0"/>
              <a:buChar char="•"/>
            </a:pPr>
            <a:r>
              <a:rPr lang="en-IN" sz="1000" dirty="0"/>
              <a:t>Low Level Design Document</a:t>
            </a:r>
            <a:endParaRPr lang="en-US" sz="1000" dirty="0"/>
          </a:p>
          <a:p>
            <a:pPr marL="171450" indent="-171450">
              <a:buFont typeface="Arial" panose="020B0604020202020204" pitchFamily="34" charset="0"/>
              <a:buChar char="•"/>
            </a:pPr>
            <a:r>
              <a:rPr lang="en-US" sz="1000" dirty="0"/>
              <a:t>High Level Design Document</a:t>
            </a:r>
          </a:p>
          <a:p>
            <a:pPr marL="171450" indent="-171450">
              <a:buFont typeface="Arial" panose="020B0604020202020204" pitchFamily="34" charset="0"/>
              <a:buChar char="•"/>
            </a:pPr>
            <a:r>
              <a:rPr lang="en-IN" sz="1000" dirty="0"/>
              <a:t>Architecture Document</a:t>
            </a:r>
          </a:p>
          <a:p>
            <a:pPr marL="171450" indent="-171450">
              <a:buFont typeface="Arial" panose="020B0604020202020204" pitchFamily="34" charset="0"/>
              <a:buChar char="•"/>
            </a:pPr>
            <a:r>
              <a:rPr lang="en-IN" sz="1000" dirty="0"/>
              <a:t>Wireframe Document</a:t>
            </a:r>
          </a:p>
          <a:p>
            <a:pPr marL="171450" indent="-171450">
              <a:buFont typeface="Arial" panose="020B0604020202020204" pitchFamily="34" charset="0"/>
              <a:buChar char="•"/>
            </a:pPr>
            <a:r>
              <a:rPr lang="en-IN" sz="1000" dirty="0"/>
              <a:t>Detailed Project Report</a:t>
            </a:r>
            <a:endParaRPr lang="en-US" sz="1000" dirty="0"/>
          </a:p>
        </p:txBody>
      </p:sp>
    </p:spTree>
    <p:extLst>
      <p:ext uri="{BB962C8B-B14F-4D97-AF65-F5344CB8AC3E}">
        <p14:creationId xmlns:p14="http://schemas.microsoft.com/office/powerpoint/2010/main" val="3171946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FA07D-1FF1-F46A-F2DB-091416698219}"/>
              </a:ext>
            </a:extLst>
          </p:cNvPr>
          <p:cNvSpPr>
            <a:spLocks noGrp="1"/>
          </p:cNvSpPr>
          <p:nvPr>
            <p:ph type="title"/>
          </p:nvPr>
        </p:nvSpPr>
        <p:spPr/>
        <p:txBody>
          <a:bodyPr/>
          <a:lstStyle/>
          <a:p>
            <a:r>
              <a:rPr lang="en-US" sz="3600" dirty="0"/>
              <a:t>Dataset Information</a:t>
            </a:r>
            <a:endParaRPr lang="en-IN" dirty="0"/>
          </a:p>
        </p:txBody>
      </p:sp>
      <p:sp>
        <p:nvSpPr>
          <p:cNvPr id="3" name="Content Placeholder 2">
            <a:extLst>
              <a:ext uri="{FF2B5EF4-FFF2-40B4-BE49-F238E27FC236}">
                <a16:creationId xmlns:a16="http://schemas.microsoft.com/office/drawing/2014/main" id="{CF0AF2C2-DB2B-7126-4BBA-477797A45446}"/>
              </a:ext>
            </a:extLst>
          </p:cNvPr>
          <p:cNvSpPr>
            <a:spLocks noGrp="1"/>
          </p:cNvSpPr>
          <p:nvPr>
            <p:ph idx="1"/>
          </p:nvPr>
        </p:nvSpPr>
        <p:spPr>
          <a:xfrm>
            <a:off x="924444" y="1385851"/>
            <a:ext cx="10485133" cy="4761936"/>
          </a:xfrm>
        </p:spPr>
        <p:txBody>
          <a:bodyPr>
            <a:noAutofit/>
          </a:bodyPr>
          <a:lstStyle/>
          <a:p>
            <a:pPr marL="0" indent="0">
              <a:buNone/>
            </a:pPr>
            <a:endParaRPr lang="en-US" sz="1200" dirty="0"/>
          </a:p>
          <a:p>
            <a:r>
              <a:rPr lang="en-US" sz="1200" dirty="0"/>
              <a:t>Age :  The person's age in years</a:t>
            </a:r>
          </a:p>
          <a:p>
            <a:r>
              <a:rPr lang="en-US" sz="1200" dirty="0"/>
              <a:t>sex:   The person's sex (1 = male, 0 = female)</a:t>
            </a:r>
          </a:p>
          <a:p>
            <a:r>
              <a:rPr lang="en-US" sz="1200" dirty="0"/>
              <a:t>Cp :  The chest pain experienced (Value 1: typical angina, Value 2: atypical angina, Value 3: non-anginal pain, Value 4: asymptomatic)</a:t>
            </a:r>
          </a:p>
          <a:p>
            <a:r>
              <a:rPr lang="en-US" sz="1200" dirty="0" err="1"/>
              <a:t>Trestbps</a:t>
            </a:r>
            <a:r>
              <a:rPr lang="en-US" sz="1200" dirty="0"/>
              <a:t> :  The person's resting blood pressure (mm/Hg on admission to the hospital)</a:t>
            </a:r>
          </a:p>
          <a:p>
            <a:r>
              <a:rPr lang="en-US" sz="1200" dirty="0"/>
              <a:t>Chol :   The person's cholesterol measurement in mg/dl</a:t>
            </a:r>
          </a:p>
          <a:p>
            <a:r>
              <a:rPr lang="en-US" sz="1200" dirty="0" err="1"/>
              <a:t>Fbs</a:t>
            </a:r>
            <a:r>
              <a:rPr lang="en-US" sz="1200" dirty="0"/>
              <a:t> :  The person's fasting blood sugar (&gt; 120 mg/dl, 1 = true; 0 = false)</a:t>
            </a:r>
          </a:p>
          <a:p>
            <a:r>
              <a:rPr lang="en-US" sz="1200" dirty="0" err="1"/>
              <a:t>Restecg</a:t>
            </a:r>
            <a:r>
              <a:rPr lang="en-US" sz="1200" dirty="0"/>
              <a:t> :  Resting electrocardiographic measurement (0 = normal, 1 = having ST-T wave abnormality, 2 = showing probable or definite left ventricular hypertrophy by Estes' criteria)</a:t>
            </a:r>
          </a:p>
          <a:p>
            <a:r>
              <a:rPr lang="en-US" sz="1200" dirty="0" err="1"/>
              <a:t>Thalach</a:t>
            </a:r>
            <a:r>
              <a:rPr lang="en-US" sz="1200" dirty="0"/>
              <a:t> :  The person's maximum heart rate achieved</a:t>
            </a:r>
          </a:p>
          <a:p>
            <a:r>
              <a:rPr lang="en-US" sz="1200" dirty="0" err="1"/>
              <a:t>Exang</a:t>
            </a:r>
            <a:r>
              <a:rPr lang="en-US" sz="1200" dirty="0"/>
              <a:t> :  Exercise induced angina (1 = yes; 0 = no)</a:t>
            </a:r>
          </a:p>
          <a:p>
            <a:r>
              <a:rPr lang="en-US" sz="1200" dirty="0" err="1"/>
              <a:t>Oldpeak</a:t>
            </a:r>
            <a:r>
              <a:rPr lang="en-US" sz="1200" dirty="0"/>
              <a:t> :  ST depression induced by exercise relative to rest</a:t>
            </a:r>
          </a:p>
          <a:p>
            <a:r>
              <a:rPr lang="en-US" sz="1200" dirty="0"/>
              <a:t>Slope :  the slope of the peak exercise ST segment (Value 2: upsloping, Value 1: flat, Value 0: </a:t>
            </a:r>
            <a:r>
              <a:rPr lang="en-US" sz="1200" dirty="0" err="1"/>
              <a:t>downsloping</a:t>
            </a:r>
            <a:r>
              <a:rPr lang="en-US" sz="1200" dirty="0"/>
              <a:t>)</a:t>
            </a:r>
          </a:p>
          <a:p>
            <a:r>
              <a:rPr lang="en-US" sz="1200" dirty="0"/>
              <a:t>Ca :  The number of major vessels (0-3)</a:t>
            </a:r>
          </a:p>
          <a:p>
            <a:r>
              <a:rPr lang="en-US" sz="1200" dirty="0" err="1"/>
              <a:t>Thal</a:t>
            </a:r>
            <a:r>
              <a:rPr lang="en-US" sz="1200" dirty="0"/>
              <a:t> :  A blood disorder called thalassemia (3 = normal; 6 = fixed defect; 7 = reversable </a:t>
            </a:r>
            <a:r>
              <a:rPr lang="en-US" sz="1200" dirty="0" err="1"/>
              <a:t>defectt</a:t>
            </a:r>
            <a:r>
              <a:rPr lang="en-US" sz="1200" dirty="0"/>
              <a:t>)</a:t>
            </a:r>
          </a:p>
          <a:p>
            <a:r>
              <a:rPr lang="en-US" sz="1200" dirty="0"/>
              <a:t>Num :  Heart disease (0 = no, 1 = yes)</a:t>
            </a:r>
          </a:p>
        </p:txBody>
      </p:sp>
    </p:spTree>
    <p:extLst>
      <p:ext uri="{BB962C8B-B14F-4D97-AF65-F5344CB8AC3E}">
        <p14:creationId xmlns:p14="http://schemas.microsoft.com/office/powerpoint/2010/main" val="3343235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E41C-E2FB-3018-FA8C-197D693B37F9}"/>
              </a:ext>
            </a:extLst>
          </p:cNvPr>
          <p:cNvSpPr>
            <a:spLocks noGrp="1"/>
          </p:cNvSpPr>
          <p:nvPr>
            <p:ph type="title"/>
          </p:nvPr>
        </p:nvSpPr>
        <p:spPr>
          <a:xfrm>
            <a:off x="825018" y="725009"/>
            <a:ext cx="10680442" cy="5817834"/>
          </a:xfrm>
        </p:spPr>
        <p:txBody>
          <a:bodyPr>
            <a:noAutofit/>
          </a:bodyPr>
          <a:lstStyle/>
          <a:p>
            <a:pPr algn="l"/>
            <a:r>
              <a:rPr lang="en-US" sz="1200" cap="none" dirty="0">
                <a:latin typeface="+mn-lt"/>
              </a:rPr>
              <a:t>Age : </a:t>
            </a:r>
            <a:r>
              <a:rPr lang="en-US" sz="1200" b="0" cap="none" dirty="0">
                <a:latin typeface="+mn-lt"/>
              </a:rPr>
              <a:t>Age is the most important risk factor in developing cardiovascular or heart diseases, with approximately a tripling of risk with each decade of life. Coronary fatty streaks can begin to form in adolescence. It is estimated that 82 percent of people who die of coronary heart disease are 65 and older. Simultaneously, the risk of stroke doubles every decade after age 55.</a:t>
            </a:r>
            <a:br>
              <a:rPr lang="en-US" sz="1200" b="0" cap="none" dirty="0">
                <a:latin typeface="+mn-lt"/>
              </a:rPr>
            </a:br>
            <a:br>
              <a:rPr lang="en-US" sz="1200" b="0" cap="none" dirty="0">
                <a:latin typeface="+mn-lt"/>
              </a:rPr>
            </a:br>
            <a:r>
              <a:rPr lang="en-US" sz="1200" cap="none" dirty="0">
                <a:latin typeface="+mn-lt"/>
              </a:rPr>
              <a:t>Sex : </a:t>
            </a:r>
            <a:r>
              <a:rPr lang="en-US" sz="1200" b="0" cap="none" dirty="0">
                <a:latin typeface="+mn-lt"/>
              </a:rPr>
              <a:t>Men are at greater risk of heart disease than pre-menopausal women. Once past menopause, it has been argued that a woman's risk is similar to a man’s although more recent data from the WHO and UN disputes this. If a female has diabetes, she is more likely to develop heart disease than a male with diabetes.</a:t>
            </a:r>
            <a:br>
              <a:rPr lang="en-US" sz="1200" cap="none" dirty="0">
                <a:latin typeface="+mn-lt"/>
              </a:rPr>
            </a:br>
            <a:br>
              <a:rPr lang="en-US" sz="1200" cap="none" dirty="0">
                <a:latin typeface="+mn-lt"/>
              </a:rPr>
            </a:br>
            <a:r>
              <a:rPr lang="en-US" sz="1200" cap="none" dirty="0">
                <a:latin typeface="+mn-lt"/>
              </a:rPr>
              <a:t>Resting blood pressure : </a:t>
            </a:r>
            <a:r>
              <a:rPr lang="en-US" sz="1200" b="0" cap="none" dirty="0">
                <a:latin typeface="+mn-lt"/>
              </a:rPr>
              <a:t>Over time, high blood pressure can damage arteries that feed your heart. High blood pressure that occurs with other conditions, such as obesity, high cholesterol or diabetes, increases your risk even more</a:t>
            </a:r>
            <a:r>
              <a:rPr lang="en-US" sz="1200" cap="none" dirty="0">
                <a:latin typeface="+mn-lt"/>
              </a:rPr>
              <a:t>. </a:t>
            </a:r>
            <a:br>
              <a:rPr lang="en-US" sz="1200" cap="none" dirty="0">
                <a:latin typeface="+mn-lt"/>
              </a:rPr>
            </a:br>
            <a:br>
              <a:rPr lang="en-US" sz="1200" b="0" cap="none" dirty="0">
                <a:latin typeface="+mn-lt"/>
              </a:rPr>
            </a:br>
            <a:r>
              <a:rPr lang="en-US" sz="1200" cap="none" dirty="0">
                <a:latin typeface="+mn-lt"/>
              </a:rPr>
              <a:t>Fasting blood sugar : </a:t>
            </a:r>
            <a:r>
              <a:rPr lang="en-US" sz="1200" b="0" cap="none" dirty="0">
                <a:latin typeface="+mn-lt"/>
              </a:rPr>
              <a:t>Not producing enough of a hormone secreted by your pancreas (insulin) or not responding to insulin properly causes your body's blood sugar levels to rise, </a:t>
            </a:r>
            <a:r>
              <a:rPr lang="en-US" sz="1200" b="0" cap="none" dirty="0">
                <a:effectLst/>
                <a:latin typeface="+mn-lt"/>
              </a:rPr>
              <a:t>increasing</a:t>
            </a:r>
            <a:r>
              <a:rPr lang="en-US" sz="1200" b="0" cap="none" dirty="0">
                <a:latin typeface="+mn-lt"/>
              </a:rPr>
              <a:t> your risk of heart attack. </a:t>
            </a:r>
            <a:br>
              <a:rPr lang="en-US" sz="1200" b="0" cap="none" dirty="0">
                <a:latin typeface="+mn-lt"/>
              </a:rPr>
            </a:br>
            <a:br>
              <a:rPr lang="en-US" sz="1200" b="0" cap="none" dirty="0">
                <a:latin typeface="+mn-lt"/>
              </a:rPr>
            </a:br>
            <a:r>
              <a:rPr lang="en-US" sz="1200" cap="none" dirty="0">
                <a:latin typeface="+mn-lt"/>
              </a:rPr>
              <a:t>Cholesterol : </a:t>
            </a:r>
            <a:r>
              <a:rPr lang="en-US" sz="1200" b="0" cap="none" dirty="0">
                <a:latin typeface="+mn-lt"/>
              </a:rPr>
              <a:t>A high level of low-density lipoprotein (LDL) cholesterol (the "bad" cholesterol) is most likely to narrow arteries. A high level of triglycerides, a </a:t>
            </a:r>
            <a:r>
              <a:rPr lang="en-US" sz="1200" b="0" cap="none" dirty="0">
                <a:effectLst/>
                <a:latin typeface="+mn-lt"/>
              </a:rPr>
              <a:t>type</a:t>
            </a:r>
            <a:r>
              <a:rPr lang="en-US" sz="1200" b="0" cap="none" dirty="0">
                <a:latin typeface="+mn-lt"/>
              </a:rPr>
              <a:t> of blood fat related to your diet, also ups your risk of heart attack. However, a high level of high-density lipoprotein (HDL) cholesterol (the "good" cholesterol) lowers your risk of heart attack.</a:t>
            </a:r>
            <a:br>
              <a:rPr lang="en-US" sz="1200" b="0" cap="none" dirty="0">
                <a:latin typeface="+mn-lt"/>
              </a:rPr>
            </a:br>
            <a:br>
              <a:rPr lang="en-US" sz="1200" b="0" cap="none" dirty="0">
                <a:latin typeface="+mn-lt"/>
              </a:rPr>
            </a:br>
            <a:r>
              <a:rPr lang="en-US" sz="1200" cap="none" dirty="0">
                <a:latin typeface="+mn-lt"/>
              </a:rPr>
              <a:t>Resting ECG : </a:t>
            </a:r>
            <a:r>
              <a:rPr lang="en-US" sz="1200" b="0" cap="none" dirty="0">
                <a:effectLst/>
                <a:latin typeface="+mn-lt"/>
              </a:rPr>
              <a:t>For people at low risk of cardiovascular disease, the USPSTF concludes with moderate certainty that the potential harms of screening with resting or exercise ECG equal or exceed the potential benefits. For people at intermediate to high risk, current evidence is insufficient to assess the balance of benefits and harms of screening. </a:t>
            </a:r>
            <a:br>
              <a:rPr lang="en-US" sz="1200" cap="none" dirty="0">
                <a:latin typeface="+mn-lt"/>
              </a:rPr>
            </a:br>
            <a:br>
              <a:rPr lang="en-US" sz="1200" cap="none" dirty="0">
                <a:latin typeface="+mn-lt"/>
              </a:rPr>
            </a:br>
            <a:r>
              <a:rPr lang="en-US" sz="1200" cap="none" dirty="0">
                <a:latin typeface="+mn-lt"/>
              </a:rPr>
              <a:t>Max heart rate : </a:t>
            </a:r>
            <a:r>
              <a:rPr lang="en-US" sz="1200" b="0" cap="none" dirty="0">
                <a:effectLst/>
                <a:latin typeface="+mn-lt"/>
              </a:rPr>
              <a:t>The increase in the cardiovascular risk, associated with the acceleration of heart rate, was comparable to the increase in risk observed with high blood pressure. It has been shown that an increase in heart rate by 10 beats per minute was associated with an increase in the risk of cardiac death by at least 20%, and this increase in the risk is similar to the one observed with an increase in systolic blood pressure by 10 mm hg.</a:t>
            </a:r>
            <a:br>
              <a:rPr lang="en-US" sz="1200" b="0" cap="none" dirty="0">
                <a:effectLst/>
                <a:latin typeface="+mn-lt"/>
              </a:rPr>
            </a:br>
            <a:br>
              <a:rPr lang="en-US" sz="1200" b="0" cap="none" dirty="0">
                <a:effectLst/>
                <a:latin typeface="+mn-lt"/>
              </a:rPr>
            </a:br>
            <a:r>
              <a:rPr lang="en-US" sz="1200" cap="none" dirty="0">
                <a:latin typeface="+mn-lt"/>
              </a:rPr>
              <a:t>ST depression : </a:t>
            </a:r>
            <a:r>
              <a:rPr lang="en-US" sz="1200" b="0" cap="none" dirty="0">
                <a:effectLst/>
                <a:latin typeface="+mn-lt"/>
              </a:rPr>
              <a:t>In unstable coronary artery disease, </a:t>
            </a:r>
            <a:r>
              <a:rPr lang="en-US" sz="1200" b="0" cap="none" dirty="0" err="1">
                <a:effectLst/>
                <a:latin typeface="+mn-lt"/>
              </a:rPr>
              <a:t>st</a:t>
            </a:r>
            <a:r>
              <a:rPr lang="en-US" sz="1200" b="0" cap="none" dirty="0">
                <a:effectLst/>
                <a:latin typeface="+mn-lt"/>
              </a:rPr>
              <a:t>-segment depression is associated with a 100% increase in the occurrence of three-vessel/left main disease and to an increased risk of subsequent cardiac events. In these patients an early invasive strategy substantially decreases death/myocardial infarction.</a:t>
            </a:r>
            <a:endParaRPr lang="en-IN" sz="1200" b="0" cap="none" dirty="0">
              <a:effectLst/>
              <a:latin typeface="+mn-lt"/>
            </a:endParaRPr>
          </a:p>
        </p:txBody>
      </p:sp>
    </p:spTree>
    <p:extLst>
      <p:ext uri="{BB962C8B-B14F-4D97-AF65-F5344CB8AC3E}">
        <p14:creationId xmlns:p14="http://schemas.microsoft.com/office/powerpoint/2010/main" val="3060437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CFBBC-A9DF-0985-06CC-08F591551BCB}"/>
              </a:ext>
            </a:extLst>
          </p:cNvPr>
          <p:cNvSpPr>
            <a:spLocks noGrp="1"/>
          </p:cNvSpPr>
          <p:nvPr>
            <p:ph type="title"/>
          </p:nvPr>
        </p:nvSpPr>
        <p:spPr/>
        <p:txBody>
          <a:bodyPr/>
          <a:lstStyle/>
          <a:p>
            <a:r>
              <a:rPr lang="en-IN" dirty="0"/>
              <a:t>Visualizations/Dashboard</a:t>
            </a:r>
          </a:p>
        </p:txBody>
      </p:sp>
      <p:pic>
        <p:nvPicPr>
          <p:cNvPr id="5" name="Content Placeholder 4">
            <a:extLst>
              <a:ext uri="{FF2B5EF4-FFF2-40B4-BE49-F238E27FC236}">
                <a16:creationId xmlns:a16="http://schemas.microsoft.com/office/drawing/2014/main" id="{B1F97FC6-AF7A-EAB4-CA87-DF41BBCC528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24" r="5316" b="9449"/>
          <a:stretch/>
        </p:blipFill>
        <p:spPr>
          <a:xfrm>
            <a:off x="843380" y="1935921"/>
            <a:ext cx="10913054" cy="4922079"/>
          </a:xfrm>
        </p:spPr>
      </p:pic>
    </p:spTree>
    <p:extLst>
      <p:ext uri="{BB962C8B-B14F-4D97-AF65-F5344CB8AC3E}">
        <p14:creationId xmlns:p14="http://schemas.microsoft.com/office/powerpoint/2010/main" val="1064472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5F33A-6260-13CF-BB9F-A47788982449}"/>
              </a:ext>
            </a:extLst>
          </p:cNvPr>
          <p:cNvSpPr>
            <a:spLocks noGrp="1"/>
          </p:cNvSpPr>
          <p:nvPr>
            <p:ph type="title"/>
          </p:nvPr>
        </p:nvSpPr>
        <p:spPr/>
        <p:txBody>
          <a:bodyPr/>
          <a:lstStyle/>
          <a:p>
            <a:r>
              <a:rPr lang="en-US" dirty="0"/>
              <a:t>KPI</a:t>
            </a:r>
            <a:endParaRPr lang="en-IN" dirty="0"/>
          </a:p>
        </p:txBody>
      </p:sp>
      <p:sp>
        <p:nvSpPr>
          <p:cNvPr id="3" name="Content Placeholder 2">
            <a:extLst>
              <a:ext uri="{FF2B5EF4-FFF2-40B4-BE49-F238E27FC236}">
                <a16:creationId xmlns:a16="http://schemas.microsoft.com/office/drawing/2014/main" id="{1F1AE365-898A-EF1F-2A40-A80C18B82A66}"/>
              </a:ext>
            </a:extLst>
          </p:cNvPr>
          <p:cNvSpPr>
            <a:spLocks noGrp="1"/>
          </p:cNvSpPr>
          <p:nvPr>
            <p:ph idx="1"/>
          </p:nvPr>
        </p:nvSpPr>
        <p:spPr/>
        <p:txBody>
          <a:bodyPr/>
          <a:lstStyle/>
          <a:p>
            <a:r>
              <a:rPr lang="en-US" dirty="0"/>
              <a:t>Percentage of People Having Heart Disease</a:t>
            </a:r>
            <a:endParaRPr lang="en-IN" dirty="0"/>
          </a:p>
          <a:p>
            <a:r>
              <a:rPr lang="en-IN" dirty="0"/>
              <a:t>Heart Disease Based On Age Distribution</a:t>
            </a:r>
          </a:p>
          <a:p>
            <a:r>
              <a:rPr lang="en-IN" dirty="0"/>
              <a:t>Heart Disease Based On Gender Distribution</a:t>
            </a:r>
          </a:p>
          <a:p>
            <a:r>
              <a:rPr lang="en-IN" dirty="0"/>
              <a:t>Chest Pain Experienced </a:t>
            </a:r>
            <a:r>
              <a:rPr lang="en-US" dirty="0"/>
              <a:t>By People Suffering from Heart Disease</a:t>
            </a:r>
            <a:endParaRPr lang="en-IN" dirty="0"/>
          </a:p>
          <a:p>
            <a:r>
              <a:rPr lang="en-IN" dirty="0"/>
              <a:t>Blood Pressure and Cholesterols Level and maximum heart rate played important role in heart diseases</a:t>
            </a:r>
          </a:p>
        </p:txBody>
      </p:sp>
    </p:spTree>
    <p:extLst>
      <p:ext uri="{BB962C8B-B14F-4D97-AF65-F5344CB8AC3E}">
        <p14:creationId xmlns:p14="http://schemas.microsoft.com/office/powerpoint/2010/main" val="31599223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147</TotalTime>
  <Words>1133</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Algerian</vt:lpstr>
      <vt:lpstr>Arial</vt:lpstr>
      <vt:lpstr>Bookman Old Style</vt:lpstr>
      <vt:lpstr>Rockwell</vt:lpstr>
      <vt:lpstr>Damask</vt:lpstr>
      <vt:lpstr>Heart Disease Diagnostic Analysis</vt:lpstr>
      <vt:lpstr>Project DETAILS</vt:lpstr>
      <vt:lpstr>oBJECTIVE</vt:lpstr>
      <vt:lpstr>PROBLEM STATEMENT</vt:lpstr>
      <vt:lpstr>ARCHITECTURE</vt:lpstr>
      <vt:lpstr>Dataset Information</vt:lpstr>
      <vt:lpstr>Age : Age is the most important risk factor in developing cardiovascular or heart diseases, with approximately a tripling of risk with each decade of life. Coronary fatty streaks can begin to form in adolescence. It is estimated that 82 percent of people who die of coronary heart disease are 65 and older. Simultaneously, the risk of stroke doubles every decade after age 55.  Sex : Men are at greater risk of heart disease than pre-menopausal women. Once past menopause, it has been argued that a woman's risk is similar to a man’s although more recent data from the WHO and UN disputes this. If a female has diabetes, she is more likely to develop heart disease than a male with diabetes.  Resting blood pressure : Over time, high blood pressure can damage arteries that feed your heart. High blood pressure that occurs with other conditions, such as obesity, high cholesterol or diabetes, increases your risk even more.   Fasting blood sugar : Not producing enough of a hormone secreted by your pancreas (insulin) or not responding to insulin properly causes your body's blood sugar levels to rise, increasing your risk of heart attack.   Cholesterol : A high level of low-density lipoprotein (LDL) cholesterol (the "bad" cholesterol) is most likely to narrow arteries. A high level of triglycerides, a type of blood fat related to your diet, also ups your risk of heart attack. However, a high level of high-density lipoprotein (HDL) cholesterol (the "good" cholesterol) lowers your risk of heart attack.  Resting ECG : For people at low risk of cardiovascular disease, the USPSTF concludes with moderate certainty that the potential harms of screening with resting or exercise ECG equal or exceed the potential benefits. For people at intermediate to high risk, current evidence is insufficient to assess the balance of benefits and harms of screening.   Max heart rate : The increase in the cardiovascular risk, associated with the acceleration of heart rate, was comparable to the increase in risk observed with high blood pressure. It has been shown that an increase in heart rate by 10 beats per minute was associated with an increase in the risk of cardiac death by at least 20%, and this increase in the risk is similar to the one observed with an increase in systolic blood pressure by 10 mm hg.  ST depression : In unstable coronary artery disease, st-segment depression is associated with a 100% increase in the occurrence of three-vessel/left main disease and to an increased risk of subsequent cardiac events. In these patients an early invasive strategy substantially decreases death/myocardial infarction.</vt:lpstr>
      <vt:lpstr>Visualizations/Dashboard</vt:lpstr>
      <vt:lpstr>KPI</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Diagnostic Analysis</dc:title>
  <dc:creator>Amey Manusmare</dc:creator>
  <cp:lastModifiedBy>Amey Manusmare</cp:lastModifiedBy>
  <cp:revision>3</cp:revision>
  <dcterms:created xsi:type="dcterms:W3CDTF">2022-08-18T07:20:33Z</dcterms:created>
  <dcterms:modified xsi:type="dcterms:W3CDTF">2022-08-19T08:38:04Z</dcterms:modified>
</cp:coreProperties>
</file>