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310" r:id="rId6"/>
    <p:sldId id="280" r:id="rId7"/>
    <p:sldId id="282" r:id="rId8"/>
    <p:sldId id="285" r:id="rId9"/>
    <p:sldId id="288" r:id="rId10"/>
    <p:sldId id="289" r:id="rId11"/>
    <p:sldId id="322" r:id="rId12"/>
    <p:sldId id="323" r:id="rId13"/>
    <p:sldId id="324" r:id="rId14"/>
    <p:sldId id="325" r:id="rId15"/>
    <p:sldId id="326" r:id="rId16"/>
    <p:sldId id="327" r:id="rId17"/>
    <p:sldId id="291"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19" autoAdjust="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3636104" cy="3486305"/>
          </a:xfrm>
        </p:spPr>
        <p:txBody>
          <a:bodyPr>
            <a:normAutofit fontScale="90000"/>
          </a:bodyPr>
          <a:lstStyle/>
          <a:p>
            <a:pPr algn="l"/>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r>
              <a:rPr lang="en-US" sz="5300" dirty="0"/>
              <a:t>School Buddy Case Study</a:t>
            </a:r>
            <a:br>
              <a:rPr lang="en-US" sz="5300" dirty="0"/>
            </a:br>
            <a:br>
              <a:rPr lang="en-US" sz="5300" dirty="0"/>
            </a:br>
            <a:r>
              <a:rPr lang="en-US" sz="2700" dirty="0"/>
              <a:t>By – Dhanshri Manusmare</a:t>
            </a:r>
            <a:endParaRPr lang="en-US" sz="22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F9E78-8193-4B7A-22A2-BA225092FF65}"/>
              </a:ext>
            </a:extLst>
          </p:cNvPr>
          <p:cNvSpPr txBox="1"/>
          <p:nvPr/>
        </p:nvSpPr>
        <p:spPr>
          <a:xfrm>
            <a:off x="221941" y="719990"/>
            <a:ext cx="11570563" cy="830997"/>
          </a:xfrm>
          <a:prstGeom prst="rect">
            <a:avLst/>
          </a:prstGeom>
          <a:noFill/>
        </p:spPr>
        <p:txBody>
          <a:bodyPr wrap="square">
            <a:spAutoFit/>
          </a:bodyPr>
          <a:lstStyle/>
          <a:p>
            <a:pPr algn="ctr"/>
            <a:r>
              <a:rPr lang="en-US" sz="2400" dirty="0"/>
              <a:t>4. Identify best school for Arts, Science and Commerce streams based on marks scored by students in respective subjects for those streams in last three years</a:t>
            </a:r>
            <a:endParaRPr lang="en-IN" sz="2400" b="1" dirty="0">
              <a:solidFill>
                <a:srgbClr val="FFC000"/>
              </a:solidFill>
            </a:endParaRPr>
          </a:p>
        </p:txBody>
      </p:sp>
      <p:sp>
        <p:nvSpPr>
          <p:cNvPr id="3" name="TextBox 2">
            <a:extLst>
              <a:ext uri="{FF2B5EF4-FFF2-40B4-BE49-F238E27FC236}">
                <a16:creationId xmlns:a16="http://schemas.microsoft.com/office/drawing/2014/main" id="{BABE3370-67AC-F951-B5B2-D84E86200BCE}"/>
              </a:ext>
            </a:extLst>
          </p:cNvPr>
          <p:cNvSpPr txBox="1"/>
          <p:nvPr/>
        </p:nvSpPr>
        <p:spPr>
          <a:xfrm>
            <a:off x="1029811" y="2192785"/>
            <a:ext cx="5584054" cy="1938992"/>
          </a:xfrm>
          <a:prstGeom prst="rect">
            <a:avLst/>
          </a:prstGeom>
          <a:noFill/>
        </p:spPr>
        <p:txBody>
          <a:bodyPr wrap="square" rtlCol="0">
            <a:spAutoFit/>
          </a:bodyPr>
          <a:lstStyle/>
          <a:p>
            <a:r>
              <a:rPr lang="en-IN" sz="2400" b="1" dirty="0">
                <a:solidFill>
                  <a:schemeClr val="accent1"/>
                </a:solidFill>
              </a:rPr>
              <a:t>Arts: </a:t>
            </a:r>
            <a:r>
              <a:rPr lang="en-IN" sz="2400" dirty="0" err="1"/>
              <a:t>Birla_HS</a:t>
            </a:r>
            <a:r>
              <a:rPr lang="en-IN" sz="2400" dirty="0"/>
              <a:t> </a:t>
            </a:r>
          </a:p>
          <a:p>
            <a:endParaRPr lang="en-IN" sz="2400" dirty="0"/>
          </a:p>
          <a:p>
            <a:r>
              <a:rPr lang="en-IN" sz="2400" b="1" dirty="0">
                <a:solidFill>
                  <a:schemeClr val="accent1"/>
                </a:solidFill>
              </a:rPr>
              <a:t>Science: </a:t>
            </a:r>
            <a:r>
              <a:rPr lang="en-IN" sz="2400" dirty="0"/>
              <a:t>International</a:t>
            </a:r>
          </a:p>
          <a:p>
            <a:endParaRPr lang="en-IN" sz="2400" dirty="0"/>
          </a:p>
          <a:p>
            <a:r>
              <a:rPr lang="en-IN" sz="2400" b="1" dirty="0">
                <a:solidFill>
                  <a:schemeClr val="accent1"/>
                </a:solidFill>
              </a:rPr>
              <a:t>Commerce: </a:t>
            </a:r>
            <a:r>
              <a:rPr lang="en-IN" sz="2400" dirty="0" err="1"/>
              <a:t>Vidya_mandir</a:t>
            </a:r>
            <a:endParaRPr lang="en-IN" sz="2400" dirty="0"/>
          </a:p>
        </p:txBody>
      </p:sp>
    </p:spTree>
    <p:extLst>
      <p:ext uri="{BB962C8B-B14F-4D97-AF65-F5344CB8AC3E}">
        <p14:creationId xmlns:p14="http://schemas.microsoft.com/office/powerpoint/2010/main" val="306084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375C3120-7B06-65E0-895D-3EAE00866186}"/>
              </a:ext>
            </a:extLst>
          </p:cNvPr>
          <p:cNvSpPr>
            <a:spLocks noChangeArrowheads="1"/>
          </p:cNvSpPr>
          <p:nvPr/>
        </p:nvSpPr>
        <p:spPr bwMode="auto">
          <a:xfrm>
            <a:off x="319595" y="642177"/>
            <a:ext cx="115409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t>5.</a:t>
            </a:r>
            <a:r>
              <a:rPr kumimoji="0" lang="en-US" altLang="en-US" sz="2400" b="0" i="0" u="none" strike="noStrike" cap="none" normalizeH="0" baseline="0" dirty="0">
                <a:ln>
                  <a:noFill/>
                </a:ln>
                <a:solidFill>
                  <a:schemeClr val="tx1"/>
                </a:solidFill>
                <a:effectLst/>
              </a:rPr>
              <a:t> If the marks obtained for each subject can be </a:t>
            </a:r>
            <a:r>
              <a:rPr kumimoji="0" lang="en-US" altLang="en-US" sz="2400" b="0" i="0" u="none" strike="noStrike" cap="none" normalizeH="0" baseline="0" dirty="0" err="1">
                <a:ln>
                  <a:noFill/>
                </a:ln>
                <a:solidFill>
                  <a:schemeClr val="tx1"/>
                </a:solidFill>
                <a:effectLst/>
              </a:rPr>
              <a:t>categorised</a:t>
            </a:r>
            <a:r>
              <a:rPr kumimoji="0" lang="en-US" altLang="en-US" sz="2400" b="0" i="0" u="none" strike="noStrike" cap="none" normalizeH="0" baseline="0" dirty="0">
                <a:ln>
                  <a:noFill/>
                </a:ln>
                <a:solidFill>
                  <a:schemeClr val="tx1"/>
                </a:solidFill>
                <a:effectLst/>
              </a:rPr>
              <a:t> under 5 </a:t>
            </a:r>
            <a:r>
              <a:rPr kumimoji="0" lang="en-US" altLang="en-US" sz="2400" b="0" i="0" u="none" strike="noStrike" cap="none" normalizeH="0" baseline="0" dirty="0" err="1">
                <a:ln>
                  <a:noFill/>
                </a:ln>
                <a:solidFill>
                  <a:schemeClr val="tx1"/>
                </a:solidFill>
                <a:effectLst/>
              </a:rPr>
              <a:t>sections.Then</a:t>
            </a:r>
            <a:r>
              <a:rPr kumimoji="0" lang="en-US" altLang="en-US" sz="2400" b="0" i="0" u="none" strike="noStrike" cap="none" normalizeH="0" baseline="0" dirty="0">
                <a:ln>
                  <a:noFill/>
                </a:ln>
                <a:solidFill>
                  <a:schemeClr val="tx1"/>
                </a:solidFill>
                <a:effectLst/>
              </a:rPr>
              <a:t> calculate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for each school how many students were in each category based on the avg. marks obtained </a:t>
            </a: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each year</a:t>
            </a:r>
          </a:p>
        </p:txBody>
      </p:sp>
      <p:pic>
        <p:nvPicPr>
          <p:cNvPr id="9" name="Picture 8">
            <a:extLst>
              <a:ext uri="{FF2B5EF4-FFF2-40B4-BE49-F238E27FC236}">
                <a16:creationId xmlns:a16="http://schemas.microsoft.com/office/drawing/2014/main" id="{E9C8C014-5717-B674-0766-00936307D547}"/>
              </a:ext>
            </a:extLst>
          </p:cNvPr>
          <p:cNvPicPr>
            <a:picLocks noChangeAspect="1"/>
          </p:cNvPicPr>
          <p:nvPr/>
        </p:nvPicPr>
        <p:blipFill rotWithShape="1">
          <a:blip r:embed="rId2"/>
          <a:srcRect l="20607" t="38157" r="56966" b="37546"/>
          <a:stretch/>
        </p:blipFill>
        <p:spPr>
          <a:xfrm>
            <a:off x="878889" y="2263805"/>
            <a:ext cx="4704867" cy="4271613"/>
          </a:xfrm>
          <a:prstGeom prst="rect">
            <a:avLst/>
          </a:prstGeom>
        </p:spPr>
      </p:pic>
      <p:pic>
        <p:nvPicPr>
          <p:cNvPr id="11" name="Picture 10">
            <a:extLst>
              <a:ext uri="{FF2B5EF4-FFF2-40B4-BE49-F238E27FC236}">
                <a16:creationId xmlns:a16="http://schemas.microsoft.com/office/drawing/2014/main" id="{89CCD505-B823-238D-C55E-55C417BAA2FE}"/>
              </a:ext>
            </a:extLst>
          </p:cNvPr>
          <p:cNvPicPr>
            <a:picLocks noChangeAspect="1"/>
          </p:cNvPicPr>
          <p:nvPr/>
        </p:nvPicPr>
        <p:blipFill rotWithShape="1">
          <a:blip r:embed="rId3"/>
          <a:srcRect l="19223" t="27298" r="44415" b="7391"/>
          <a:stretch/>
        </p:blipFill>
        <p:spPr>
          <a:xfrm>
            <a:off x="6480699" y="2263805"/>
            <a:ext cx="4832412" cy="4271613"/>
          </a:xfrm>
          <a:prstGeom prst="rect">
            <a:avLst/>
          </a:prstGeom>
        </p:spPr>
      </p:pic>
    </p:spTree>
    <p:extLst>
      <p:ext uri="{BB962C8B-B14F-4D97-AF65-F5344CB8AC3E}">
        <p14:creationId xmlns:p14="http://schemas.microsoft.com/office/powerpoint/2010/main" val="291961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F0393-3ACA-69B9-81F1-F423E23C4980}"/>
              </a:ext>
            </a:extLst>
          </p:cNvPr>
          <p:cNvSpPr txBox="1"/>
          <p:nvPr/>
        </p:nvSpPr>
        <p:spPr>
          <a:xfrm>
            <a:off x="221941" y="719990"/>
            <a:ext cx="11570563" cy="830997"/>
          </a:xfrm>
          <a:prstGeom prst="rect">
            <a:avLst/>
          </a:prstGeom>
          <a:noFill/>
        </p:spPr>
        <p:txBody>
          <a:bodyPr wrap="square">
            <a:spAutoFit/>
          </a:bodyPr>
          <a:lstStyle/>
          <a:p>
            <a:pPr algn="ctr"/>
            <a:r>
              <a:rPr lang="en-US" sz="2400" dirty="0"/>
              <a:t>6. Which is the best school for each year 2019, 2020 and 2021 based on highest no. of students in Good and Very Good category</a:t>
            </a:r>
            <a:endParaRPr lang="en-IN" sz="2400" b="1" dirty="0">
              <a:solidFill>
                <a:srgbClr val="FFC000"/>
              </a:solidFill>
            </a:endParaRPr>
          </a:p>
        </p:txBody>
      </p:sp>
      <p:sp>
        <p:nvSpPr>
          <p:cNvPr id="3" name="TextBox 2">
            <a:extLst>
              <a:ext uri="{FF2B5EF4-FFF2-40B4-BE49-F238E27FC236}">
                <a16:creationId xmlns:a16="http://schemas.microsoft.com/office/drawing/2014/main" id="{10106F33-E08B-B819-39E1-1320BA62FC53}"/>
              </a:ext>
            </a:extLst>
          </p:cNvPr>
          <p:cNvSpPr txBox="1"/>
          <p:nvPr/>
        </p:nvSpPr>
        <p:spPr>
          <a:xfrm>
            <a:off x="1071239" y="2334826"/>
            <a:ext cx="10049522" cy="1631216"/>
          </a:xfrm>
          <a:prstGeom prst="rect">
            <a:avLst/>
          </a:prstGeom>
          <a:noFill/>
        </p:spPr>
        <p:txBody>
          <a:bodyPr wrap="square" rtlCol="0">
            <a:spAutoFit/>
          </a:bodyPr>
          <a:lstStyle/>
          <a:p>
            <a:r>
              <a:rPr lang="en-US" sz="2000" b="1" dirty="0">
                <a:solidFill>
                  <a:schemeClr val="accent1"/>
                </a:solidFill>
              </a:rPr>
              <a:t>Year 2019</a:t>
            </a:r>
            <a:r>
              <a:rPr lang="en-US" sz="2000" dirty="0"/>
              <a:t>: Best school is </a:t>
            </a:r>
            <a:r>
              <a:rPr lang="en-US" sz="2000" b="1" dirty="0">
                <a:solidFill>
                  <a:schemeClr val="accent1"/>
                </a:solidFill>
              </a:rPr>
              <a:t>International</a:t>
            </a:r>
            <a:r>
              <a:rPr lang="en-US" sz="2000" dirty="0"/>
              <a:t> with 15.0 students.</a:t>
            </a:r>
          </a:p>
          <a:p>
            <a:endParaRPr lang="en-US" sz="2000" dirty="0"/>
          </a:p>
          <a:p>
            <a:r>
              <a:rPr lang="en-US" sz="2000" b="1" dirty="0">
                <a:solidFill>
                  <a:schemeClr val="accent1"/>
                </a:solidFill>
              </a:rPr>
              <a:t>Year 2020</a:t>
            </a:r>
            <a:r>
              <a:rPr lang="en-US" sz="2000" dirty="0"/>
              <a:t>: Best school is </a:t>
            </a:r>
            <a:r>
              <a:rPr lang="en-US" sz="2000" b="1" dirty="0" err="1">
                <a:solidFill>
                  <a:schemeClr val="accent1"/>
                </a:solidFill>
              </a:rPr>
              <a:t>Vidya_mandir</a:t>
            </a:r>
            <a:r>
              <a:rPr lang="en-US" sz="2000" b="1" dirty="0">
                <a:solidFill>
                  <a:schemeClr val="accent1"/>
                </a:solidFill>
              </a:rPr>
              <a:t> </a:t>
            </a:r>
            <a:r>
              <a:rPr lang="en-US" sz="2000" dirty="0"/>
              <a:t>with 15.0 students.</a:t>
            </a:r>
          </a:p>
          <a:p>
            <a:endParaRPr lang="en-US" sz="2000" b="1" dirty="0">
              <a:solidFill>
                <a:schemeClr val="accent1"/>
              </a:solidFill>
            </a:endParaRPr>
          </a:p>
          <a:p>
            <a:r>
              <a:rPr lang="en-US" sz="2000" b="1" dirty="0">
                <a:solidFill>
                  <a:schemeClr val="accent1"/>
                </a:solidFill>
              </a:rPr>
              <a:t>Year 2021</a:t>
            </a:r>
            <a:r>
              <a:rPr lang="en-US" sz="2000" dirty="0"/>
              <a:t>: Best school is </a:t>
            </a:r>
            <a:r>
              <a:rPr lang="en-US" sz="2000" b="1" dirty="0" err="1">
                <a:solidFill>
                  <a:schemeClr val="accent1"/>
                </a:solidFill>
              </a:rPr>
              <a:t>Vidya_mandir</a:t>
            </a:r>
            <a:r>
              <a:rPr lang="en-US" sz="2000" b="1" dirty="0">
                <a:solidFill>
                  <a:schemeClr val="accent1"/>
                </a:solidFill>
              </a:rPr>
              <a:t> </a:t>
            </a:r>
            <a:r>
              <a:rPr lang="en-US" sz="2000" dirty="0"/>
              <a:t>with 20.0 students .</a:t>
            </a:r>
            <a:endParaRPr lang="en-IN" sz="2000" dirty="0"/>
          </a:p>
        </p:txBody>
      </p:sp>
    </p:spTree>
    <p:extLst>
      <p:ext uri="{BB962C8B-B14F-4D97-AF65-F5344CB8AC3E}">
        <p14:creationId xmlns:p14="http://schemas.microsoft.com/office/powerpoint/2010/main" val="332311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A50F9-CC3D-0B17-A717-AB71B7301D73}"/>
              </a:ext>
            </a:extLst>
          </p:cNvPr>
          <p:cNvSpPr txBox="1"/>
          <p:nvPr/>
        </p:nvSpPr>
        <p:spPr>
          <a:xfrm>
            <a:off x="221941" y="719990"/>
            <a:ext cx="11570563" cy="461665"/>
          </a:xfrm>
          <a:prstGeom prst="rect">
            <a:avLst/>
          </a:prstGeom>
          <a:noFill/>
        </p:spPr>
        <p:txBody>
          <a:bodyPr wrap="square">
            <a:spAutoFit/>
          </a:bodyPr>
          <a:lstStyle/>
          <a:p>
            <a:pPr algn="ctr"/>
            <a:r>
              <a:rPr lang="en-US" sz="2400" dirty="0"/>
              <a:t>7. Which is the fastest-growing School in Bangalore (Overall and Streamwise)?</a:t>
            </a:r>
            <a:endParaRPr lang="en-IN" sz="2400" b="1" dirty="0">
              <a:solidFill>
                <a:srgbClr val="FFC000"/>
              </a:solidFill>
            </a:endParaRPr>
          </a:p>
        </p:txBody>
      </p:sp>
      <p:sp>
        <p:nvSpPr>
          <p:cNvPr id="3" name="TextBox 2">
            <a:extLst>
              <a:ext uri="{FF2B5EF4-FFF2-40B4-BE49-F238E27FC236}">
                <a16:creationId xmlns:a16="http://schemas.microsoft.com/office/drawing/2014/main" id="{0F32622A-4885-9585-1F58-1707E529DBF8}"/>
              </a:ext>
            </a:extLst>
          </p:cNvPr>
          <p:cNvSpPr txBox="1"/>
          <p:nvPr/>
        </p:nvSpPr>
        <p:spPr>
          <a:xfrm>
            <a:off x="1544715" y="1873188"/>
            <a:ext cx="5388745" cy="2246769"/>
          </a:xfrm>
          <a:prstGeom prst="rect">
            <a:avLst/>
          </a:prstGeom>
          <a:noFill/>
        </p:spPr>
        <p:txBody>
          <a:bodyPr wrap="square" rtlCol="0">
            <a:spAutoFit/>
          </a:bodyPr>
          <a:lstStyle/>
          <a:p>
            <a:r>
              <a:rPr lang="en-US" sz="2000" b="1" dirty="0">
                <a:solidFill>
                  <a:schemeClr val="accent1"/>
                </a:solidFill>
              </a:rPr>
              <a:t>Fastest-growing school by stream</a:t>
            </a:r>
            <a:r>
              <a:rPr lang="en-US" sz="2000" dirty="0"/>
              <a:t>:</a:t>
            </a:r>
          </a:p>
          <a:p>
            <a:endParaRPr lang="en-US" sz="2000" dirty="0"/>
          </a:p>
          <a:p>
            <a:r>
              <a:rPr lang="en-US" sz="2000" dirty="0">
                <a:solidFill>
                  <a:schemeClr val="accent1"/>
                </a:solidFill>
              </a:rPr>
              <a:t>Arts:  </a:t>
            </a:r>
            <a:r>
              <a:rPr lang="en-US" sz="2000" dirty="0" err="1"/>
              <a:t>Vidya_mandir</a:t>
            </a:r>
            <a:endParaRPr lang="en-US" sz="2000" dirty="0"/>
          </a:p>
          <a:p>
            <a:r>
              <a:rPr lang="en-US" sz="2000" dirty="0">
                <a:solidFill>
                  <a:schemeClr val="accent1"/>
                </a:solidFill>
              </a:rPr>
              <a:t>Science:  </a:t>
            </a:r>
            <a:r>
              <a:rPr lang="en-US" sz="2000" dirty="0"/>
              <a:t>International</a:t>
            </a:r>
          </a:p>
          <a:p>
            <a:r>
              <a:rPr lang="en-US" sz="2000" dirty="0">
                <a:solidFill>
                  <a:schemeClr val="accent1"/>
                </a:solidFill>
              </a:rPr>
              <a:t>Commerce:  </a:t>
            </a:r>
            <a:r>
              <a:rPr lang="en-US" sz="2000" dirty="0" err="1"/>
              <a:t>St_Joseph</a:t>
            </a:r>
            <a:endParaRPr lang="en-US" sz="2000" dirty="0"/>
          </a:p>
          <a:p>
            <a:endParaRPr lang="en-US" sz="2000" dirty="0"/>
          </a:p>
          <a:p>
            <a:r>
              <a:rPr lang="en-US" sz="2000" b="1" dirty="0">
                <a:solidFill>
                  <a:schemeClr val="accent1"/>
                </a:solidFill>
              </a:rPr>
              <a:t>Fastest-growing school overall: </a:t>
            </a:r>
            <a:r>
              <a:rPr lang="en-US" sz="2000" dirty="0" err="1"/>
              <a:t>Vidya_mandir</a:t>
            </a:r>
            <a:endParaRPr lang="en-IN" sz="2000" dirty="0"/>
          </a:p>
        </p:txBody>
      </p:sp>
    </p:spTree>
    <p:extLst>
      <p:ext uri="{BB962C8B-B14F-4D97-AF65-F5344CB8AC3E}">
        <p14:creationId xmlns:p14="http://schemas.microsoft.com/office/powerpoint/2010/main" val="253982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F96-DE5E-D42E-3548-389C64C6C7D6}"/>
              </a:ext>
            </a:extLst>
          </p:cNvPr>
          <p:cNvSpPr>
            <a:spLocks noGrp="1"/>
          </p:cNvSpPr>
          <p:nvPr>
            <p:ph type="title"/>
          </p:nvPr>
        </p:nvSpPr>
        <p:spPr/>
        <p:txBody>
          <a:bodyPr>
            <a:normAutofit/>
          </a:bodyPr>
          <a:lstStyle/>
          <a:p>
            <a:pPr algn="l"/>
            <a:r>
              <a:rPr lang="en-IN" sz="5400" b="1" dirty="0"/>
              <a:t>Conclusion:</a:t>
            </a:r>
          </a:p>
        </p:txBody>
      </p:sp>
      <p:sp>
        <p:nvSpPr>
          <p:cNvPr id="5" name="Rectangle 2">
            <a:extLst>
              <a:ext uri="{FF2B5EF4-FFF2-40B4-BE49-F238E27FC236}">
                <a16:creationId xmlns:a16="http://schemas.microsoft.com/office/drawing/2014/main" id="{814DA0E3-030B-309E-F013-8F6455482DB6}"/>
              </a:ext>
            </a:extLst>
          </p:cNvPr>
          <p:cNvSpPr>
            <a:spLocks noChangeArrowheads="1"/>
          </p:cNvSpPr>
          <p:nvPr/>
        </p:nvSpPr>
        <p:spPr bwMode="auto">
          <a:xfrm>
            <a:off x="256673" y="2698985"/>
            <a:ext cx="115342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Insights and Outcomes:</a:t>
            </a:r>
            <a:r>
              <a:rPr kumimoji="0" lang="en-US" altLang="en-US" sz="2000" b="0" i="0" u="none" strike="noStrike" cap="none" normalizeH="0" baseline="0" dirty="0">
                <a:ln>
                  <a:noFill/>
                </a:ln>
                <a:solidFill>
                  <a:schemeClr val="tx1"/>
                </a:solidFill>
                <a:effectLst/>
                <a:latin typeface="Arial" panose="020B0604020202020204" pitchFamily="34" charset="0"/>
              </a:rPr>
              <a:t> The analysis will reveal the top-performing students and schools, show trends in academic improvement, and highlight the best schools in Arts, Science, and Commerce. The findings will help guide students in making well-informed decisions for their academic future.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Next Steps:</a:t>
            </a:r>
            <a:r>
              <a:rPr kumimoji="0" lang="en-US" altLang="en-US" sz="2000" b="0" i="0" u="none" strike="noStrike" cap="none" normalizeH="0" baseline="0" dirty="0">
                <a:ln>
                  <a:noFill/>
                </a:ln>
                <a:solidFill>
                  <a:schemeClr val="tx1"/>
                </a:solidFill>
                <a:effectLst/>
                <a:latin typeface="Arial" panose="020B0604020202020204" pitchFamily="34" charset="0"/>
              </a:rPr>
              <a:t> Preparation of a detailed report and presentation of the findings to the senior management of School Buddy for strategic planning and implementation.</a:t>
            </a:r>
          </a:p>
        </p:txBody>
      </p:sp>
    </p:spTree>
    <p:extLst>
      <p:ext uri="{BB962C8B-B14F-4D97-AF65-F5344CB8AC3E}">
        <p14:creationId xmlns:p14="http://schemas.microsoft.com/office/powerpoint/2010/main" val="247817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37377" y="2662990"/>
            <a:ext cx="4538124" cy="970450"/>
          </a:xfrm>
        </p:spPr>
        <p:txBody>
          <a:bodyPr anchor="b">
            <a:normAutofit/>
          </a:bodyPr>
          <a:lstStyle/>
          <a:p>
            <a:pPr algn="l"/>
            <a:r>
              <a:rPr lang="en-US" sz="5400" b="1" dirty="0"/>
              <a:t>Thank You.</a:t>
            </a:r>
            <a:r>
              <a:rPr lang="en-US" sz="4000" dirty="0"/>
              <a:t>	</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76FF-095E-41CB-75F2-E3DB92B8D5AA}"/>
              </a:ext>
            </a:extLst>
          </p:cNvPr>
          <p:cNvSpPr>
            <a:spLocks noGrp="1"/>
          </p:cNvSpPr>
          <p:nvPr>
            <p:ph type="title"/>
          </p:nvPr>
        </p:nvSpPr>
        <p:spPr/>
        <p:txBody>
          <a:bodyPr/>
          <a:lstStyle/>
          <a:p>
            <a:pPr algn="l"/>
            <a:r>
              <a:rPr lang="en-US" dirty="0"/>
              <a:t>Content</a:t>
            </a:r>
            <a:endParaRPr lang="en-IN" dirty="0"/>
          </a:p>
        </p:txBody>
      </p:sp>
      <p:sp>
        <p:nvSpPr>
          <p:cNvPr id="3" name="Content Placeholder 2">
            <a:extLst>
              <a:ext uri="{FF2B5EF4-FFF2-40B4-BE49-F238E27FC236}">
                <a16:creationId xmlns:a16="http://schemas.microsoft.com/office/drawing/2014/main" id="{B6754A85-3C6A-A8E5-3034-63932F4BE036}"/>
              </a:ext>
            </a:extLst>
          </p:cNvPr>
          <p:cNvSpPr>
            <a:spLocks noGrp="1"/>
          </p:cNvSpPr>
          <p:nvPr>
            <p:ph idx="1"/>
          </p:nvPr>
        </p:nvSpPr>
        <p:spPr/>
        <p:txBody>
          <a:bodyPr>
            <a:normAutofit/>
          </a:bodyPr>
          <a:lstStyle/>
          <a:p>
            <a:r>
              <a:rPr lang="en-US" dirty="0"/>
              <a:t>Introduction</a:t>
            </a:r>
          </a:p>
          <a:p>
            <a:r>
              <a:rPr lang="en-US" dirty="0"/>
              <a:t>Objective</a:t>
            </a:r>
          </a:p>
          <a:p>
            <a:r>
              <a:rPr lang="en-US" dirty="0"/>
              <a:t>Detail Data</a:t>
            </a:r>
          </a:p>
          <a:p>
            <a:r>
              <a:rPr lang="en-US" dirty="0"/>
              <a:t>Architecture</a:t>
            </a:r>
          </a:p>
          <a:p>
            <a:r>
              <a:rPr lang="en-US" dirty="0"/>
              <a:t>Some Important Insights</a:t>
            </a:r>
          </a:p>
          <a:p>
            <a:r>
              <a:rPr lang="en-US" dirty="0"/>
              <a:t>Conclusion</a:t>
            </a:r>
          </a:p>
          <a:p>
            <a:endParaRPr lang="en-IN" dirty="0"/>
          </a:p>
        </p:txBody>
      </p:sp>
    </p:spTree>
    <p:extLst>
      <p:ext uri="{BB962C8B-B14F-4D97-AF65-F5344CB8AC3E}">
        <p14:creationId xmlns:p14="http://schemas.microsoft.com/office/powerpoint/2010/main" val="97469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6D0F-B0B2-2DED-396D-26CADB70026F}"/>
              </a:ext>
            </a:extLst>
          </p:cNvPr>
          <p:cNvSpPr>
            <a:spLocks noGrp="1"/>
          </p:cNvSpPr>
          <p:nvPr>
            <p:ph type="title"/>
          </p:nvPr>
        </p:nvSpPr>
        <p:spPr>
          <a:xfrm>
            <a:off x="481263" y="609600"/>
            <a:ext cx="11117178" cy="1257300"/>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US" sz="5400" b="1" dirty="0"/>
              <a:t>Introduction</a:t>
            </a:r>
            <a:endParaRPr lang="en-IN" sz="5400" b="1" dirty="0"/>
          </a:p>
        </p:txBody>
      </p:sp>
      <p:sp>
        <p:nvSpPr>
          <p:cNvPr id="7" name="TextBox 6">
            <a:extLst>
              <a:ext uri="{FF2B5EF4-FFF2-40B4-BE49-F238E27FC236}">
                <a16:creationId xmlns:a16="http://schemas.microsoft.com/office/drawing/2014/main" id="{B29716AC-6092-F978-175F-16C9971FA535}"/>
              </a:ext>
            </a:extLst>
          </p:cNvPr>
          <p:cNvSpPr txBox="1"/>
          <p:nvPr/>
        </p:nvSpPr>
        <p:spPr>
          <a:xfrm>
            <a:off x="481262" y="3111857"/>
            <a:ext cx="11117179" cy="1200329"/>
          </a:xfrm>
          <a:prstGeom prst="rect">
            <a:avLst/>
          </a:prstGeom>
          <a:noFill/>
        </p:spPr>
        <p:txBody>
          <a:bodyPr wrap="square" rtlCol="0">
            <a:spAutoFit/>
          </a:bodyPr>
          <a:lstStyle/>
          <a:p>
            <a:r>
              <a:rPr lang="en-US" sz="2400" dirty="0">
                <a:cs typeface="Arial" panose="020B0604020202020204" pitchFamily="34" charset="0"/>
              </a:rPr>
              <a:t>School Buddy is a new startup dedicated to helping students make informed decisions when selecting schools based on their stream preferences. The startup aims to guide students in choosing the best schools by analyzing academic performance data.</a:t>
            </a:r>
            <a:endParaRPr lang="en-IN" sz="2400" dirty="0">
              <a:cs typeface="Arial" panose="020B0604020202020204" pitchFamily="34" charset="0"/>
            </a:endParaRPr>
          </a:p>
        </p:txBody>
      </p:sp>
    </p:spTree>
    <p:extLst>
      <p:ext uri="{BB962C8B-B14F-4D97-AF65-F5344CB8AC3E}">
        <p14:creationId xmlns:p14="http://schemas.microsoft.com/office/powerpoint/2010/main" val="218451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C3B-F5DA-8964-22DB-94A2DEC19C95}"/>
              </a:ext>
            </a:extLst>
          </p:cNvPr>
          <p:cNvSpPr>
            <a:spLocks noGrp="1"/>
          </p:cNvSpPr>
          <p:nvPr>
            <p:ph type="title"/>
          </p:nvPr>
        </p:nvSpPr>
        <p:spPr>
          <a:xfrm>
            <a:off x="465221" y="609600"/>
            <a:ext cx="11244426" cy="1257300"/>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IN" sz="5400" b="1" dirty="0"/>
              <a:t>Objectives:</a:t>
            </a:r>
          </a:p>
        </p:txBody>
      </p:sp>
      <p:sp>
        <p:nvSpPr>
          <p:cNvPr id="3" name="TextBox 2">
            <a:extLst>
              <a:ext uri="{FF2B5EF4-FFF2-40B4-BE49-F238E27FC236}">
                <a16:creationId xmlns:a16="http://schemas.microsoft.com/office/drawing/2014/main" id="{C5BDF9A4-A4A8-EF5E-A212-5EDA4D82EA1B}"/>
              </a:ext>
            </a:extLst>
          </p:cNvPr>
          <p:cNvSpPr txBox="1"/>
          <p:nvPr/>
        </p:nvSpPr>
        <p:spPr>
          <a:xfrm>
            <a:off x="360947" y="2805966"/>
            <a:ext cx="11470105" cy="1569660"/>
          </a:xfrm>
          <a:prstGeom prst="rect">
            <a:avLst/>
          </a:prstGeom>
          <a:noFill/>
        </p:spPr>
        <p:txBody>
          <a:bodyPr wrap="square" rtlCol="0">
            <a:spAutoFit/>
          </a:bodyPr>
          <a:lstStyle/>
          <a:p>
            <a:r>
              <a:rPr lang="en-US" sz="2400" dirty="0">
                <a:cs typeface="Arial" panose="020B0604020202020204" pitchFamily="34" charset="0"/>
              </a:rPr>
              <a:t>The primary goal is to analyze the academic data collected over the past three years from multiple schools and provide insights to identify the top-performing schools and students. This will help students and parents make better decisions based on their academic preferences and strengths.</a:t>
            </a:r>
          </a:p>
        </p:txBody>
      </p:sp>
    </p:spTree>
    <p:extLst>
      <p:ext uri="{BB962C8B-B14F-4D97-AF65-F5344CB8AC3E}">
        <p14:creationId xmlns:p14="http://schemas.microsoft.com/office/powerpoint/2010/main" val="29602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a:xfrm>
            <a:off x="524065" y="609600"/>
            <a:ext cx="11070172" cy="1257300"/>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29389" y="2731987"/>
            <a:ext cx="1113322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cs typeface="Arial" panose="020B0604020202020204" pitchFamily="34" charset="0"/>
              </a:rPr>
              <a:t>Bangalore school 2019.xlsx</a:t>
            </a:r>
          </a:p>
          <a:p>
            <a:pPr marL="342900" indent="-342900">
              <a:buFont typeface="Arial" panose="020B0604020202020204" pitchFamily="34" charset="0"/>
              <a:buChar char="•"/>
            </a:pPr>
            <a:r>
              <a:rPr lang="en-US" sz="2400" dirty="0">
                <a:cs typeface="Arial" panose="020B0604020202020204" pitchFamily="34" charset="0"/>
              </a:rPr>
              <a:t>Bangalore school 2020.xlsx</a:t>
            </a:r>
          </a:p>
          <a:p>
            <a:pPr marL="342900" indent="-342900">
              <a:buFont typeface="Arial" panose="020B0604020202020204" pitchFamily="34" charset="0"/>
              <a:buChar char="•"/>
            </a:pPr>
            <a:r>
              <a:rPr lang="en-US" sz="2400" dirty="0">
                <a:cs typeface="Arial" panose="020B0604020202020204" pitchFamily="34" charset="0"/>
              </a:rPr>
              <a:t>Bangalore school 2021.xlsx</a:t>
            </a:r>
          </a:p>
          <a:p>
            <a:pPr marL="342900" indent="-342900">
              <a:buFont typeface="Arial" panose="020B0604020202020204" pitchFamily="34" charset="0"/>
              <a:buChar char="•"/>
            </a:pPr>
            <a:endParaRPr lang="en-US" sz="2400" dirty="0">
              <a:cs typeface="Arial" panose="020B0604020202020204" pitchFamily="34" charset="0"/>
            </a:endParaRPr>
          </a:p>
        </p:txBody>
      </p:sp>
    </p:spTree>
    <p:extLst>
      <p:ext uri="{BB962C8B-B14F-4D97-AF65-F5344CB8AC3E}">
        <p14:creationId xmlns:p14="http://schemas.microsoft.com/office/powerpoint/2010/main" val="346730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515-8A5E-1D7D-A3A2-ECDE2B2E836D}"/>
              </a:ext>
            </a:extLst>
          </p:cNvPr>
          <p:cNvSpPr>
            <a:spLocks noGrp="1"/>
          </p:cNvSpPr>
          <p:nvPr>
            <p:ph type="title"/>
          </p:nvPr>
        </p:nvSpPr>
        <p:spPr>
          <a:xfrm>
            <a:off x="705915" y="609600"/>
            <a:ext cx="10561642" cy="1257300"/>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IN" sz="5400" b="1" dirty="0"/>
              <a:t>Architecture</a:t>
            </a:r>
          </a:p>
        </p:txBody>
      </p:sp>
      <p:pic>
        <p:nvPicPr>
          <p:cNvPr id="7" name="Picture 6">
            <a:extLst>
              <a:ext uri="{FF2B5EF4-FFF2-40B4-BE49-F238E27FC236}">
                <a16:creationId xmlns:a16="http://schemas.microsoft.com/office/drawing/2014/main" id="{7211730E-329C-792F-6474-1056FA62083F}"/>
              </a:ext>
            </a:extLst>
          </p:cNvPr>
          <p:cNvPicPr>
            <a:picLocks noChangeAspect="1"/>
          </p:cNvPicPr>
          <p:nvPr/>
        </p:nvPicPr>
        <p:blipFill rotWithShape="1">
          <a:blip r:embed="rId2"/>
          <a:srcRect b="20473"/>
          <a:stretch/>
        </p:blipFill>
        <p:spPr>
          <a:xfrm>
            <a:off x="705915" y="2409441"/>
            <a:ext cx="10639747" cy="3405432"/>
          </a:xfrm>
          <a:prstGeom prst="rect">
            <a:avLst/>
          </a:prstGeom>
        </p:spPr>
      </p:pic>
    </p:spTree>
    <p:extLst>
      <p:ext uri="{BB962C8B-B14F-4D97-AF65-F5344CB8AC3E}">
        <p14:creationId xmlns:p14="http://schemas.microsoft.com/office/powerpoint/2010/main" val="366226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D477-792B-DEA0-3B31-96DDAADBEC3C}"/>
              </a:ext>
            </a:extLst>
          </p:cNvPr>
          <p:cNvSpPr>
            <a:spLocks noGrp="1"/>
          </p:cNvSpPr>
          <p:nvPr>
            <p:ph type="title"/>
          </p:nvPr>
        </p:nvSpPr>
        <p:spPr>
          <a:xfrm>
            <a:off x="310718" y="301841"/>
            <a:ext cx="11570563" cy="1257300"/>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r>
              <a:rPr lang="en-IN" sz="5400" b="1" dirty="0"/>
              <a:t>Some Important Insights Using Python:</a:t>
            </a:r>
          </a:p>
        </p:txBody>
      </p:sp>
      <p:sp>
        <p:nvSpPr>
          <p:cNvPr id="6" name="TextBox 5">
            <a:extLst>
              <a:ext uri="{FF2B5EF4-FFF2-40B4-BE49-F238E27FC236}">
                <a16:creationId xmlns:a16="http://schemas.microsoft.com/office/drawing/2014/main" id="{E77C0F7A-BFBD-0C0A-9E09-423101520123}"/>
              </a:ext>
            </a:extLst>
          </p:cNvPr>
          <p:cNvSpPr txBox="1"/>
          <p:nvPr/>
        </p:nvSpPr>
        <p:spPr>
          <a:xfrm>
            <a:off x="310718" y="2033885"/>
            <a:ext cx="11570563" cy="830997"/>
          </a:xfrm>
          <a:prstGeom prst="rect">
            <a:avLst/>
          </a:prstGeom>
          <a:noFill/>
        </p:spPr>
        <p:txBody>
          <a:bodyPr wrap="square">
            <a:spAutoFit/>
          </a:bodyPr>
          <a:lstStyle/>
          <a:p>
            <a:pPr algn="ctr"/>
            <a:r>
              <a:rPr lang="en-US" sz="2400" dirty="0"/>
              <a:t>1. Reward the top performer (student) of each school based on cumulative marks scored in last three years for all the subjects</a:t>
            </a:r>
            <a:endParaRPr lang="en-IN" sz="2400" b="1" dirty="0">
              <a:solidFill>
                <a:srgbClr val="FFC000"/>
              </a:solidFill>
            </a:endParaRPr>
          </a:p>
        </p:txBody>
      </p:sp>
      <p:pic>
        <p:nvPicPr>
          <p:cNvPr id="10" name="Picture 9">
            <a:extLst>
              <a:ext uri="{FF2B5EF4-FFF2-40B4-BE49-F238E27FC236}">
                <a16:creationId xmlns:a16="http://schemas.microsoft.com/office/drawing/2014/main" id="{93724133-CC4F-5EEC-C6B6-52FA0E647A51}"/>
              </a:ext>
            </a:extLst>
          </p:cNvPr>
          <p:cNvPicPr>
            <a:picLocks noChangeAspect="1"/>
          </p:cNvPicPr>
          <p:nvPr/>
        </p:nvPicPr>
        <p:blipFill rotWithShape="1">
          <a:blip r:embed="rId2"/>
          <a:srcRect l="22793" t="50000" r="49999" b="28181"/>
          <a:stretch/>
        </p:blipFill>
        <p:spPr>
          <a:xfrm>
            <a:off x="806389" y="3270567"/>
            <a:ext cx="4865017" cy="3285592"/>
          </a:xfrm>
          <a:prstGeom prst="rect">
            <a:avLst/>
          </a:prstGeom>
        </p:spPr>
      </p:pic>
      <p:pic>
        <p:nvPicPr>
          <p:cNvPr id="12" name="Picture 11">
            <a:extLst>
              <a:ext uri="{FF2B5EF4-FFF2-40B4-BE49-F238E27FC236}">
                <a16:creationId xmlns:a16="http://schemas.microsoft.com/office/drawing/2014/main" id="{C3846D13-A0EF-E4C9-3420-2DC1E9068209}"/>
              </a:ext>
            </a:extLst>
          </p:cNvPr>
          <p:cNvPicPr>
            <a:picLocks noChangeAspect="1"/>
          </p:cNvPicPr>
          <p:nvPr/>
        </p:nvPicPr>
        <p:blipFill rotWithShape="1">
          <a:blip r:embed="rId3"/>
          <a:srcRect l="19150" t="28669" r="41566" b="5649"/>
          <a:stretch/>
        </p:blipFill>
        <p:spPr>
          <a:xfrm>
            <a:off x="6596107" y="3270567"/>
            <a:ext cx="4789504" cy="3285592"/>
          </a:xfrm>
          <a:prstGeom prst="rect">
            <a:avLst/>
          </a:prstGeom>
        </p:spPr>
      </p:pic>
    </p:spTree>
    <p:extLst>
      <p:ext uri="{BB962C8B-B14F-4D97-AF65-F5344CB8AC3E}">
        <p14:creationId xmlns:p14="http://schemas.microsoft.com/office/powerpoint/2010/main" val="53049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F01CB-31DC-5A7B-BE40-B594FA65205C}"/>
              </a:ext>
            </a:extLst>
          </p:cNvPr>
          <p:cNvSpPr txBox="1"/>
          <p:nvPr/>
        </p:nvSpPr>
        <p:spPr>
          <a:xfrm>
            <a:off x="221941" y="719990"/>
            <a:ext cx="11570563" cy="1200329"/>
          </a:xfrm>
          <a:prstGeom prst="rect">
            <a:avLst/>
          </a:prstGeom>
          <a:noFill/>
        </p:spPr>
        <p:txBody>
          <a:bodyPr wrap="square">
            <a:spAutoFit/>
          </a:bodyPr>
          <a:lstStyle/>
          <a:p>
            <a:pPr algn="ctr"/>
            <a:r>
              <a:rPr lang="en-US" sz="2400" dirty="0"/>
              <a:t>2. Rank each student within their own school based on their total marks scored in the year 2020 and compare the marks of Rank 10 for each school by arranging them in descending order</a:t>
            </a:r>
            <a:endParaRPr lang="en-IN" sz="2400" b="1" dirty="0">
              <a:solidFill>
                <a:srgbClr val="FFC000"/>
              </a:solidFill>
            </a:endParaRPr>
          </a:p>
        </p:txBody>
      </p:sp>
      <p:pic>
        <p:nvPicPr>
          <p:cNvPr id="5" name="Picture 4">
            <a:extLst>
              <a:ext uri="{FF2B5EF4-FFF2-40B4-BE49-F238E27FC236}">
                <a16:creationId xmlns:a16="http://schemas.microsoft.com/office/drawing/2014/main" id="{0FFA59F3-D2B2-C679-27AA-29981D9F3D54}"/>
              </a:ext>
            </a:extLst>
          </p:cNvPr>
          <p:cNvPicPr>
            <a:picLocks noChangeAspect="1"/>
          </p:cNvPicPr>
          <p:nvPr/>
        </p:nvPicPr>
        <p:blipFill rotWithShape="1">
          <a:blip r:embed="rId2"/>
          <a:srcRect l="23155" t="41958" r="58350" b="38496"/>
          <a:stretch/>
        </p:blipFill>
        <p:spPr>
          <a:xfrm>
            <a:off x="642151" y="2441358"/>
            <a:ext cx="5198861" cy="3808521"/>
          </a:xfrm>
          <a:prstGeom prst="rect">
            <a:avLst/>
          </a:prstGeom>
        </p:spPr>
      </p:pic>
      <p:pic>
        <p:nvPicPr>
          <p:cNvPr id="7" name="Picture 6">
            <a:extLst>
              <a:ext uri="{FF2B5EF4-FFF2-40B4-BE49-F238E27FC236}">
                <a16:creationId xmlns:a16="http://schemas.microsoft.com/office/drawing/2014/main" id="{108BA037-DFF6-44A7-DB7D-1A1B805CD750}"/>
              </a:ext>
            </a:extLst>
          </p:cNvPr>
          <p:cNvPicPr>
            <a:picLocks noChangeAspect="1"/>
          </p:cNvPicPr>
          <p:nvPr/>
        </p:nvPicPr>
        <p:blipFill rotWithShape="1">
          <a:blip r:embed="rId3"/>
          <a:srcRect l="18641" t="24177" r="41092" b="8581"/>
          <a:stretch/>
        </p:blipFill>
        <p:spPr>
          <a:xfrm>
            <a:off x="6569475" y="2441358"/>
            <a:ext cx="4909353" cy="3808521"/>
          </a:xfrm>
          <a:prstGeom prst="rect">
            <a:avLst/>
          </a:prstGeom>
        </p:spPr>
      </p:pic>
    </p:spTree>
    <p:extLst>
      <p:ext uri="{BB962C8B-B14F-4D97-AF65-F5344CB8AC3E}">
        <p14:creationId xmlns:p14="http://schemas.microsoft.com/office/powerpoint/2010/main" val="411026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5582F2-6787-B60E-9A0F-E5661DA72EE3}"/>
              </a:ext>
            </a:extLst>
          </p:cNvPr>
          <p:cNvSpPr txBox="1"/>
          <p:nvPr/>
        </p:nvSpPr>
        <p:spPr>
          <a:xfrm>
            <a:off x="221941" y="719990"/>
            <a:ext cx="11570563" cy="830997"/>
          </a:xfrm>
          <a:prstGeom prst="rect">
            <a:avLst/>
          </a:prstGeom>
          <a:noFill/>
        </p:spPr>
        <p:txBody>
          <a:bodyPr wrap="square">
            <a:spAutoFit/>
          </a:bodyPr>
          <a:lstStyle/>
          <a:p>
            <a:pPr algn="ctr"/>
            <a:r>
              <a:rPr lang="en-US" sz="2400" dirty="0"/>
              <a:t>3. Find out students with the highest improvement for each subject from 2019-21 combining all the schools together</a:t>
            </a:r>
            <a:endParaRPr lang="en-IN" sz="2400" b="1" dirty="0">
              <a:solidFill>
                <a:srgbClr val="FFC000"/>
              </a:solidFill>
            </a:endParaRPr>
          </a:p>
        </p:txBody>
      </p:sp>
      <p:sp>
        <p:nvSpPr>
          <p:cNvPr id="7" name="TextBox 6">
            <a:extLst>
              <a:ext uri="{FF2B5EF4-FFF2-40B4-BE49-F238E27FC236}">
                <a16:creationId xmlns:a16="http://schemas.microsoft.com/office/drawing/2014/main" id="{671FD694-DB34-FFEF-8B04-F1380D49E4DB}"/>
              </a:ext>
            </a:extLst>
          </p:cNvPr>
          <p:cNvSpPr txBox="1"/>
          <p:nvPr/>
        </p:nvSpPr>
        <p:spPr>
          <a:xfrm>
            <a:off x="532661" y="1775534"/>
            <a:ext cx="3266982" cy="5016758"/>
          </a:xfrm>
          <a:prstGeom prst="rect">
            <a:avLst/>
          </a:prstGeom>
          <a:noFill/>
        </p:spPr>
        <p:txBody>
          <a:bodyPr wrap="square" rtlCol="0">
            <a:spAutoFit/>
          </a:bodyPr>
          <a:lstStyle/>
          <a:p>
            <a:r>
              <a:rPr lang="en-IN" sz="1600" b="1" dirty="0">
                <a:solidFill>
                  <a:schemeClr val="accent1"/>
                </a:solidFill>
              </a:rPr>
              <a:t>Hindi:</a:t>
            </a:r>
          </a:p>
          <a:p>
            <a:r>
              <a:rPr lang="en-IN" sz="1600" dirty="0"/>
              <a:t>  Student Name: Sonal Tripathi</a:t>
            </a:r>
          </a:p>
          <a:p>
            <a:r>
              <a:rPr lang="en-IN" sz="1600" dirty="0"/>
              <a:t>  Roll No: 1011</a:t>
            </a:r>
          </a:p>
          <a:p>
            <a:r>
              <a:rPr lang="en-IN" sz="1600" dirty="0"/>
              <a:t>  School: </a:t>
            </a:r>
            <a:r>
              <a:rPr lang="en-IN" sz="1600" dirty="0" err="1"/>
              <a:t>Vidya_mandir</a:t>
            </a:r>
            <a:endParaRPr lang="en-IN" sz="1600" dirty="0"/>
          </a:p>
          <a:p>
            <a:endParaRPr lang="en-IN" sz="1600" dirty="0"/>
          </a:p>
          <a:p>
            <a:r>
              <a:rPr lang="en-IN" sz="1600" b="1" dirty="0">
                <a:solidFill>
                  <a:schemeClr val="accent1"/>
                </a:solidFill>
              </a:rPr>
              <a:t>English:</a:t>
            </a:r>
          </a:p>
          <a:p>
            <a:r>
              <a:rPr lang="en-IN" sz="1600" dirty="0"/>
              <a:t>  Student Name: </a:t>
            </a:r>
            <a:r>
              <a:rPr lang="en-IN" sz="1600" dirty="0" err="1"/>
              <a:t>Besent</a:t>
            </a:r>
            <a:r>
              <a:rPr lang="en-IN" sz="1600" dirty="0"/>
              <a:t> Kumar</a:t>
            </a:r>
          </a:p>
          <a:p>
            <a:r>
              <a:rPr lang="en-IN" sz="1600" dirty="0"/>
              <a:t>  Roll No: 3005</a:t>
            </a:r>
          </a:p>
          <a:p>
            <a:r>
              <a:rPr lang="en-IN" sz="1600" dirty="0"/>
              <a:t>  School: DPS</a:t>
            </a:r>
          </a:p>
          <a:p>
            <a:endParaRPr lang="en-IN" sz="1600" dirty="0"/>
          </a:p>
          <a:p>
            <a:r>
              <a:rPr lang="en-IN" sz="1600" b="1" dirty="0">
                <a:solidFill>
                  <a:schemeClr val="accent1"/>
                </a:solidFill>
              </a:rPr>
              <a:t>Mathematics:</a:t>
            </a:r>
          </a:p>
          <a:p>
            <a:r>
              <a:rPr lang="en-IN" sz="1600" dirty="0"/>
              <a:t>  Student Name: </a:t>
            </a:r>
            <a:r>
              <a:rPr lang="en-IN" sz="1600" dirty="0" err="1"/>
              <a:t>Manyathi</a:t>
            </a:r>
            <a:r>
              <a:rPr lang="en-IN" sz="1600" dirty="0"/>
              <a:t> Shetty</a:t>
            </a:r>
          </a:p>
          <a:p>
            <a:r>
              <a:rPr lang="en-IN" sz="1600" dirty="0"/>
              <a:t>  Roll No: 3008</a:t>
            </a:r>
          </a:p>
          <a:p>
            <a:r>
              <a:rPr lang="en-IN" sz="1600" dirty="0"/>
              <a:t>  School: DPS</a:t>
            </a:r>
          </a:p>
          <a:p>
            <a:endParaRPr lang="en-IN" sz="1600" dirty="0"/>
          </a:p>
          <a:p>
            <a:r>
              <a:rPr lang="en-IN" sz="1600" b="1" dirty="0">
                <a:solidFill>
                  <a:schemeClr val="accent1"/>
                </a:solidFill>
              </a:rPr>
              <a:t>Computer Science:</a:t>
            </a:r>
          </a:p>
          <a:p>
            <a:r>
              <a:rPr lang="en-IN" sz="1600" dirty="0"/>
              <a:t>  Student Name: Rashmi Desai</a:t>
            </a:r>
          </a:p>
          <a:p>
            <a:r>
              <a:rPr lang="en-IN" sz="1600" dirty="0"/>
              <a:t>  Roll No: 1017</a:t>
            </a:r>
          </a:p>
          <a:p>
            <a:r>
              <a:rPr lang="en-IN" sz="1600" dirty="0"/>
              <a:t>  School: </a:t>
            </a:r>
            <a:r>
              <a:rPr lang="en-IN" sz="1600" dirty="0" err="1"/>
              <a:t>Vidya_mandir</a:t>
            </a:r>
            <a:endParaRPr lang="en-IN" sz="1600" dirty="0"/>
          </a:p>
          <a:p>
            <a:endParaRPr lang="en-IN" sz="1600" dirty="0"/>
          </a:p>
        </p:txBody>
      </p:sp>
      <p:sp>
        <p:nvSpPr>
          <p:cNvPr id="9" name="TextBox 8">
            <a:extLst>
              <a:ext uri="{FF2B5EF4-FFF2-40B4-BE49-F238E27FC236}">
                <a16:creationId xmlns:a16="http://schemas.microsoft.com/office/drawing/2014/main" id="{089A46E9-FAFC-5846-6079-6BE7F07BCF29}"/>
              </a:ext>
            </a:extLst>
          </p:cNvPr>
          <p:cNvSpPr txBox="1"/>
          <p:nvPr/>
        </p:nvSpPr>
        <p:spPr>
          <a:xfrm>
            <a:off x="4373731" y="2391087"/>
            <a:ext cx="3266982" cy="3539430"/>
          </a:xfrm>
          <a:prstGeom prst="rect">
            <a:avLst/>
          </a:prstGeom>
          <a:noFill/>
        </p:spPr>
        <p:txBody>
          <a:bodyPr wrap="square" rtlCol="0">
            <a:spAutoFit/>
          </a:bodyPr>
          <a:lstStyle/>
          <a:p>
            <a:r>
              <a:rPr lang="en-IN" sz="1600" b="1" dirty="0">
                <a:solidFill>
                  <a:schemeClr val="accent1"/>
                </a:solidFill>
              </a:rPr>
              <a:t>Physics:</a:t>
            </a:r>
          </a:p>
          <a:p>
            <a:r>
              <a:rPr lang="en-IN" sz="1600" dirty="0"/>
              <a:t>  Student Name: </a:t>
            </a:r>
            <a:r>
              <a:rPr lang="en-IN" sz="1600" dirty="0" err="1"/>
              <a:t>Praddep</a:t>
            </a:r>
            <a:r>
              <a:rPr lang="en-IN" sz="1600" dirty="0"/>
              <a:t> Meena</a:t>
            </a:r>
          </a:p>
          <a:p>
            <a:r>
              <a:rPr lang="en-IN" sz="1600" dirty="0"/>
              <a:t>  Roll No: 1013</a:t>
            </a:r>
          </a:p>
          <a:p>
            <a:r>
              <a:rPr lang="en-IN" sz="1600" dirty="0"/>
              <a:t>  School: </a:t>
            </a:r>
            <a:r>
              <a:rPr lang="en-IN" sz="1600" dirty="0" err="1"/>
              <a:t>Vidya_mandir</a:t>
            </a:r>
            <a:endParaRPr lang="en-IN" sz="1600" dirty="0"/>
          </a:p>
          <a:p>
            <a:endParaRPr lang="en-IN" sz="1600" dirty="0"/>
          </a:p>
          <a:p>
            <a:r>
              <a:rPr lang="en-IN" sz="1600" b="1" dirty="0">
                <a:solidFill>
                  <a:schemeClr val="accent1"/>
                </a:solidFill>
              </a:rPr>
              <a:t>Chemistry:</a:t>
            </a:r>
          </a:p>
          <a:p>
            <a:r>
              <a:rPr lang="en-IN" sz="1600" dirty="0"/>
              <a:t>  Student Name: </a:t>
            </a:r>
            <a:r>
              <a:rPr lang="en-IN" sz="1600" dirty="0" err="1"/>
              <a:t>Manshukh</a:t>
            </a:r>
            <a:r>
              <a:rPr lang="en-IN" sz="1600" dirty="0"/>
              <a:t> </a:t>
            </a:r>
            <a:r>
              <a:rPr lang="en-IN" sz="1600" dirty="0" err="1"/>
              <a:t>Bhayani</a:t>
            </a:r>
            <a:endParaRPr lang="en-IN" sz="1600" dirty="0"/>
          </a:p>
          <a:p>
            <a:r>
              <a:rPr lang="en-IN" sz="1600" dirty="0"/>
              <a:t>  Roll No: 3020</a:t>
            </a:r>
          </a:p>
          <a:p>
            <a:r>
              <a:rPr lang="en-IN" sz="1600" dirty="0"/>
              <a:t>  School: DPS</a:t>
            </a:r>
          </a:p>
          <a:p>
            <a:endParaRPr lang="en-IN" sz="1600" dirty="0"/>
          </a:p>
          <a:p>
            <a:r>
              <a:rPr lang="en-IN" sz="1600" b="1" dirty="0">
                <a:solidFill>
                  <a:schemeClr val="accent1"/>
                </a:solidFill>
              </a:rPr>
              <a:t>Biology:</a:t>
            </a:r>
          </a:p>
          <a:p>
            <a:r>
              <a:rPr lang="en-IN" sz="1600" dirty="0"/>
              <a:t>  Student Name: Nitin Deewan</a:t>
            </a:r>
          </a:p>
          <a:p>
            <a:r>
              <a:rPr lang="en-IN" sz="1600" dirty="0"/>
              <a:t>  Roll No: 4019</a:t>
            </a:r>
          </a:p>
          <a:p>
            <a:r>
              <a:rPr lang="en-IN" sz="1600" dirty="0"/>
              <a:t>  School: </a:t>
            </a:r>
            <a:r>
              <a:rPr lang="en-IN" sz="1600" dirty="0" err="1"/>
              <a:t>Birla_HS</a:t>
            </a:r>
            <a:endParaRPr lang="en-IN" sz="1600" dirty="0"/>
          </a:p>
        </p:txBody>
      </p:sp>
      <p:sp>
        <p:nvSpPr>
          <p:cNvPr id="10" name="TextBox 9">
            <a:extLst>
              <a:ext uri="{FF2B5EF4-FFF2-40B4-BE49-F238E27FC236}">
                <a16:creationId xmlns:a16="http://schemas.microsoft.com/office/drawing/2014/main" id="{8211C6C7-F1AF-1146-E978-EE29CEC6B57F}"/>
              </a:ext>
            </a:extLst>
          </p:cNvPr>
          <p:cNvSpPr txBox="1"/>
          <p:nvPr/>
        </p:nvSpPr>
        <p:spPr>
          <a:xfrm>
            <a:off x="8392356" y="1775534"/>
            <a:ext cx="3539231" cy="4770537"/>
          </a:xfrm>
          <a:prstGeom prst="rect">
            <a:avLst/>
          </a:prstGeom>
          <a:noFill/>
        </p:spPr>
        <p:txBody>
          <a:bodyPr wrap="square" rtlCol="0">
            <a:spAutoFit/>
          </a:bodyPr>
          <a:lstStyle/>
          <a:p>
            <a:r>
              <a:rPr lang="en-IN" sz="1600" b="1" dirty="0">
                <a:solidFill>
                  <a:schemeClr val="accent1"/>
                </a:solidFill>
              </a:rPr>
              <a:t>History:</a:t>
            </a:r>
          </a:p>
          <a:p>
            <a:r>
              <a:rPr lang="en-IN" sz="1600" dirty="0"/>
              <a:t>  Student Name: Rahul Bansal</a:t>
            </a:r>
          </a:p>
          <a:p>
            <a:r>
              <a:rPr lang="en-IN" sz="1600" dirty="0"/>
              <a:t>  Roll No: 2004</a:t>
            </a:r>
          </a:p>
          <a:p>
            <a:r>
              <a:rPr lang="en-IN" sz="1600" dirty="0"/>
              <a:t>  School: </a:t>
            </a:r>
            <a:r>
              <a:rPr lang="en-IN" sz="1600" dirty="0" err="1"/>
              <a:t>St_Joseph</a:t>
            </a:r>
            <a:endParaRPr lang="en-IN" sz="1600" dirty="0"/>
          </a:p>
          <a:p>
            <a:endParaRPr lang="en-IN" sz="1600" dirty="0"/>
          </a:p>
          <a:p>
            <a:r>
              <a:rPr lang="en-IN" sz="1600" b="1" dirty="0">
                <a:solidFill>
                  <a:schemeClr val="accent1"/>
                </a:solidFill>
              </a:rPr>
              <a:t>Geography:</a:t>
            </a:r>
          </a:p>
          <a:p>
            <a:r>
              <a:rPr lang="en-IN" sz="1600" dirty="0"/>
              <a:t>  Student Name: </a:t>
            </a:r>
            <a:r>
              <a:rPr lang="en-IN" sz="1600" dirty="0" err="1"/>
              <a:t>Subhajeet</a:t>
            </a:r>
            <a:r>
              <a:rPr lang="en-IN" sz="1600" dirty="0"/>
              <a:t> Dutta</a:t>
            </a:r>
          </a:p>
          <a:p>
            <a:r>
              <a:rPr lang="en-IN" sz="1600" dirty="0"/>
              <a:t>  Roll No: 1010</a:t>
            </a:r>
          </a:p>
          <a:p>
            <a:r>
              <a:rPr lang="en-IN" sz="1600" dirty="0"/>
              <a:t>  School: </a:t>
            </a:r>
            <a:r>
              <a:rPr lang="en-IN" sz="1600" dirty="0" err="1"/>
              <a:t>Vidya_mandir</a:t>
            </a:r>
            <a:endParaRPr lang="en-IN" sz="1600" dirty="0"/>
          </a:p>
          <a:p>
            <a:endParaRPr lang="en-IN" sz="1600" dirty="0"/>
          </a:p>
          <a:p>
            <a:r>
              <a:rPr lang="en-IN" sz="1600" b="1" dirty="0">
                <a:solidFill>
                  <a:schemeClr val="accent1"/>
                </a:solidFill>
              </a:rPr>
              <a:t>Civics:</a:t>
            </a:r>
          </a:p>
          <a:p>
            <a:r>
              <a:rPr lang="en-IN" sz="1600" dirty="0"/>
              <a:t>  Student Name: Sanjana </a:t>
            </a:r>
            <a:r>
              <a:rPr lang="en-IN" sz="1600" dirty="0" err="1"/>
              <a:t>Venkatramana</a:t>
            </a:r>
            <a:endParaRPr lang="en-IN" sz="1600" dirty="0"/>
          </a:p>
          <a:p>
            <a:r>
              <a:rPr lang="en-IN" sz="1600" dirty="0"/>
              <a:t>  Roll No: 1018</a:t>
            </a:r>
          </a:p>
          <a:p>
            <a:r>
              <a:rPr lang="en-IN" sz="1600" dirty="0"/>
              <a:t>  School: </a:t>
            </a:r>
            <a:r>
              <a:rPr lang="en-IN" sz="1600" dirty="0" err="1"/>
              <a:t>Vidya_mandir</a:t>
            </a:r>
            <a:endParaRPr lang="en-US" sz="1600" dirty="0"/>
          </a:p>
          <a:p>
            <a:endParaRPr lang="en-US" sz="1600" dirty="0"/>
          </a:p>
          <a:p>
            <a:r>
              <a:rPr lang="en-US" sz="1600" b="1" dirty="0">
                <a:solidFill>
                  <a:schemeClr val="accent1"/>
                </a:solidFill>
              </a:rPr>
              <a:t>Physical Education:</a:t>
            </a:r>
          </a:p>
          <a:p>
            <a:r>
              <a:rPr lang="en-US" sz="1600" dirty="0"/>
              <a:t>  Student Name: Anamika Kumari</a:t>
            </a:r>
          </a:p>
          <a:p>
            <a:r>
              <a:rPr lang="en-US" sz="1600" dirty="0"/>
              <a:t>  Roll No: 1008</a:t>
            </a:r>
          </a:p>
          <a:p>
            <a:r>
              <a:rPr lang="en-US" sz="1600" dirty="0"/>
              <a:t>  School: </a:t>
            </a:r>
            <a:r>
              <a:rPr lang="en-US" sz="1600" dirty="0" err="1"/>
              <a:t>Vidya_mandir</a:t>
            </a:r>
            <a:endParaRPr lang="en-IN" sz="1600" dirty="0"/>
          </a:p>
        </p:txBody>
      </p:sp>
    </p:spTree>
    <p:extLst>
      <p:ext uri="{BB962C8B-B14F-4D97-AF65-F5344CB8AC3E}">
        <p14:creationId xmlns:p14="http://schemas.microsoft.com/office/powerpoint/2010/main" val="266967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{2F082356-CDCB-4007-8F63-C256C2851E62}tf55705232_win32</Template>
  <TotalTime>485</TotalTime>
  <Words>689</Words>
  <Application>Microsoft Office PowerPoint</Application>
  <PresentationFormat>Widescreen</PresentationFormat>
  <Paragraphs>102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Goudy Old Style</vt:lpstr>
      <vt:lpstr>Wingdings 2</vt:lpstr>
      <vt:lpstr>SlateVTI</vt:lpstr>
      <vt:lpstr>         School Buddy Case Study  By – Dhanshri Manusmare</vt:lpstr>
      <vt:lpstr>Content</vt:lpstr>
      <vt:lpstr>Introduction</vt:lpstr>
      <vt:lpstr>Objectives:</vt:lpstr>
      <vt:lpstr>Details of Data</vt:lpstr>
      <vt:lpstr>Architecture</vt:lpstr>
      <vt:lpstr>Some Important Insights Using Python: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payal chavan</dc:creator>
  <cp:lastModifiedBy>Dhanshri Manusmare</cp:lastModifiedBy>
  <cp:revision>30</cp:revision>
  <dcterms:created xsi:type="dcterms:W3CDTF">2024-01-24T11:20:16Z</dcterms:created>
  <dcterms:modified xsi:type="dcterms:W3CDTF">2024-08-04T10:43:11Z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