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3" r:id="rId6"/>
    <p:sldId id="262" r:id="rId7"/>
    <p:sldId id="261" r:id="rId8"/>
    <p:sldId id="264" r:id="rId9"/>
    <p:sldId id="265" r:id="rId10"/>
    <p:sldId id="266" r:id="rId11"/>
    <p:sldId id="267" r:id="rId12"/>
    <p:sldId id="268" r:id="rId13"/>
    <p:sldId id="276" r:id="rId14"/>
    <p:sldId id="274" r:id="rId15"/>
    <p:sldId id="275" r:id="rId16"/>
    <p:sldId id="270" r:id="rId17"/>
    <p:sldId id="271" r:id="rId18"/>
    <p:sldId id="282" r:id="rId19"/>
    <p:sldId id="283" r:id="rId20"/>
    <p:sldId id="281" r:id="rId21"/>
    <p:sldId id="277" r:id="rId22"/>
    <p:sldId id="280" r:id="rId23"/>
    <p:sldId id="279" r:id="rId24"/>
    <p:sldId id="285" r:id="rId25"/>
    <p:sldId id="284"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2/10/2025</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2/10/2025</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2/10/2025</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2/10/2025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2/10/2025</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2/10/2025</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blog.csanchez.org/category/jenkins/" TargetMode="External"/><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ieeexplore.ieee.org/author/38236940000" TargetMode="Externa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CD150C1-2369-E282-A41C-ED8C68FB4C08}"/>
              </a:ext>
            </a:extLst>
          </p:cNvPr>
          <p:cNvSpPr>
            <a:spLocks noGrp="1"/>
          </p:cNvSpPr>
          <p:nvPr>
            <p:ph type="ctrTitle"/>
          </p:nvPr>
        </p:nvSpPr>
        <p:spPr>
          <a:xfrm>
            <a:off x="599281" y="989127"/>
            <a:ext cx="10993438" cy="1499549"/>
          </a:xfrm>
        </p:spPr>
        <p:txBody>
          <a:bodyPr>
            <a:noAutofit/>
          </a:bodyPr>
          <a:lstStyle/>
          <a:p>
            <a:pPr algn="ctr"/>
            <a:br>
              <a:rPr lang="en-IN" sz="2500" kern="100" cap="none"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Aptos" panose="020B0004020202020204" pitchFamily="34" charset="0"/>
                <a:cs typeface="Times New Roman" panose="02020603050405020304" pitchFamily="18" charset="0"/>
              </a:rPr>
            </a:br>
            <a:br>
              <a:rPr lang="en-IN" sz="2500" kern="100" cap="none"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Aptos" panose="020B0004020202020204" pitchFamily="34" charset="0"/>
                <a:cs typeface="Times New Roman" panose="02020603050405020304" pitchFamily="18" charset="0"/>
              </a:rPr>
            </a:br>
            <a:br>
              <a:rPr lang="en-IN" sz="2500" kern="100" cap="none"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Aptos" panose="020B0004020202020204" pitchFamily="34" charset="0"/>
                <a:cs typeface="Times New Roman" panose="02020603050405020304" pitchFamily="18" charset="0"/>
              </a:rPr>
            </a:br>
            <a:br>
              <a:rPr lang="en-IN" sz="2500" kern="100" cap="none"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Aptos" panose="020B0004020202020204" pitchFamily="34" charset="0"/>
                <a:cs typeface="Times New Roman" panose="02020603050405020304" pitchFamily="18" charset="0"/>
              </a:rPr>
            </a:br>
            <a:br>
              <a:rPr lang="en-IN" sz="2500" kern="100" cap="none"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Aptos" panose="020B0004020202020204" pitchFamily="34" charset="0"/>
                <a:cs typeface="Times New Roman" panose="02020603050405020304" pitchFamily="18" charset="0"/>
              </a:rPr>
            </a:br>
            <a:br>
              <a:rPr lang="en-IN" sz="2500" kern="100" cap="none"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Aptos" panose="020B0004020202020204" pitchFamily="34" charset="0"/>
                <a:cs typeface="Times New Roman" panose="02020603050405020304" pitchFamily="18" charset="0"/>
              </a:rPr>
            </a:br>
            <a:br>
              <a:rPr lang="en-IN" sz="2500" kern="100" cap="none" dirty="0">
                <a:ln w="0"/>
                <a:solidFill>
                  <a:schemeClr val="accent3">
                    <a:lumMod val="75000"/>
                  </a:schemeClr>
                </a:solidFill>
                <a:effectLst>
                  <a:outerShdw blurRad="38100" dist="19050" dir="2700000" algn="tl" rotWithShape="0">
                    <a:schemeClr val="dk1">
                      <a:alpha val="40000"/>
                    </a:schemeClr>
                  </a:outerShdw>
                </a:effectLst>
                <a:latin typeface="Times New Roman" panose="02020603050405020304" pitchFamily="18" charset="0"/>
                <a:ea typeface="Aptos" panose="020B0004020202020204" pitchFamily="34" charset="0"/>
                <a:cs typeface="Times New Roman" panose="02020603050405020304" pitchFamily="18" charset="0"/>
              </a:rPr>
            </a:br>
            <a:r>
              <a:rPr lang="en-IN" sz="2500" kern="100" cap="none" dirty="0">
                <a:ln w="0"/>
                <a:solidFill>
                  <a:schemeClr val="accent3">
                    <a:lumMod val="75000"/>
                  </a:schemeClr>
                </a:solidFill>
                <a:effectLst>
                  <a:outerShdw blurRad="38100" dist="19050" dir="2700000" algn="tl" rotWithShape="0">
                    <a:schemeClr val="dk1">
                      <a:alpha val="40000"/>
                    </a:schemeClr>
                  </a:outerShdw>
                </a:effectLst>
                <a:latin typeface="Times New Roman" panose="02020603050405020304" pitchFamily="18" charset="0"/>
                <a:ea typeface="Aptos" panose="020B0004020202020204" pitchFamily="34" charset="0"/>
                <a:cs typeface="Times New Roman" panose="02020603050405020304" pitchFamily="18" charset="0"/>
              </a:rPr>
              <a:t>AWS Web Server Deployment with CI/CD, Prometheus Monitoring, and IPS Security using Snort</a:t>
            </a:r>
            <a:br>
              <a:rPr lang="en-IN" sz="2500" kern="100" cap="none"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Aptos" panose="020B0004020202020204" pitchFamily="34" charset="0"/>
                <a:cs typeface="Times New Roman" panose="02020603050405020304" pitchFamily="18" charset="0"/>
              </a:rPr>
            </a:br>
            <a:endParaRPr lang="en-IN" sz="2500" cap="none"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6657C741-47A2-51A3-AE71-C5F205302D47}"/>
              </a:ext>
            </a:extLst>
          </p:cNvPr>
          <p:cNvSpPr txBox="1"/>
          <p:nvPr/>
        </p:nvSpPr>
        <p:spPr>
          <a:xfrm>
            <a:off x="3346515" y="3553905"/>
            <a:ext cx="4732256" cy="1967333"/>
          </a:xfrm>
          <a:prstGeom prst="rect">
            <a:avLst/>
          </a:prstGeom>
          <a:noFill/>
        </p:spPr>
        <p:txBody>
          <a:bodyPr wrap="square" rtlCol="0">
            <a:spAutoFit/>
          </a:bodyPr>
          <a:lstStyle/>
          <a:p>
            <a:pPr marL="6350" marR="38735" indent="-6350" algn="ctr">
              <a:lnSpc>
                <a:spcPct val="115000"/>
              </a:lnSpc>
              <a:spcAft>
                <a:spcPts val="585"/>
              </a:spcAft>
            </a:pPr>
            <a:r>
              <a:rPr lang="en-US" b="1" kern="100" dirty="0">
                <a:solidFill>
                  <a:schemeClr val="bg1"/>
                </a:solidFill>
                <a:latin typeface="Times New Roman" panose="02020603050405020304" pitchFamily="18" charset="0"/>
                <a:ea typeface="Aptos" panose="020B0004020202020204" pitchFamily="34" charset="0"/>
                <a:cs typeface="Mangal" panose="02040503050203030202" pitchFamily="18" charset="0"/>
              </a:rPr>
              <a:t>P</a:t>
            </a:r>
            <a:r>
              <a:rPr lang="en-IN" b="1" kern="100" dirty="0">
                <a:solidFill>
                  <a:schemeClr val="bg1"/>
                </a:solidFill>
                <a:latin typeface="Times New Roman" panose="02020603050405020304" pitchFamily="18" charset="0"/>
                <a:ea typeface="Aptos" panose="020B0004020202020204" pitchFamily="34" charset="0"/>
                <a:cs typeface="Mangal" panose="02040503050203030202" pitchFamily="18" charset="0"/>
              </a:rPr>
              <a:t>resented By</a:t>
            </a:r>
          </a:p>
          <a:p>
            <a:pPr marL="6350" marR="38735" indent="-6350" algn="ctr">
              <a:lnSpc>
                <a:spcPct val="115000"/>
              </a:lnSpc>
              <a:spcAft>
                <a:spcPts val="585"/>
              </a:spcAft>
            </a:pPr>
            <a:r>
              <a:rPr lang="en-IN" b="1" kern="100" dirty="0">
                <a:solidFill>
                  <a:schemeClr val="bg1"/>
                </a:solidFill>
                <a:latin typeface="Times New Roman" panose="02020603050405020304" pitchFamily="18" charset="0"/>
                <a:ea typeface="Aptos" panose="020B0004020202020204" pitchFamily="34" charset="0"/>
                <a:cs typeface="Mangal" panose="02040503050203030202" pitchFamily="18" charset="0"/>
              </a:rPr>
              <a:t>Shradha Gaikwad</a:t>
            </a:r>
          </a:p>
          <a:p>
            <a:pPr marL="6350" marR="38735" indent="-6350" algn="ctr">
              <a:lnSpc>
                <a:spcPct val="115000"/>
              </a:lnSpc>
              <a:spcAft>
                <a:spcPts val="585"/>
              </a:spcAft>
            </a:pPr>
            <a:r>
              <a:rPr lang="en-IN" b="1" kern="100" dirty="0" err="1">
                <a:solidFill>
                  <a:schemeClr val="bg1"/>
                </a:solidFill>
                <a:latin typeface="Times New Roman" panose="02020603050405020304" pitchFamily="18" charset="0"/>
                <a:ea typeface="Aptos" panose="020B0004020202020204" pitchFamily="34" charset="0"/>
                <a:cs typeface="Mangal" panose="02040503050203030202" pitchFamily="18" charset="0"/>
              </a:rPr>
              <a:t>Dhanshri</a:t>
            </a:r>
            <a:r>
              <a:rPr lang="en-IN" b="1" kern="100" dirty="0">
                <a:solidFill>
                  <a:schemeClr val="bg1"/>
                </a:solidFill>
                <a:latin typeface="Times New Roman" panose="02020603050405020304" pitchFamily="18" charset="0"/>
                <a:ea typeface="Aptos" panose="020B0004020202020204" pitchFamily="34" charset="0"/>
                <a:cs typeface="Mangal" panose="02040503050203030202" pitchFamily="18" charset="0"/>
              </a:rPr>
              <a:t> </a:t>
            </a:r>
            <a:r>
              <a:rPr lang="en-IN" b="1" kern="100" dirty="0" err="1">
                <a:solidFill>
                  <a:schemeClr val="bg1"/>
                </a:solidFill>
                <a:latin typeface="Times New Roman" panose="02020603050405020304" pitchFamily="18" charset="0"/>
                <a:ea typeface="Aptos" panose="020B0004020202020204" pitchFamily="34" charset="0"/>
                <a:cs typeface="Mangal" panose="02040503050203030202" pitchFamily="18" charset="0"/>
              </a:rPr>
              <a:t>Rokde</a:t>
            </a:r>
            <a:endParaRPr lang="en-IN" b="1" kern="100" dirty="0">
              <a:solidFill>
                <a:schemeClr val="bg1"/>
              </a:solidFill>
              <a:latin typeface="Times New Roman" panose="02020603050405020304" pitchFamily="18" charset="0"/>
              <a:ea typeface="Aptos" panose="020B0004020202020204" pitchFamily="34" charset="0"/>
              <a:cs typeface="Mangal" panose="02040503050203030202" pitchFamily="18" charset="0"/>
            </a:endParaRPr>
          </a:p>
          <a:p>
            <a:pPr marL="6350" marR="38735" indent="-6350" algn="ctr">
              <a:lnSpc>
                <a:spcPct val="115000"/>
              </a:lnSpc>
              <a:spcAft>
                <a:spcPts val="585"/>
              </a:spcAft>
            </a:pPr>
            <a:r>
              <a:rPr lang="en-IN" b="1" kern="100" dirty="0">
                <a:solidFill>
                  <a:schemeClr val="bg1"/>
                </a:solidFill>
                <a:latin typeface="Times New Roman" panose="02020603050405020304" pitchFamily="18" charset="0"/>
                <a:ea typeface="Aptos" panose="020B0004020202020204" pitchFamily="34" charset="0"/>
                <a:cs typeface="Mangal" panose="02040503050203030202" pitchFamily="18" charset="0"/>
              </a:rPr>
              <a:t>Sneha Kalsait</a:t>
            </a:r>
          </a:p>
          <a:p>
            <a:pPr marL="6350" marR="38735" indent="-6350" algn="ctr">
              <a:lnSpc>
                <a:spcPct val="115000"/>
              </a:lnSpc>
              <a:spcAft>
                <a:spcPts val="585"/>
              </a:spcAft>
            </a:pPr>
            <a:r>
              <a:rPr lang="en-IN" b="1" kern="100" dirty="0">
                <a:solidFill>
                  <a:schemeClr val="bg1"/>
                </a:solidFill>
                <a:latin typeface="Times New Roman" panose="02020603050405020304" pitchFamily="18" charset="0"/>
                <a:ea typeface="Aptos" panose="020B0004020202020204" pitchFamily="34" charset="0"/>
                <a:cs typeface="Mangal" panose="02040503050203030202" pitchFamily="18" charset="0"/>
              </a:rPr>
              <a:t>Prathamesh Panjabi</a:t>
            </a:r>
            <a:endParaRPr lang="en-IN" kern="100" dirty="0">
              <a:solidFill>
                <a:schemeClr val="bg1"/>
              </a:solidFill>
              <a:latin typeface="Times New Roman" panose="02020603050405020304" pitchFamily="18" charset="0"/>
              <a:ea typeface="Aptos" panose="020B0004020202020204" pitchFamily="34" charset="0"/>
              <a:cs typeface="Mangal" panose="02040503050203030202" pitchFamily="18" charset="0"/>
            </a:endParaRPr>
          </a:p>
        </p:txBody>
      </p:sp>
    </p:spTree>
    <p:extLst>
      <p:ext uri="{BB962C8B-B14F-4D97-AF65-F5344CB8AC3E}">
        <p14:creationId xmlns:p14="http://schemas.microsoft.com/office/powerpoint/2010/main" val="414234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56C58-7C01-6631-1E1C-30B48FAF6B82}"/>
              </a:ext>
            </a:extLst>
          </p:cNvPr>
          <p:cNvSpPr>
            <a:spLocks noGrp="1"/>
          </p:cNvSpPr>
          <p:nvPr>
            <p:ph type="title"/>
          </p:nvPr>
        </p:nvSpPr>
        <p:spPr/>
        <p:txBody>
          <a:bodyPr/>
          <a:lstStyle/>
          <a:p>
            <a:pPr algn="ctr"/>
            <a:r>
              <a:rPr lang="en-US" dirty="0"/>
              <a:t>Software and tools used</a:t>
            </a:r>
            <a:endParaRPr lang="en-IN" dirty="0"/>
          </a:p>
        </p:txBody>
      </p:sp>
      <p:pic>
        <p:nvPicPr>
          <p:cNvPr id="5" name="Content Placeholder 4">
            <a:extLst>
              <a:ext uri="{FF2B5EF4-FFF2-40B4-BE49-F238E27FC236}">
                <a16:creationId xmlns:a16="http://schemas.microsoft.com/office/drawing/2014/main" id="{015E8BCF-6C1B-D386-B543-0BF170B2664F}"/>
              </a:ext>
            </a:extLst>
          </p:cNvPr>
          <p:cNvPicPr>
            <a:picLocks noGrp="1" noChangeAspect="1"/>
          </p:cNvPicPr>
          <p:nvPr>
            <p:ph idx="1"/>
          </p:nvPr>
        </p:nvPicPr>
        <p:blipFill>
          <a:blip r:embed="rId2">
            <a:extLst>
              <a:ext uri="{837473B0-CC2E-450A-ABE3-18F120FF3D39}">
                <a1611:picAttrSrcUrl xmlns:a1611="http://schemas.microsoft.com/office/drawing/2016/11/main" r:id="rId3"/>
              </a:ext>
            </a:extLst>
          </a:blip>
          <a:stretch>
            <a:fillRect/>
          </a:stretch>
        </p:blipFill>
        <p:spPr>
          <a:xfrm>
            <a:off x="461913" y="2568166"/>
            <a:ext cx="1809947" cy="2187018"/>
          </a:xfrm>
        </p:spPr>
      </p:pic>
      <p:sp>
        <p:nvSpPr>
          <p:cNvPr id="6" name="TextBox 5">
            <a:extLst>
              <a:ext uri="{FF2B5EF4-FFF2-40B4-BE49-F238E27FC236}">
                <a16:creationId xmlns:a16="http://schemas.microsoft.com/office/drawing/2014/main" id="{B3F31982-4C2E-E850-FF12-C406582B87CD}"/>
              </a:ext>
            </a:extLst>
          </p:cNvPr>
          <p:cNvSpPr txBox="1"/>
          <p:nvPr/>
        </p:nvSpPr>
        <p:spPr>
          <a:xfrm>
            <a:off x="461913" y="4862676"/>
            <a:ext cx="2375555" cy="1384995"/>
          </a:xfrm>
          <a:prstGeom prst="rect">
            <a:avLst/>
          </a:prstGeom>
          <a:noFill/>
        </p:spPr>
        <p:txBody>
          <a:bodyPr wrap="square" rtlCol="0">
            <a:spAutoFit/>
          </a:bodyPr>
          <a:lstStyle/>
          <a:p>
            <a:r>
              <a:rPr lang="en-IN" sz="1400" dirty="0">
                <a:solidFill>
                  <a:schemeClr val="accent3">
                    <a:lumMod val="50000"/>
                  </a:schemeClr>
                </a:solidFill>
                <a:effectLst/>
                <a:latin typeface="Times New Roman" panose="02020603050405020304" pitchFamily="18" charset="0"/>
                <a:ea typeface="Aptos" panose="020B0004020202020204" pitchFamily="34" charset="0"/>
                <a:cs typeface="Mangal" panose="02040503050203030202" pitchFamily="18" charset="0"/>
              </a:rPr>
              <a:t>Jenkins is an open-source automation server used to implement Continuous Integration (CI) and Continuous Deployment (CD) pipelines. </a:t>
            </a:r>
            <a:endParaRPr lang="en-IN" sz="1400" dirty="0">
              <a:solidFill>
                <a:schemeClr val="accent3">
                  <a:lumMod val="50000"/>
                </a:schemeClr>
              </a:solidFill>
            </a:endParaRPr>
          </a:p>
        </p:txBody>
      </p:sp>
      <p:pic>
        <p:nvPicPr>
          <p:cNvPr id="12" name="Picture 11">
            <a:extLst>
              <a:ext uri="{FF2B5EF4-FFF2-40B4-BE49-F238E27FC236}">
                <a16:creationId xmlns:a16="http://schemas.microsoft.com/office/drawing/2014/main" id="{5A01D791-1872-4C62-1446-C18174BA1124}"/>
              </a:ext>
            </a:extLst>
          </p:cNvPr>
          <p:cNvPicPr>
            <a:picLocks noChangeAspect="1"/>
          </p:cNvPicPr>
          <p:nvPr/>
        </p:nvPicPr>
        <p:blipFill>
          <a:blip r:embed="rId4"/>
          <a:stretch>
            <a:fillRect/>
          </a:stretch>
        </p:blipFill>
        <p:spPr>
          <a:xfrm>
            <a:off x="4072379" y="2568166"/>
            <a:ext cx="2639505" cy="2187018"/>
          </a:xfrm>
          <a:prstGeom prst="rect">
            <a:avLst/>
          </a:prstGeom>
        </p:spPr>
      </p:pic>
      <p:sp>
        <p:nvSpPr>
          <p:cNvPr id="13" name="TextBox 12">
            <a:extLst>
              <a:ext uri="{FF2B5EF4-FFF2-40B4-BE49-F238E27FC236}">
                <a16:creationId xmlns:a16="http://schemas.microsoft.com/office/drawing/2014/main" id="{F4DF3040-0C1E-F4E8-5740-C76D4BB51EA9}"/>
              </a:ext>
            </a:extLst>
          </p:cNvPr>
          <p:cNvSpPr txBox="1"/>
          <p:nvPr/>
        </p:nvSpPr>
        <p:spPr>
          <a:xfrm>
            <a:off x="4086519" y="4862676"/>
            <a:ext cx="2790334" cy="1169551"/>
          </a:xfrm>
          <a:prstGeom prst="rect">
            <a:avLst/>
          </a:prstGeom>
          <a:noFill/>
        </p:spPr>
        <p:txBody>
          <a:bodyPr wrap="square" rtlCol="0">
            <a:spAutoFit/>
          </a:bodyPr>
          <a:lstStyle/>
          <a:p>
            <a:pPr algn="just"/>
            <a:r>
              <a:rPr lang="en-IN" sz="1400" dirty="0">
                <a:solidFill>
                  <a:schemeClr val="accent3">
                    <a:lumMod val="50000"/>
                  </a:schemeClr>
                </a:solidFill>
                <a:effectLst/>
                <a:latin typeface="Times New Roman" panose="02020603050405020304" pitchFamily="18" charset="0"/>
                <a:ea typeface="Aptos" panose="020B0004020202020204" pitchFamily="34" charset="0"/>
                <a:cs typeface="Mangal" panose="02040503050203030202" pitchFamily="18" charset="0"/>
              </a:rPr>
              <a:t>Docker is an open-source platform that enables developers to build, deploy, and manage applications inside lightweight, portable containers. </a:t>
            </a:r>
            <a:endParaRPr lang="en-IN" sz="1400" dirty="0">
              <a:solidFill>
                <a:schemeClr val="accent3">
                  <a:lumMod val="50000"/>
                </a:schemeClr>
              </a:solidFill>
            </a:endParaRPr>
          </a:p>
        </p:txBody>
      </p:sp>
      <p:pic>
        <p:nvPicPr>
          <p:cNvPr id="14" name="Picture 13">
            <a:extLst>
              <a:ext uri="{FF2B5EF4-FFF2-40B4-BE49-F238E27FC236}">
                <a16:creationId xmlns:a16="http://schemas.microsoft.com/office/drawing/2014/main" id="{7CCF4265-1AC9-7F40-40CE-C639B3698029}"/>
              </a:ext>
            </a:extLst>
          </p:cNvPr>
          <p:cNvPicPr>
            <a:picLocks noChangeAspect="1"/>
          </p:cNvPicPr>
          <p:nvPr/>
        </p:nvPicPr>
        <p:blipFill>
          <a:blip r:embed="rId5"/>
          <a:stretch>
            <a:fillRect/>
          </a:stretch>
        </p:blipFill>
        <p:spPr>
          <a:xfrm>
            <a:off x="7360370" y="2564434"/>
            <a:ext cx="3429000" cy="2190750"/>
          </a:xfrm>
          <a:prstGeom prst="rect">
            <a:avLst/>
          </a:prstGeom>
        </p:spPr>
      </p:pic>
      <p:sp>
        <p:nvSpPr>
          <p:cNvPr id="15" name="TextBox 14">
            <a:extLst>
              <a:ext uri="{FF2B5EF4-FFF2-40B4-BE49-F238E27FC236}">
                <a16:creationId xmlns:a16="http://schemas.microsoft.com/office/drawing/2014/main" id="{BDA5DF80-FB6B-65FD-6E98-426E19EB2AF1}"/>
              </a:ext>
            </a:extLst>
          </p:cNvPr>
          <p:cNvSpPr txBox="1"/>
          <p:nvPr/>
        </p:nvSpPr>
        <p:spPr>
          <a:xfrm>
            <a:off x="8125905" y="4755184"/>
            <a:ext cx="3233394" cy="1169551"/>
          </a:xfrm>
          <a:prstGeom prst="rect">
            <a:avLst/>
          </a:prstGeom>
          <a:noFill/>
        </p:spPr>
        <p:txBody>
          <a:bodyPr wrap="square" rtlCol="0">
            <a:spAutoFit/>
          </a:bodyPr>
          <a:lstStyle/>
          <a:p>
            <a:pPr algn="just"/>
            <a:r>
              <a:rPr lang="en-IN" sz="1400" dirty="0">
                <a:solidFill>
                  <a:schemeClr val="accent3">
                    <a:lumMod val="50000"/>
                  </a:schemeClr>
                </a:solidFill>
                <a:effectLst/>
                <a:latin typeface="Times New Roman" panose="02020603050405020304" pitchFamily="18" charset="0"/>
                <a:ea typeface="Aptos" panose="020B0004020202020204" pitchFamily="34" charset="0"/>
                <a:cs typeface="Mangal" panose="02040503050203030202" pitchFamily="18" charset="0"/>
              </a:rPr>
              <a:t>AWS EC2 (Elastic Compute Cloud) is a web service that provides resizable compute capacity in the cloud. It is primarily used to host and run applications in virtual machines (called instances). </a:t>
            </a:r>
            <a:endParaRPr lang="en-IN" sz="1400" dirty="0">
              <a:solidFill>
                <a:schemeClr val="accent3">
                  <a:lumMod val="50000"/>
                </a:schemeClr>
              </a:solidFill>
            </a:endParaRPr>
          </a:p>
        </p:txBody>
      </p:sp>
    </p:spTree>
    <p:extLst>
      <p:ext uri="{BB962C8B-B14F-4D97-AF65-F5344CB8AC3E}">
        <p14:creationId xmlns:p14="http://schemas.microsoft.com/office/powerpoint/2010/main" val="882493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FD7A7-5B17-158A-F0F8-B49AF33247D5}"/>
              </a:ext>
            </a:extLst>
          </p:cNvPr>
          <p:cNvSpPr>
            <a:spLocks noGrp="1"/>
          </p:cNvSpPr>
          <p:nvPr>
            <p:ph type="title"/>
          </p:nvPr>
        </p:nvSpPr>
        <p:spPr/>
        <p:txBody>
          <a:bodyPr/>
          <a:lstStyle/>
          <a:p>
            <a:pPr algn="ctr"/>
            <a:r>
              <a:rPr lang="en-US" dirty="0"/>
              <a:t>Software and tools used</a:t>
            </a:r>
            <a:endParaRPr lang="en-IN" dirty="0"/>
          </a:p>
        </p:txBody>
      </p:sp>
      <p:pic>
        <p:nvPicPr>
          <p:cNvPr id="4" name="Content Placeholder 3">
            <a:extLst>
              <a:ext uri="{FF2B5EF4-FFF2-40B4-BE49-F238E27FC236}">
                <a16:creationId xmlns:a16="http://schemas.microsoft.com/office/drawing/2014/main" id="{53C34455-0229-FBC6-654C-F389B69ACC51}"/>
              </a:ext>
            </a:extLst>
          </p:cNvPr>
          <p:cNvPicPr>
            <a:picLocks noGrp="1" noChangeAspect="1"/>
          </p:cNvPicPr>
          <p:nvPr>
            <p:ph idx="1"/>
          </p:nvPr>
        </p:nvPicPr>
        <p:blipFill>
          <a:blip r:embed="rId2"/>
          <a:stretch>
            <a:fillRect/>
          </a:stretch>
        </p:blipFill>
        <p:spPr>
          <a:xfrm>
            <a:off x="-169682" y="2472179"/>
            <a:ext cx="3582185" cy="1913641"/>
          </a:xfrm>
          <a:prstGeom prst="rect">
            <a:avLst/>
          </a:prstGeom>
        </p:spPr>
      </p:pic>
      <p:sp>
        <p:nvSpPr>
          <p:cNvPr id="5" name="TextBox 4">
            <a:extLst>
              <a:ext uri="{FF2B5EF4-FFF2-40B4-BE49-F238E27FC236}">
                <a16:creationId xmlns:a16="http://schemas.microsoft.com/office/drawing/2014/main" id="{6173C619-2E83-54C2-0B99-B4E5452EE12D}"/>
              </a:ext>
            </a:extLst>
          </p:cNvPr>
          <p:cNvSpPr txBox="1"/>
          <p:nvPr/>
        </p:nvSpPr>
        <p:spPr>
          <a:xfrm>
            <a:off x="377072" y="4666268"/>
            <a:ext cx="2630079" cy="1815882"/>
          </a:xfrm>
          <a:prstGeom prst="rect">
            <a:avLst/>
          </a:prstGeom>
          <a:noFill/>
        </p:spPr>
        <p:txBody>
          <a:bodyPr wrap="square" rtlCol="0">
            <a:spAutoFit/>
          </a:bodyPr>
          <a:lstStyle/>
          <a:p>
            <a:pPr algn="just"/>
            <a:r>
              <a:rPr lang="en-IN" sz="1400" dirty="0">
                <a:solidFill>
                  <a:schemeClr val="accent3">
                    <a:lumMod val="50000"/>
                  </a:schemeClr>
                </a:solidFill>
                <a:effectLst/>
                <a:latin typeface="Times New Roman" panose="02020603050405020304" pitchFamily="18" charset="0"/>
                <a:ea typeface="Aptos" panose="020B0004020202020204" pitchFamily="34" charset="0"/>
                <a:cs typeface="Mangal" panose="02040503050203030202" pitchFamily="18" charset="0"/>
              </a:rPr>
              <a:t>GitHub is a cloud-based version control and collaboration platform that allows developers to store, manage, and share code. It uses Git for version control and offers collaborative features for development teams, such as pull requests and code reviews.</a:t>
            </a:r>
            <a:endParaRPr lang="en-IN" sz="1400" dirty="0">
              <a:solidFill>
                <a:schemeClr val="accent3">
                  <a:lumMod val="50000"/>
                </a:schemeClr>
              </a:solidFill>
            </a:endParaRPr>
          </a:p>
        </p:txBody>
      </p:sp>
      <p:pic>
        <p:nvPicPr>
          <p:cNvPr id="6" name="Picture 5">
            <a:extLst>
              <a:ext uri="{FF2B5EF4-FFF2-40B4-BE49-F238E27FC236}">
                <a16:creationId xmlns:a16="http://schemas.microsoft.com/office/drawing/2014/main" id="{640FA388-434B-3334-EE0B-10647F1D2E35}"/>
              </a:ext>
            </a:extLst>
          </p:cNvPr>
          <p:cNvPicPr>
            <a:picLocks noChangeAspect="1"/>
          </p:cNvPicPr>
          <p:nvPr/>
        </p:nvPicPr>
        <p:blipFill>
          <a:blip r:embed="rId3"/>
          <a:stretch>
            <a:fillRect/>
          </a:stretch>
        </p:blipFill>
        <p:spPr>
          <a:xfrm>
            <a:off x="3577865" y="2281286"/>
            <a:ext cx="4727149" cy="2017336"/>
          </a:xfrm>
          <a:prstGeom prst="rect">
            <a:avLst/>
          </a:prstGeom>
        </p:spPr>
      </p:pic>
      <p:sp>
        <p:nvSpPr>
          <p:cNvPr id="7" name="TextBox 6">
            <a:extLst>
              <a:ext uri="{FF2B5EF4-FFF2-40B4-BE49-F238E27FC236}">
                <a16:creationId xmlns:a16="http://schemas.microsoft.com/office/drawing/2014/main" id="{E0F685D7-4FDF-42B3-2125-B398A6A7B83D}"/>
              </a:ext>
            </a:extLst>
          </p:cNvPr>
          <p:cNvSpPr txBox="1"/>
          <p:nvPr/>
        </p:nvSpPr>
        <p:spPr>
          <a:xfrm>
            <a:off x="3733014" y="4666268"/>
            <a:ext cx="4270343" cy="1015663"/>
          </a:xfrm>
          <a:prstGeom prst="rect">
            <a:avLst/>
          </a:prstGeom>
          <a:noFill/>
        </p:spPr>
        <p:txBody>
          <a:bodyPr wrap="square" rtlCol="0">
            <a:spAutoFit/>
          </a:bodyPr>
          <a:lstStyle/>
          <a:p>
            <a:pPr algn="just"/>
            <a:r>
              <a:rPr lang="en-IN" sz="1500" dirty="0">
                <a:solidFill>
                  <a:schemeClr val="accent3">
                    <a:lumMod val="50000"/>
                  </a:schemeClr>
                </a:solidFill>
                <a:effectLst/>
                <a:latin typeface="Times New Roman" panose="02020603050405020304" pitchFamily="18" charset="0"/>
                <a:ea typeface="Aptos" panose="020B0004020202020204" pitchFamily="34" charset="0"/>
                <a:cs typeface="Mangal" panose="02040503050203030202" pitchFamily="18" charset="0"/>
              </a:rPr>
              <a:t>SonarQube is an open-source platform for continuous inspection of code quality. It performs static code analysis to identify bugs, vulnerabilities, and code smells in the codebase. </a:t>
            </a:r>
            <a:endParaRPr lang="en-IN" sz="1500" dirty="0">
              <a:solidFill>
                <a:schemeClr val="accent3">
                  <a:lumMod val="50000"/>
                </a:schemeClr>
              </a:solidFill>
            </a:endParaRPr>
          </a:p>
        </p:txBody>
      </p:sp>
      <p:pic>
        <p:nvPicPr>
          <p:cNvPr id="8" name="Picture 7">
            <a:extLst>
              <a:ext uri="{FF2B5EF4-FFF2-40B4-BE49-F238E27FC236}">
                <a16:creationId xmlns:a16="http://schemas.microsoft.com/office/drawing/2014/main" id="{BA074A23-DCF2-9CAD-A931-C435C871B005}"/>
              </a:ext>
            </a:extLst>
          </p:cNvPr>
          <p:cNvPicPr>
            <a:picLocks noChangeAspect="1"/>
          </p:cNvPicPr>
          <p:nvPr/>
        </p:nvPicPr>
        <p:blipFill>
          <a:blip r:embed="rId4"/>
          <a:stretch>
            <a:fillRect/>
          </a:stretch>
        </p:blipFill>
        <p:spPr>
          <a:xfrm>
            <a:off x="8986886" y="2472179"/>
            <a:ext cx="3205114" cy="1998482"/>
          </a:xfrm>
          <a:prstGeom prst="rect">
            <a:avLst/>
          </a:prstGeom>
        </p:spPr>
      </p:pic>
      <p:sp>
        <p:nvSpPr>
          <p:cNvPr id="9" name="TextBox 8">
            <a:extLst>
              <a:ext uri="{FF2B5EF4-FFF2-40B4-BE49-F238E27FC236}">
                <a16:creationId xmlns:a16="http://schemas.microsoft.com/office/drawing/2014/main" id="{D3A8EAF5-F82A-F1E4-64F0-409CB1DBD0DC}"/>
              </a:ext>
            </a:extLst>
          </p:cNvPr>
          <p:cNvSpPr txBox="1"/>
          <p:nvPr/>
        </p:nvSpPr>
        <p:spPr>
          <a:xfrm>
            <a:off x="8986886" y="4779390"/>
            <a:ext cx="3004009" cy="1246495"/>
          </a:xfrm>
          <a:prstGeom prst="rect">
            <a:avLst/>
          </a:prstGeom>
          <a:noFill/>
        </p:spPr>
        <p:txBody>
          <a:bodyPr wrap="square" rtlCol="0">
            <a:spAutoFit/>
          </a:bodyPr>
          <a:lstStyle/>
          <a:p>
            <a:pPr algn="just"/>
            <a:r>
              <a:rPr lang="en-IN" sz="1500" dirty="0">
                <a:solidFill>
                  <a:schemeClr val="accent3">
                    <a:lumMod val="50000"/>
                  </a:schemeClr>
                </a:solidFill>
                <a:effectLst/>
                <a:latin typeface="Times New Roman" panose="02020603050405020304" pitchFamily="18" charset="0"/>
                <a:ea typeface="Aptos" panose="020B0004020202020204" pitchFamily="34" charset="0"/>
                <a:cs typeface="Mangal" panose="02040503050203030202" pitchFamily="18" charset="0"/>
              </a:rPr>
              <a:t>Snort is an open-source Intrusion Detection and Prevention System (IDS/IPS) that monitors network traffic to detect potential threats and intrusions</a:t>
            </a:r>
            <a:endParaRPr lang="en-IN" sz="1500" dirty="0">
              <a:solidFill>
                <a:schemeClr val="accent3">
                  <a:lumMod val="50000"/>
                </a:schemeClr>
              </a:solidFill>
            </a:endParaRPr>
          </a:p>
        </p:txBody>
      </p:sp>
    </p:spTree>
    <p:extLst>
      <p:ext uri="{BB962C8B-B14F-4D97-AF65-F5344CB8AC3E}">
        <p14:creationId xmlns:p14="http://schemas.microsoft.com/office/powerpoint/2010/main" val="432909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33A63-716A-2AB6-6573-D0961EFF7092}"/>
              </a:ext>
            </a:extLst>
          </p:cNvPr>
          <p:cNvSpPr>
            <a:spLocks noGrp="1"/>
          </p:cNvSpPr>
          <p:nvPr>
            <p:ph type="title"/>
          </p:nvPr>
        </p:nvSpPr>
        <p:spPr/>
        <p:txBody>
          <a:bodyPr/>
          <a:lstStyle/>
          <a:p>
            <a:pPr algn="ctr"/>
            <a:r>
              <a:rPr lang="en-US" dirty="0"/>
              <a:t>Software and tools used</a:t>
            </a:r>
            <a:endParaRPr lang="en-IN" dirty="0"/>
          </a:p>
        </p:txBody>
      </p:sp>
      <p:pic>
        <p:nvPicPr>
          <p:cNvPr id="4" name="Content Placeholder 3">
            <a:extLst>
              <a:ext uri="{FF2B5EF4-FFF2-40B4-BE49-F238E27FC236}">
                <a16:creationId xmlns:a16="http://schemas.microsoft.com/office/drawing/2014/main" id="{BF4C1031-C6B3-D2AB-483D-BC222E22EC5C}"/>
              </a:ext>
            </a:extLst>
          </p:cNvPr>
          <p:cNvPicPr>
            <a:picLocks noGrp="1" noChangeAspect="1"/>
          </p:cNvPicPr>
          <p:nvPr>
            <p:ph idx="1"/>
          </p:nvPr>
        </p:nvPicPr>
        <p:blipFill>
          <a:blip r:embed="rId2"/>
          <a:stretch>
            <a:fillRect/>
          </a:stretch>
        </p:blipFill>
        <p:spPr>
          <a:xfrm>
            <a:off x="1244338" y="2253282"/>
            <a:ext cx="3667027" cy="2450970"/>
          </a:xfrm>
          <a:prstGeom prst="rect">
            <a:avLst/>
          </a:prstGeom>
        </p:spPr>
      </p:pic>
      <p:sp>
        <p:nvSpPr>
          <p:cNvPr id="5" name="TextBox 4">
            <a:extLst>
              <a:ext uri="{FF2B5EF4-FFF2-40B4-BE49-F238E27FC236}">
                <a16:creationId xmlns:a16="http://schemas.microsoft.com/office/drawing/2014/main" id="{6C378870-2ADD-25CD-926C-94222607DAF2}"/>
              </a:ext>
            </a:extLst>
          </p:cNvPr>
          <p:cNvSpPr txBox="1"/>
          <p:nvPr/>
        </p:nvSpPr>
        <p:spPr>
          <a:xfrm>
            <a:off x="1046375" y="4576438"/>
            <a:ext cx="4576713" cy="1354538"/>
          </a:xfrm>
          <a:prstGeom prst="rect">
            <a:avLst/>
          </a:prstGeom>
          <a:noFill/>
        </p:spPr>
        <p:txBody>
          <a:bodyPr wrap="square" rtlCol="0">
            <a:spAutoFit/>
          </a:bodyPr>
          <a:lstStyle/>
          <a:p>
            <a:pPr marL="270510" marR="38735" indent="-6350" algn="just">
              <a:lnSpc>
                <a:spcPct val="151000"/>
              </a:lnSpc>
              <a:spcAft>
                <a:spcPts val="585"/>
              </a:spcAft>
            </a:pPr>
            <a:r>
              <a:rPr lang="en-IN" sz="1400" kern="100" dirty="0">
                <a:solidFill>
                  <a:schemeClr val="accent3">
                    <a:lumMod val="50000"/>
                  </a:schemeClr>
                </a:solidFill>
                <a:effectLst/>
                <a:latin typeface="Times New Roman" panose="02020603050405020304" pitchFamily="18" charset="0"/>
                <a:ea typeface="Aptos" panose="020B0004020202020204" pitchFamily="34" charset="0"/>
                <a:cs typeface="Mangal" panose="02040503050203030202" pitchFamily="18" charset="0"/>
              </a:rPr>
              <a:t>Prometheus is an open-source monitoring and alerting toolkit designed for reliability and scalability. It collects and stores time-series data, primarily for monitoring cloud-native applications, infrastructure, and services.</a:t>
            </a:r>
          </a:p>
        </p:txBody>
      </p:sp>
      <p:pic>
        <p:nvPicPr>
          <p:cNvPr id="6" name="Picture 5">
            <a:extLst>
              <a:ext uri="{FF2B5EF4-FFF2-40B4-BE49-F238E27FC236}">
                <a16:creationId xmlns:a16="http://schemas.microsoft.com/office/drawing/2014/main" id="{A11FFA88-221B-7B15-493D-E88465F82EA7}"/>
              </a:ext>
            </a:extLst>
          </p:cNvPr>
          <p:cNvPicPr>
            <a:picLocks noChangeAspect="1"/>
          </p:cNvPicPr>
          <p:nvPr/>
        </p:nvPicPr>
        <p:blipFill>
          <a:blip r:embed="rId3"/>
          <a:stretch>
            <a:fillRect/>
          </a:stretch>
        </p:blipFill>
        <p:spPr>
          <a:xfrm>
            <a:off x="7786541" y="2561733"/>
            <a:ext cx="2309568" cy="1734533"/>
          </a:xfrm>
          <a:prstGeom prst="rect">
            <a:avLst/>
          </a:prstGeom>
        </p:spPr>
      </p:pic>
      <p:sp>
        <p:nvSpPr>
          <p:cNvPr id="7" name="TextBox 6">
            <a:extLst>
              <a:ext uri="{FF2B5EF4-FFF2-40B4-BE49-F238E27FC236}">
                <a16:creationId xmlns:a16="http://schemas.microsoft.com/office/drawing/2014/main" id="{5DBBA14B-ED0B-017A-FF7B-58C3C8258E2F}"/>
              </a:ext>
            </a:extLst>
          </p:cNvPr>
          <p:cNvSpPr txBox="1"/>
          <p:nvPr/>
        </p:nvSpPr>
        <p:spPr>
          <a:xfrm>
            <a:off x="7079530" y="4576438"/>
            <a:ext cx="4270342" cy="2005229"/>
          </a:xfrm>
          <a:prstGeom prst="rect">
            <a:avLst/>
          </a:prstGeom>
          <a:noFill/>
        </p:spPr>
        <p:txBody>
          <a:bodyPr wrap="square" rtlCol="0">
            <a:spAutoFit/>
          </a:bodyPr>
          <a:lstStyle/>
          <a:p>
            <a:pPr marL="270510" marR="38735" indent="-6350" algn="just">
              <a:lnSpc>
                <a:spcPct val="151000"/>
              </a:lnSpc>
              <a:spcAft>
                <a:spcPts val="585"/>
              </a:spcAft>
            </a:pPr>
            <a:r>
              <a:rPr lang="en-IN" sz="1400" kern="100" dirty="0">
                <a:solidFill>
                  <a:schemeClr val="accent3">
                    <a:lumMod val="50000"/>
                  </a:schemeClr>
                </a:solidFill>
                <a:effectLst/>
                <a:latin typeface="Times New Roman" panose="02020603050405020304" pitchFamily="18" charset="0"/>
                <a:ea typeface="Aptos" panose="020B0004020202020204" pitchFamily="34" charset="0"/>
                <a:cs typeface="Mangal" panose="02040503050203030202" pitchFamily="18" charset="0"/>
              </a:rPr>
              <a:t>Grafana is an open-source data visualization and monitoring tool that integrates with Prometheus to create visual dashboards. It is widely used to visualize time-series data from various data sources, providing real-time insights into system and application performance.</a:t>
            </a:r>
          </a:p>
        </p:txBody>
      </p:sp>
    </p:spTree>
    <p:extLst>
      <p:ext uri="{BB962C8B-B14F-4D97-AF65-F5344CB8AC3E}">
        <p14:creationId xmlns:p14="http://schemas.microsoft.com/office/powerpoint/2010/main" val="36018133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52285-233F-E2D5-C47C-F200C9092824}"/>
              </a:ext>
            </a:extLst>
          </p:cNvPr>
          <p:cNvSpPr>
            <a:spLocks noGrp="1"/>
          </p:cNvSpPr>
          <p:nvPr>
            <p:ph type="title"/>
          </p:nvPr>
        </p:nvSpPr>
        <p:spPr/>
        <p:txBody>
          <a:bodyPr/>
          <a:lstStyle/>
          <a:p>
            <a:pPr algn="ctr"/>
            <a:r>
              <a:rPr lang="en-US" dirty="0"/>
              <a:t>Project structure</a:t>
            </a:r>
            <a:endParaRPr lang="en-IN" dirty="0"/>
          </a:p>
        </p:txBody>
      </p:sp>
      <p:pic>
        <p:nvPicPr>
          <p:cNvPr id="4" name="Content Placeholder 3">
            <a:extLst>
              <a:ext uri="{FF2B5EF4-FFF2-40B4-BE49-F238E27FC236}">
                <a16:creationId xmlns:a16="http://schemas.microsoft.com/office/drawing/2014/main" id="{50B1F5B1-ED99-1420-913D-EF8AC10745F2}"/>
              </a:ext>
            </a:extLst>
          </p:cNvPr>
          <p:cNvPicPr>
            <a:picLocks noGrp="1" noChangeAspect="1"/>
          </p:cNvPicPr>
          <p:nvPr>
            <p:ph idx="1"/>
          </p:nvPr>
        </p:nvPicPr>
        <p:blipFill>
          <a:blip r:embed="rId2"/>
          <a:stretch>
            <a:fillRect/>
          </a:stretch>
        </p:blipFill>
        <p:spPr>
          <a:xfrm>
            <a:off x="1952920" y="2605431"/>
            <a:ext cx="8286160" cy="3748234"/>
          </a:xfrm>
          <a:prstGeom prst="rect">
            <a:avLst/>
          </a:prstGeom>
          <a:ln w="28575">
            <a:solidFill>
              <a:schemeClr val="accent1"/>
            </a:solidFill>
          </a:ln>
        </p:spPr>
      </p:pic>
    </p:spTree>
    <p:extLst>
      <p:ext uri="{BB962C8B-B14F-4D97-AF65-F5344CB8AC3E}">
        <p14:creationId xmlns:p14="http://schemas.microsoft.com/office/powerpoint/2010/main" val="26648928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5B85B-B608-C515-17C7-3508D977F00F}"/>
              </a:ext>
            </a:extLst>
          </p:cNvPr>
          <p:cNvSpPr>
            <a:spLocks noGrp="1"/>
          </p:cNvSpPr>
          <p:nvPr>
            <p:ph type="title"/>
          </p:nvPr>
        </p:nvSpPr>
        <p:spPr/>
        <p:txBody>
          <a:bodyPr/>
          <a:lstStyle/>
          <a:p>
            <a:pPr algn="ctr"/>
            <a:r>
              <a:rPr lang="en-US" dirty="0"/>
              <a:t>Containerizing and deploying</a:t>
            </a:r>
            <a:endParaRPr lang="en-IN" dirty="0"/>
          </a:p>
        </p:txBody>
      </p:sp>
      <p:pic>
        <p:nvPicPr>
          <p:cNvPr id="5" name="Content Placeholder 4">
            <a:extLst>
              <a:ext uri="{FF2B5EF4-FFF2-40B4-BE49-F238E27FC236}">
                <a16:creationId xmlns:a16="http://schemas.microsoft.com/office/drawing/2014/main" id="{443F1369-11FD-494D-9C93-1DC25BBDF562}"/>
              </a:ext>
            </a:extLst>
          </p:cNvPr>
          <p:cNvPicPr>
            <a:picLocks noGrp="1" noChangeAspect="1"/>
          </p:cNvPicPr>
          <p:nvPr>
            <p:ph idx="1"/>
          </p:nvPr>
        </p:nvPicPr>
        <p:blipFill>
          <a:blip r:embed="rId2"/>
          <a:stretch>
            <a:fillRect/>
          </a:stretch>
        </p:blipFill>
        <p:spPr>
          <a:xfrm>
            <a:off x="1712536" y="2477606"/>
            <a:ext cx="8766927" cy="3678238"/>
          </a:xfrm>
          <a:ln w="28575">
            <a:solidFill>
              <a:schemeClr val="accent1"/>
            </a:solidFill>
          </a:ln>
        </p:spPr>
      </p:pic>
    </p:spTree>
    <p:extLst>
      <p:ext uri="{BB962C8B-B14F-4D97-AF65-F5344CB8AC3E}">
        <p14:creationId xmlns:p14="http://schemas.microsoft.com/office/powerpoint/2010/main" val="11709597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980DC-0530-7266-07A5-FB7E9EA9BED9}"/>
              </a:ext>
            </a:extLst>
          </p:cNvPr>
          <p:cNvSpPr>
            <a:spLocks noGrp="1"/>
          </p:cNvSpPr>
          <p:nvPr>
            <p:ph type="title"/>
          </p:nvPr>
        </p:nvSpPr>
        <p:spPr/>
        <p:txBody>
          <a:bodyPr/>
          <a:lstStyle/>
          <a:p>
            <a:pPr algn="ctr"/>
            <a:r>
              <a:rPr lang="en-US" dirty="0"/>
              <a:t>Containerizing and deploying</a:t>
            </a:r>
            <a:endParaRPr lang="en-IN" dirty="0"/>
          </a:p>
        </p:txBody>
      </p:sp>
      <p:pic>
        <p:nvPicPr>
          <p:cNvPr id="4" name="Content Placeholder 3">
            <a:extLst>
              <a:ext uri="{FF2B5EF4-FFF2-40B4-BE49-F238E27FC236}">
                <a16:creationId xmlns:a16="http://schemas.microsoft.com/office/drawing/2014/main" id="{1EBFE832-66BA-EB1C-134B-61A2794C485C}"/>
              </a:ext>
            </a:extLst>
          </p:cNvPr>
          <p:cNvPicPr>
            <a:picLocks noGrp="1" noChangeAspect="1"/>
          </p:cNvPicPr>
          <p:nvPr>
            <p:ph idx="1"/>
          </p:nvPr>
        </p:nvPicPr>
        <p:blipFill>
          <a:blip r:embed="rId2"/>
          <a:stretch>
            <a:fillRect/>
          </a:stretch>
        </p:blipFill>
        <p:spPr>
          <a:xfrm>
            <a:off x="406823" y="2772852"/>
            <a:ext cx="1395167" cy="1357459"/>
          </a:xfrm>
          <a:prstGeom prst="rect">
            <a:avLst/>
          </a:prstGeom>
        </p:spPr>
      </p:pic>
      <p:sp>
        <p:nvSpPr>
          <p:cNvPr id="5" name="TextBox 4">
            <a:extLst>
              <a:ext uri="{FF2B5EF4-FFF2-40B4-BE49-F238E27FC236}">
                <a16:creationId xmlns:a16="http://schemas.microsoft.com/office/drawing/2014/main" id="{0447A372-AF9B-36FB-60B8-0757BF174430}"/>
              </a:ext>
            </a:extLst>
          </p:cNvPr>
          <p:cNvSpPr txBox="1"/>
          <p:nvPr/>
        </p:nvSpPr>
        <p:spPr>
          <a:xfrm>
            <a:off x="373310" y="4294472"/>
            <a:ext cx="1596400" cy="646331"/>
          </a:xfrm>
          <a:prstGeom prst="rect">
            <a:avLst/>
          </a:prstGeom>
          <a:noFill/>
        </p:spPr>
        <p:txBody>
          <a:bodyPr wrap="square" rtlCol="0">
            <a:spAutoFit/>
          </a:bodyPr>
          <a:lstStyle/>
          <a:p>
            <a:pPr algn="ctr"/>
            <a:r>
              <a:rPr lang="en-US" dirty="0">
                <a:solidFill>
                  <a:schemeClr val="accent3">
                    <a:lumMod val="50000"/>
                  </a:schemeClr>
                </a:solidFill>
              </a:rPr>
              <a:t>01</a:t>
            </a:r>
          </a:p>
          <a:p>
            <a:r>
              <a:rPr lang="en-US" dirty="0">
                <a:solidFill>
                  <a:schemeClr val="accent3">
                    <a:lumMod val="50000"/>
                  </a:schemeClr>
                </a:solidFill>
              </a:rPr>
              <a:t>SCM Checkout</a:t>
            </a:r>
            <a:endParaRPr lang="en-IN" dirty="0">
              <a:solidFill>
                <a:schemeClr val="accent3">
                  <a:lumMod val="50000"/>
                </a:schemeClr>
              </a:solidFill>
            </a:endParaRPr>
          </a:p>
        </p:txBody>
      </p:sp>
      <p:pic>
        <p:nvPicPr>
          <p:cNvPr id="6" name="Picture 5">
            <a:extLst>
              <a:ext uri="{FF2B5EF4-FFF2-40B4-BE49-F238E27FC236}">
                <a16:creationId xmlns:a16="http://schemas.microsoft.com/office/drawing/2014/main" id="{E652CE8B-845D-3696-D011-3D37E191AD6B}"/>
              </a:ext>
            </a:extLst>
          </p:cNvPr>
          <p:cNvPicPr>
            <a:picLocks noChangeAspect="1"/>
          </p:cNvPicPr>
          <p:nvPr/>
        </p:nvPicPr>
        <p:blipFill>
          <a:blip r:embed="rId3"/>
          <a:stretch>
            <a:fillRect/>
          </a:stretch>
        </p:blipFill>
        <p:spPr>
          <a:xfrm>
            <a:off x="2982995" y="2730220"/>
            <a:ext cx="2422198" cy="1357459"/>
          </a:xfrm>
          <a:prstGeom prst="rect">
            <a:avLst/>
          </a:prstGeom>
        </p:spPr>
      </p:pic>
      <p:sp>
        <p:nvSpPr>
          <p:cNvPr id="8" name="TextBox 7">
            <a:extLst>
              <a:ext uri="{FF2B5EF4-FFF2-40B4-BE49-F238E27FC236}">
                <a16:creationId xmlns:a16="http://schemas.microsoft.com/office/drawing/2014/main" id="{5FC340A7-35B4-E06A-BE3A-B2CB213ACB43}"/>
              </a:ext>
            </a:extLst>
          </p:cNvPr>
          <p:cNvSpPr txBox="1"/>
          <p:nvPr/>
        </p:nvSpPr>
        <p:spPr>
          <a:xfrm>
            <a:off x="2874341" y="4294472"/>
            <a:ext cx="2073897" cy="646331"/>
          </a:xfrm>
          <a:prstGeom prst="rect">
            <a:avLst/>
          </a:prstGeom>
          <a:noFill/>
        </p:spPr>
        <p:txBody>
          <a:bodyPr wrap="square" rtlCol="0">
            <a:spAutoFit/>
          </a:bodyPr>
          <a:lstStyle/>
          <a:p>
            <a:pPr algn="ctr"/>
            <a:r>
              <a:rPr lang="en-US" dirty="0">
                <a:solidFill>
                  <a:schemeClr val="accent3">
                    <a:lumMod val="50000"/>
                  </a:schemeClr>
                </a:solidFill>
              </a:rPr>
              <a:t>02</a:t>
            </a:r>
          </a:p>
          <a:p>
            <a:r>
              <a:rPr lang="en-US" dirty="0">
                <a:solidFill>
                  <a:schemeClr val="accent3">
                    <a:lumMod val="50000"/>
                  </a:schemeClr>
                </a:solidFill>
              </a:rPr>
              <a:t>SonarQube Analysis</a:t>
            </a:r>
            <a:endParaRPr lang="en-IN" dirty="0">
              <a:solidFill>
                <a:schemeClr val="accent3">
                  <a:lumMod val="50000"/>
                </a:schemeClr>
              </a:solidFill>
            </a:endParaRPr>
          </a:p>
        </p:txBody>
      </p:sp>
      <p:sp>
        <p:nvSpPr>
          <p:cNvPr id="11" name="TextBox 10">
            <a:extLst>
              <a:ext uri="{FF2B5EF4-FFF2-40B4-BE49-F238E27FC236}">
                <a16:creationId xmlns:a16="http://schemas.microsoft.com/office/drawing/2014/main" id="{A57EA5B1-F5B6-3358-4D25-B85B237A2302}"/>
              </a:ext>
            </a:extLst>
          </p:cNvPr>
          <p:cNvSpPr txBox="1"/>
          <p:nvPr/>
        </p:nvSpPr>
        <p:spPr>
          <a:xfrm>
            <a:off x="1883616" y="3141622"/>
            <a:ext cx="1197204" cy="430887"/>
          </a:xfrm>
          <a:prstGeom prst="rect">
            <a:avLst/>
          </a:prstGeom>
          <a:noFill/>
        </p:spPr>
        <p:txBody>
          <a:bodyPr wrap="square" rtlCol="0">
            <a:spAutoFit/>
          </a:bodyPr>
          <a:lstStyle/>
          <a:p>
            <a:r>
              <a:rPr lang="en-US" sz="2200" dirty="0">
                <a:solidFill>
                  <a:schemeClr val="accent2">
                    <a:lumMod val="75000"/>
                  </a:schemeClr>
                </a:solidFill>
              </a:rPr>
              <a:t>………</a:t>
            </a:r>
            <a:endParaRPr lang="en-IN" sz="2200" dirty="0">
              <a:solidFill>
                <a:schemeClr val="accent2">
                  <a:lumMod val="75000"/>
                </a:schemeClr>
              </a:solidFill>
            </a:endParaRPr>
          </a:p>
        </p:txBody>
      </p:sp>
      <p:sp>
        <p:nvSpPr>
          <p:cNvPr id="13" name="TextBox 12">
            <a:extLst>
              <a:ext uri="{FF2B5EF4-FFF2-40B4-BE49-F238E27FC236}">
                <a16:creationId xmlns:a16="http://schemas.microsoft.com/office/drawing/2014/main" id="{486036E1-0109-AA18-7DBC-2362A986461C}"/>
              </a:ext>
            </a:extLst>
          </p:cNvPr>
          <p:cNvSpPr txBox="1"/>
          <p:nvPr/>
        </p:nvSpPr>
        <p:spPr>
          <a:xfrm>
            <a:off x="5464439" y="3224283"/>
            <a:ext cx="886610" cy="369332"/>
          </a:xfrm>
          <a:prstGeom prst="rect">
            <a:avLst/>
          </a:prstGeom>
          <a:noFill/>
        </p:spPr>
        <p:txBody>
          <a:bodyPr wrap="square">
            <a:spAutoFit/>
          </a:bodyPr>
          <a:lstStyle/>
          <a:p>
            <a:r>
              <a:rPr lang="en-US" sz="1800" dirty="0">
                <a:solidFill>
                  <a:schemeClr val="accent2">
                    <a:lumMod val="75000"/>
                  </a:schemeClr>
                </a:solidFill>
              </a:rPr>
              <a:t>………</a:t>
            </a:r>
            <a:endParaRPr lang="en-IN" sz="1800" dirty="0">
              <a:solidFill>
                <a:schemeClr val="accent2">
                  <a:lumMod val="75000"/>
                </a:schemeClr>
              </a:solidFill>
            </a:endParaRPr>
          </a:p>
        </p:txBody>
      </p:sp>
      <p:sp>
        <p:nvSpPr>
          <p:cNvPr id="14" name="Google Shape;468;p19">
            <a:extLst>
              <a:ext uri="{FF2B5EF4-FFF2-40B4-BE49-F238E27FC236}">
                <a16:creationId xmlns:a16="http://schemas.microsoft.com/office/drawing/2014/main" id="{689CA3DD-F7DB-2297-3F5D-EEB07D14BC90}"/>
              </a:ext>
            </a:extLst>
          </p:cNvPr>
          <p:cNvSpPr/>
          <p:nvPr/>
        </p:nvSpPr>
        <p:spPr>
          <a:xfrm>
            <a:off x="6299086" y="2810311"/>
            <a:ext cx="2281778" cy="1093508"/>
          </a:xfrm>
          <a:custGeom>
            <a:avLst/>
            <a:gdLst/>
            <a:ahLst/>
            <a:cxnLst/>
            <a:rect l="l" t="t" r="r" b="b"/>
            <a:pathLst>
              <a:path w="2477250" h="1391764" extrusionOk="0">
                <a:moveTo>
                  <a:pt x="0" y="0"/>
                </a:moveTo>
                <a:lnTo>
                  <a:pt x="2477250" y="0"/>
                </a:lnTo>
                <a:lnTo>
                  <a:pt x="2477250" y="1391764"/>
                </a:lnTo>
                <a:lnTo>
                  <a:pt x="0" y="1391764"/>
                </a:lnTo>
                <a:lnTo>
                  <a:pt x="0" y="0"/>
                </a:lnTo>
                <a:close/>
              </a:path>
            </a:pathLst>
          </a:custGeom>
          <a:blipFill rotWithShape="1">
            <a:blip r:embed="rId4">
              <a:alphaModFix/>
            </a:blip>
            <a:stretch>
              <a:fillRect/>
            </a:stretch>
          </a:blip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 name="TextBox 14">
            <a:extLst>
              <a:ext uri="{FF2B5EF4-FFF2-40B4-BE49-F238E27FC236}">
                <a16:creationId xmlns:a16="http://schemas.microsoft.com/office/drawing/2014/main" id="{EA58FD7B-9BA8-588D-F1D0-58DBF6F664B1}"/>
              </a:ext>
            </a:extLst>
          </p:cNvPr>
          <p:cNvSpPr txBox="1"/>
          <p:nvPr/>
        </p:nvSpPr>
        <p:spPr>
          <a:xfrm>
            <a:off x="6418477" y="4294472"/>
            <a:ext cx="2073897" cy="646331"/>
          </a:xfrm>
          <a:prstGeom prst="rect">
            <a:avLst/>
          </a:prstGeom>
          <a:noFill/>
        </p:spPr>
        <p:txBody>
          <a:bodyPr wrap="square" rtlCol="0">
            <a:spAutoFit/>
          </a:bodyPr>
          <a:lstStyle/>
          <a:p>
            <a:pPr algn="ctr"/>
            <a:r>
              <a:rPr lang="en-US" dirty="0">
                <a:solidFill>
                  <a:schemeClr val="accent3">
                    <a:lumMod val="50000"/>
                  </a:schemeClr>
                </a:solidFill>
              </a:rPr>
              <a:t>03</a:t>
            </a:r>
          </a:p>
          <a:p>
            <a:r>
              <a:rPr lang="en-US" dirty="0">
                <a:solidFill>
                  <a:schemeClr val="accent3">
                    <a:lumMod val="50000"/>
                  </a:schemeClr>
                </a:solidFill>
              </a:rPr>
              <a:t>Build Docker Image</a:t>
            </a:r>
            <a:endParaRPr lang="en-IN" dirty="0">
              <a:solidFill>
                <a:schemeClr val="accent3">
                  <a:lumMod val="50000"/>
                </a:schemeClr>
              </a:solidFill>
            </a:endParaRPr>
          </a:p>
        </p:txBody>
      </p:sp>
      <p:pic>
        <p:nvPicPr>
          <p:cNvPr id="17" name="Picture 16">
            <a:extLst>
              <a:ext uri="{FF2B5EF4-FFF2-40B4-BE49-F238E27FC236}">
                <a16:creationId xmlns:a16="http://schemas.microsoft.com/office/drawing/2014/main" id="{02F8FCD6-CD9F-3202-CB42-7BE2C67B6F74}"/>
              </a:ext>
            </a:extLst>
          </p:cNvPr>
          <p:cNvPicPr>
            <a:picLocks noChangeAspect="1"/>
          </p:cNvPicPr>
          <p:nvPr/>
        </p:nvPicPr>
        <p:blipFill>
          <a:blip r:embed="rId5"/>
          <a:stretch>
            <a:fillRect/>
          </a:stretch>
        </p:blipFill>
        <p:spPr>
          <a:xfrm>
            <a:off x="8580864" y="3182090"/>
            <a:ext cx="975445" cy="493819"/>
          </a:xfrm>
          <a:prstGeom prst="rect">
            <a:avLst/>
          </a:prstGeom>
        </p:spPr>
      </p:pic>
      <p:pic>
        <p:nvPicPr>
          <p:cNvPr id="18" name="Picture 17">
            <a:extLst>
              <a:ext uri="{FF2B5EF4-FFF2-40B4-BE49-F238E27FC236}">
                <a16:creationId xmlns:a16="http://schemas.microsoft.com/office/drawing/2014/main" id="{90907D1D-BE16-A035-F0D2-D267DC85A722}"/>
              </a:ext>
            </a:extLst>
          </p:cNvPr>
          <p:cNvPicPr>
            <a:picLocks noChangeAspect="1"/>
          </p:cNvPicPr>
          <p:nvPr/>
        </p:nvPicPr>
        <p:blipFill>
          <a:blip r:embed="rId6"/>
          <a:stretch>
            <a:fillRect/>
          </a:stretch>
        </p:blipFill>
        <p:spPr>
          <a:xfrm>
            <a:off x="9794043" y="2730220"/>
            <a:ext cx="1816765" cy="1444877"/>
          </a:xfrm>
          <a:prstGeom prst="rect">
            <a:avLst/>
          </a:prstGeom>
        </p:spPr>
      </p:pic>
      <p:sp>
        <p:nvSpPr>
          <p:cNvPr id="19" name="TextBox 18">
            <a:extLst>
              <a:ext uri="{FF2B5EF4-FFF2-40B4-BE49-F238E27FC236}">
                <a16:creationId xmlns:a16="http://schemas.microsoft.com/office/drawing/2014/main" id="{D1C104A8-4BC1-8FA2-7C0C-59C96B18B269}"/>
              </a:ext>
            </a:extLst>
          </p:cNvPr>
          <p:cNvSpPr txBox="1"/>
          <p:nvPr/>
        </p:nvSpPr>
        <p:spPr>
          <a:xfrm>
            <a:off x="9794043" y="4294472"/>
            <a:ext cx="1816765" cy="646331"/>
          </a:xfrm>
          <a:prstGeom prst="rect">
            <a:avLst/>
          </a:prstGeom>
          <a:noFill/>
        </p:spPr>
        <p:txBody>
          <a:bodyPr wrap="square" rtlCol="0">
            <a:spAutoFit/>
          </a:bodyPr>
          <a:lstStyle/>
          <a:p>
            <a:pPr algn="ctr"/>
            <a:r>
              <a:rPr lang="en-US" dirty="0">
                <a:solidFill>
                  <a:schemeClr val="accent3">
                    <a:lumMod val="50000"/>
                  </a:schemeClr>
                </a:solidFill>
              </a:rPr>
              <a:t>04</a:t>
            </a:r>
          </a:p>
          <a:p>
            <a:r>
              <a:rPr lang="en-US" dirty="0" err="1">
                <a:solidFill>
                  <a:schemeClr val="accent3">
                    <a:lumMod val="50000"/>
                  </a:schemeClr>
                </a:solidFill>
              </a:rPr>
              <a:t>Dockerhub</a:t>
            </a:r>
            <a:r>
              <a:rPr lang="en-US" dirty="0">
                <a:solidFill>
                  <a:schemeClr val="accent3">
                    <a:lumMod val="50000"/>
                  </a:schemeClr>
                </a:solidFill>
              </a:rPr>
              <a:t> login</a:t>
            </a:r>
            <a:endParaRPr lang="en-IN" dirty="0">
              <a:solidFill>
                <a:schemeClr val="accent3">
                  <a:lumMod val="50000"/>
                </a:schemeClr>
              </a:solidFill>
            </a:endParaRPr>
          </a:p>
        </p:txBody>
      </p:sp>
    </p:spTree>
    <p:extLst>
      <p:ext uri="{BB962C8B-B14F-4D97-AF65-F5344CB8AC3E}">
        <p14:creationId xmlns:p14="http://schemas.microsoft.com/office/powerpoint/2010/main" val="18622673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BC841-82DE-8B99-4695-B47D775C269D}"/>
              </a:ext>
            </a:extLst>
          </p:cNvPr>
          <p:cNvSpPr>
            <a:spLocks noGrp="1"/>
          </p:cNvSpPr>
          <p:nvPr>
            <p:ph type="title"/>
          </p:nvPr>
        </p:nvSpPr>
        <p:spPr/>
        <p:txBody>
          <a:bodyPr/>
          <a:lstStyle/>
          <a:p>
            <a:pPr algn="ctr"/>
            <a:r>
              <a:rPr lang="en-US" dirty="0"/>
              <a:t>Containerizing and deploying</a:t>
            </a:r>
            <a:endParaRPr lang="en-IN" dirty="0"/>
          </a:p>
        </p:txBody>
      </p:sp>
      <p:pic>
        <p:nvPicPr>
          <p:cNvPr id="5" name="Content Placeholder 4">
            <a:extLst>
              <a:ext uri="{FF2B5EF4-FFF2-40B4-BE49-F238E27FC236}">
                <a16:creationId xmlns:a16="http://schemas.microsoft.com/office/drawing/2014/main" id="{003A99ED-B5BB-BCAA-5D89-4C0AECD39CC3}"/>
              </a:ext>
            </a:extLst>
          </p:cNvPr>
          <p:cNvPicPr>
            <a:picLocks noGrp="1" noChangeAspect="1"/>
          </p:cNvPicPr>
          <p:nvPr>
            <p:ph idx="1"/>
          </p:nvPr>
        </p:nvPicPr>
        <p:blipFill>
          <a:blip r:embed="rId2"/>
          <a:stretch>
            <a:fillRect/>
          </a:stretch>
        </p:blipFill>
        <p:spPr>
          <a:xfrm>
            <a:off x="2372284" y="2538510"/>
            <a:ext cx="1877731" cy="1511939"/>
          </a:xfrm>
          <a:prstGeom prst="rect">
            <a:avLst/>
          </a:prstGeom>
        </p:spPr>
      </p:pic>
      <p:sp>
        <p:nvSpPr>
          <p:cNvPr id="8" name="TextBox 7">
            <a:extLst>
              <a:ext uri="{FF2B5EF4-FFF2-40B4-BE49-F238E27FC236}">
                <a16:creationId xmlns:a16="http://schemas.microsoft.com/office/drawing/2014/main" id="{ACCDB16D-1EFF-183E-D2DF-4A1983703326}"/>
              </a:ext>
            </a:extLst>
          </p:cNvPr>
          <p:cNvSpPr txBox="1"/>
          <p:nvPr/>
        </p:nvSpPr>
        <p:spPr>
          <a:xfrm>
            <a:off x="2263139" y="4317475"/>
            <a:ext cx="2096020" cy="646331"/>
          </a:xfrm>
          <a:prstGeom prst="rect">
            <a:avLst/>
          </a:prstGeom>
          <a:noFill/>
        </p:spPr>
        <p:txBody>
          <a:bodyPr wrap="square" rtlCol="0">
            <a:spAutoFit/>
          </a:bodyPr>
          <a:lstStyle/>
          <a:p>
            <a:pPr algn="ctr"/>
            <a:r>
              <a:rPr lang="en-US" dirty="0">
                <a:solidFill>
                  <a:schemeClr val="accent3">
                    <a:lumMod val="50000"/>
                  </a:schemeClr>
                </a:solidFill>
              </a:rPr>
              <a:t>05</a:t>
            </a:r>
          </a:p>
          <a:p>
            <a:r>
              <a:rPr lang="en-US" dirty="0">
                <a:solidFill>
                  <a:schemeClr val="accent3">
                    <a:lumMod val="50000"/>
                  </a:schemeClr>
                </a:solidFill>
              </a:rPr>
              <a:t>Docker image push</a:t>
            </a:r>
            <a:endParaRPr lang="en-IN" dirty="0">
              <a:solidFill>
                <a:schemeClr val="accent3">
                  <a:lumMod val="50000"/>
                </a:schemeClr>
              </a:solidFill>
            </a:endParaRPr>
          </a:p>
        </p:txBody>
      </p:sp>
      <p:pic>
        <p:nvPicPr>
          <p:cNvPr id="9" name="Picture 8">
            <a:extLst>
              <a:ext uri="{FF2B5EF4-FFF2-40B4-BE49-F238E27FC236}">
                <a16:creationId xmlns:a16="http://schemas.microsoft.com/office/drawing/2014/main" id="{5A40BE43-087F-1392-9E27-F1BEE65102E3}"/>
              </a:ext>
            </a:extLst>
          </p:cNvPr>
          <p:cNvPicPr>
            <a:picLocks noChangeAspect="1"/>
          </p:cNvPicPr>
          <p:nvPr/>
        </p:nvPicPr>
        <p:blipFill>
          <a:blip r:embed="rId3"/>
          <a:stretch>
            <a:fillRect/>
          </a:stretch>
        </p:blipFill>
        <p:spPr>
          <a:xfrm>
            <a:off x="6302555" y="2538511"/>
            <a:ext cx="1757364" cy="1609284"/>
          </a:xfrm>
          <a:prstGeom prst="rect">
            <a:avLst/>
          </a:prstGeom>
        </p:spPr>
      </p:pic>
      <p:sp>
        <p:nvSpPr>
          <p:cNvPr id="10" name="TextBox 9">
            <a:extLst>
              <a:ext uri="{FF2B5EF4-FFF2-40B4-BE49-F238E27FC236}">
                <a16:creationId xmlns:a16="http://schemas.microsoft.com/office/drawing/2014/main" id="{F3E177DF-F6F6-6FDE-D63D-FD424CFF2A3C}"/>
              </a:ext>
            </a:extLst>
          </p:cNvPr>
          <p:cNvSpPr txBox="1"/>
          <p:nvPr/>
        </p:nvSpPr>
        <p:spPr>
          <a:xfrm>
            <a:off x="6193409" y="4317475"/>
            <a:ext cx="2096020" cy="646331"/>
          </a:xfrm>
          <a:prstGeom prst="rect">
            <a:avLst/>
          </a:prstGeom>
          <a:noFill/>
        </p:spPr>
        <p:txBody>
          <a:bodyPr wrap="square" rtlCol="0">
            <a:spAutoFit/>
          </a:bodyPr>
          <a:lstStyle/>
          <a:p>
            <a:pPr algn="ctr"/>
            <a:r>
              <a:rPr lang="en-US" dirty="0">
                <a:solidFill>
                  <a:schemeClr val="accent3">
                    <a:lumMod val="50000"/>
                  </a:schemeClr>
                </a:solidFill>
              </a:rPr>
              <a:t>06</a:t>
            </a:r>
          </a:p>
          <a:p>
            <a:r>
              <a:rPr lang="en-US" dirty="0">
                <a:solidFill>
                  <a:schemeClr val="accent3">
                    <a:lumMod val="50000"/>
                  </a:schemeClr>
                </a:solidFill>
              </a:rPr>
              <a:t>Run SSH Command</a:t>
            </a:r>
            <a:endParaRPr lang="en-IN" dirty="0">
              <a:solidFill>
                <a:schemeClr val="accent3">
                  <a:lumMod val="50000"/>
                </a:schemeClr>
              </a:solidFill>
            </a:endParaRPr>
          </a:p>
        </p:txBody>
      </p:sp>
      <p:sp>
        <p:nvSpPr>
          <p:cNvPr id="12" name="TextBox 11">
            <a:extLst>
              <a:ext uri="{FF2B5EF4-FFF2-40B4-BE49-F238E27FC236}">
                <a16:creationId xmlns:a16="http://schemas.microsoft.com/office/drawing/2014/main" id="{F9E2CD3C-9782-6991-CE25-5290EC303CA3}"/>
              </a:ext>
            </a:extLst>
          </p:cNvPr>
          <p:cNvSpPr txBox="1"/>
          <p:nvPr/>
        </p:nvSpPr>
        <p:spPr>
          <a:xfrm>
            <a:off x="4571682" y="2925146"/>
            <a:ext cx="1480009" cy="369332"/>
          </a:xfrm>
          <a:prstGeom prst="rect">
            <a:avLst/>
          </a:prstGeom>
          <a:noFill/>
        </p:spPr>
        <p:txBody>
          <a:bodyPr wrap="square">
            <a:spAutoFit/>
          </a:bodyPr>
          <a:lstStyle/>
          <a:p>
            <a:r>
              <a:rPr lang="en-US" sz="1800" dirty="0">
                <a:solidFill>
                  <a:schemeClr val="accent2">
                    <a:lumMod val="75000"/>
                  </a:schemeClr>
                </a:solidFill>
              </a:rPr>
              <a:t>……………</a:t>
            </a:r>
            <a:endParaRPr lang="en-IN" sz="1800" dirty="0">
              <a:solidFill>
                <a:schemeClr val="accent2">
                  <a:lumMod val="75000"/>
                </a:schemeClr>
              </a:solidFill>
            </a:endParaRPr>
          </a:p>
        </p:txBody>
      </p:sp>
    </p:spTree>
    <p:extLst>
      <p:ext uri="{BB962C8B-B14F-4D97-AF65-F5344CB8AC3E}">
        <p14:creationId xmlns:p14="http://schemas.microsoft.com/office/powerpoint/2010/main" val="9878900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44B29-DCEE-A5A7-3375-707BE3B5350D}"/>
              </a:ext>
            </a:extLst>
          </p:cNvPr>
          <p:cNvSpPr>
            <a:spLocks noGrp="1"/>
          </p:cNvSpPr>
          <p:nvPr>
            <p:ph type="title"/>
          </p:nvPr>
        </p:nvSpPr>
        <p:spPr/>
        <p:txBody>
          <a:bodyPr/>
          <a:lstStyle/>
          <a:p>
            <a:pPr algn="ctr"/>
            <a:r>
              <a:rPr lang="en-US" dirty="0"/>
              <a:t>Project output</a:t>
            </a:r>
            <a:endParaRPr lang="en-IN" dirty="0"/>
          </a:p>
        </p:txBody>
      </p:sp>
      <p:pic>
        <p:nvPicPr>
          <p:cNvPr id="4" name="Content Placeholder 3">
            <a:extLst>
              <a:ext uri="{FF2B5EF4-FFF2-40B4-BE49-F238E27FC236}">
                <a16:creationId xmlns:a16="http://schemas.microsoft.com/office/drawing/2014/main" id="{23263CEB-59CF-D5F8-537F-E567CF7047F2}"/>
              </a:ext>
            </a:extLst>
          </p:cNvPr>
          <p:cNvPicPr>
            <a:picLocks noGrp="1" noChangeAspect="1"/>
          </p:cNvPicPr>
          <p:nvPr>
            <p:ph idx="1"/>
          </p:nvPr>
        </p:nvPicPr>
        <p:blipFill>
          <a:blip r:embed="rId2"/>
          <a:stretch>
            <a:fillRect/>
          </a:stretch>
        </p:blipFill>
        <p:spPr>
          <a:xfrm>
            <a:off x="1611985" y="2784281"/>
            <a:ext cx="9275974" cy="3723728"/>
          </a:xfrm>
          <a:prstGeom prst="rect">
            <a:avLst/>
          </a:prstGeom>
        </p:spPr>
      </p:pic>
      <p:sp>
        <p:nvSpPr>
          <p:cNvPr id="5" name="TextBox 4">
            <a:extLst>
              <a:ext uri="{FF2B5EF4-FFF2-40B4-BE49-F238E27FC236}">
                <a16:creationId xmlns:a16="http://schemas.microsoft.com/office/drawing/2014/main" id="{AFEFE815-0A2B-BF1F-83AE-6B8781BD1222}"/>
              </a:ext>
            </a:extLst>
          </p:cNvPr>
          <p:cNvSpPr txBox="1"/>
          <p:nvPr/>
        </p:nvSpPr>
        <p:spPr>
          <a:xfrm>
            <a:off x="546755" y="2130458"/>
            <a:ext cx="1602556" cy="430887"/>
          </a:xfrm>
          <a:prstGeom prst="rect">
            <a:avLst/>
          </a:prstGeom>
          <a:noFill/>
        </p:spPr>
        <p:txBody>
          <a:bodyPr wrap="square" rtlCol="0">
            <a:spAutoFit/>
          </a:bodyPr>
          <a:lstStyle/>
          <a:p>
            <a:r>
              <a:rPr lang="en-US" sz="2200" dirty="0">
                <a:solidFill>
                  <a:schemeClr val="accent3">
                    <a:lumMod val="50000"/>
                  </a:schemeClr>
                </a:solidFill>
              </a:rPr>
              <a:t>- AWS EC2</a:t>
            </a:r>
            <a:endParaRPr lang="en-IN" sz="2200" dirty="0">
              <a:solidFill>
                <a:schemeClr val="accent3">
                  <a:lumMod val="50000"/>
                </a:schemeClr>
              </a:solidFill>
            </a:endParaRPr>
          </a:p>
        </p:txBody>
      </p:sp>
    </p:spTree>
    <p:extLst>
      <p:ext uri="{BB962C8B-B14F-4D97-AF65-F5344CB8AC3E}">
        <p14:creationId xmlns:p14="http://schemas.microsoft.com/office/powerpoint/2010/main" val="114628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4427A-65E0-FB0E-1D1D-445C79C8CD3A}"/>
              </a:ext>
            </a:extLst>
          </p:cNvPr>
          <p:cNvSpPr>
            <a:spLocks noGrp="1"/>
          </p:cNvSpPr>
          <p:nvPr>
            <p:ph type="title"/>
          </p:nvPr>
        </p:nvSpPr>
        <p:spPr/>
        <p:txBody>
          <a:bodyPr/>
          <a:lstStyle/>
          <a:p>
            <a:pPr algn="ctr"/>
            <a:r>
              <a:rPr lang="en-US" dirty="0"/>
              <a:t>Project output</a:t>
            </a:r>
            <a:endParaRPr lang="en-IN" dirty="0"/>
          </a:p>
        </p:txBody>
      </p:sp>
      <p:pic>
        <p:nvPicPr>
          <p:cNvPr id="4" name="Content Placeholder 3">
            <a:extLst>
              <a:ext uri="{FF2B5EF4-FFF2-40B4-BE49-F238E27FC236}">
                <a16:creationId xmlns:a16="http://schemas.microsoft.com/office/drawing/2014/main" id="{ADC9B0D0-C62C-8E61-A6C2-4380A10636EE}"/>
              </a:ext>
            </a:extLst>
          </p:cNvPr>
          <p:cNvPicPr>
            <a:picLocks noGrp="1" noChangeAspect="1"/>
          </p:cNvPicPr>
          <p:nvPr>
            <p:ph idx="1"/>
          </p:nvPr>
        </p:nvPicPr>
        <p:blipFill>
          <a:blip r:embed="rId2"/>
          <a:stretch>
            <a:fillRect/>
          </a:stretch>
        </p:blipFill>
        <p:spPr>
          <a:xfrm>
            <a:off x="1121790" y="2658360"/>
            <a:ext cx="9417378" cy="3761436"/>
          </a:xfrm>
          <a:prstGeom prst="rect">
            <a:avLst/>
          </a:prstGeom>
        </p:spPr>
      </p:pic>
      <p:sp>
        <p:nvSpPr>
          <p:cNvPr id="5" name="TextBox 4">
            <a:extLst>
              <a:ext uri="{FF2B5EF4-FFF2-40B4-BE49-F238E27FC236}">
                <a16:creationId xmlns:a16="http://schemas.microsoft.com/office/drawing/2014/main" id="{3E5AA0D6-F41B-8591-C9F5-0034D9A44237}"/>
              </a:ext>
            </a:extLst>
          </p:cNvPr>
          <p:cNvSpPr txBox="1"/>
          <p:nvPr/>
        </p:nvSpPr>
        <p:spPr>
          <a:xfrm>
            <a:off x="581192" y="2100770"/>
            <a:ext cx="3151822" cy="430887"/>
          </a:xfrm>
          <a:prstGeom prst="rect">
            <a:avLst/>
          </a:prstGeom>
          <a:noFill/>
        </p:spPr>
        <p:txBody>
          <a:bodyPr wrap="square" rtlCol="0">
            <a:spAutoFit/>
          </a:bodyPr>
          <a:lstStyle/>
          <a:p>
            <a:r>
              <a:rPr lang="en-US" sz="2200" dirty="0">
                <a:solidFill>
                  <a:schemeClr val="accent3">
                    <a:lumMod val="50000"/>
                  </a:schemeClr>
                </a:solidFill>
              </a:rPr>
              <a:t>- SonarQube Dashboard</a:t>
            </a:r>
            <a:endParaRPr lang="en-IN" sz="2200" dirty="0">
              <a:solidFill>
                <a:schemeClr val="accent3">
                  <a:lumMod val="50000"/>
                </a:schemeClr>
              </a:solidFill>
            </a:endParaRPr>
          </a:p>
        </p:txBody>
      </p:sp>
    </p:spTree>
    <p:extLst>
      <p:ext uri="{BB962C8B-B14F-4D97-AF65-F5344CB8AC3E}">
        <p14:creationId xmlns:p14="http://schemas.microsoft.com/office/powerpoint/2010/main" val="19885123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4568C-DACC-8805-BF31-4C45D9CBF15C}"/>
              </a:ext>
            </a:extLst>
          </p:cNvPr>
          <p:cNvSpPr>
            <a:spLocks noGrp="1"/>
          </p:cNvSpPr>
          <p:nvPr>
            <p:ph type="title"/>
          </p:nvPr>
        </p:nvSpPr>
        <p:spPr/>
        <p:txBody>
          <a:bodyPr/>
          <a:lstStyle/>
          <a:p>
            <a:pPr algn="ctr"/>
            <a:r>
              <a:rPr lang="en-US" dirty="0"/>
              <a:t>Project output</a:t>
            </a:r>
            <a:endParaRPr lang="en-IN" dirty="0"/>
          </a:p>
        </p:txBody>
      </p:sp>
      <p:pic>
        <p:nvPicPr>
          <p:cNvPr id="4" name="Content Placeholder 3">
            <a:extLst>
              <a:ext uri="{FF2B5EF4-FFF2-40B4-BE49-F238E27FC236}">
                <a16:creationId xmlns:a16="http://schemas.microsoft.com/office/drawing/2014/main" id="{F204309D-E879-D0AB-3E0E-AF8D0BC39D9B}"/>
              </a:ext>
            </a:extLst>
          </p:cNvPr>
          <p:cNvPicPr>
            <a:picLocks noGrp="1" noChangeAspect="1"/>
          </p:cNvPicPr>
          <p:nvPr>
            <p:ph idx="1"/>
          </p:nvPr>
        </p:nvPicPr>
        <p:blipFill>
          <a:blip r:embed="rId2"/>
          <a:stretch>
            <a:fillRect/>
          </a:stretch>
        </p:blipFill>
        <p:spPr>
          <a:xfrm>
            <a:off x="1432874" y="2703864"/>
            <a:ext cx="9238267" cy="3714132"/>
          </a:xfrm>
          <a:prstGeom prst="rect">
            <a:avLst/>
          </a:prstGeom>
        </p:spPr>
      </p:pic>
      <p:sp>
        <p:nvSpPr>
          <p:cNvPr id="5" name="TextBox 4">
            <a:extLst>
              <a:ext uri="{FF2B5EF4-FFF2-40B4-BE49-F238E27FC236}">
                <a16:creationId xmlns:a16="http://schemas.microsoft.com/office/drawing/2014/main" id="{F6F2E64E-A910-961E-4B37-EC2859A51B6A}"/>
              </a:ext>
            </a:extLst>
          </p:cNvPr>
          <p:cNvSpPr txBox="1"/>
          <p:nvPr/>
        </p:nvSpPr>
        <p:spPr>
          <a:xfrm>
            <a:off x="593889" y="1998482"/>
            <a:ext cx="2696066" cy="430887"/>
          </a:xfrm>
          <a:prstGeom prst="rect">
            <a:avLst/>
          </a:prstGeom>
          <a:noFill/>
        </p:spPr>
        <p:txBody>
          <a:bodyPr wrap="square" rtlCol="0">
            <a:spAutoFit/>
          </a:bodyPr>
          <a:lstStyle/>
          <a:p>
            <a:r>
              <a:rPr lang="en-US" sz="2200" dirty="0">
                <a:solidFill>
                  <a:schemeClr val="accent3">
                    <a:lumMod val="50000"/>
                  </a:schemeClr>
                </a:solidFill>
              </a:rPr>
              <a:t>- Jenkins</a:t>
            </a:r>
            <a:endParaRPr lang="en-IN" sz="2200" dirty="0">
              <a:solidFill>
                <a:schemeClr val="accent3">
                  <a:lumMod val="50000"/>
                </a:schemeClr>
              </a:solidFill>
            </a:endParaRPr>
          </a:p>
        </p:txBody>
      </p:sp>
    </p:spTree>
    <p:extLst>
      <p:ext uri="{BB962C8B-B14F-4D97-AF65-F5344CB8AC3E}">
        <p14:creationId xmlns:p14="http://schemas.microsoft.com/office/powerpoint/2010/main" val="412131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B17D6-0700-1609-8B37-61C5C7446866}"/>
              </a:ext>
            </a:extLst>
          </p:cNvPr>
          <p:cNvSpPr>
            <a:spLocks noGrp="1"/>
          </p:cNvSpPr>
          <p:nvPr>
            <p:ph type="title"/>
          </p:nvPr>
        </p:nvSpPr>
        <p:spPr>
          <a:xfrm>
            <a:off x="593761" y="824203"/>
            <a:ext cx="11029616" cy="787279"/>
          </a:xfrm>
        </p:spPr>
        <p:txBody>
          <a:bodyPr/>
          <a:lstStyle/>
          <a:p>
            <a:pPr algn="ctr"/>
            <a:r>
              <a:rPr lang="en-US" dirty="0"/>
              <a:t>Overview</a:t>
            </a:r>
            <a:endParaRPr lang="en-IN" dirty="0"/>
          </a:p>
        </p:txBody>
      </p:sp>
      <p:sp>
        <p:nvSpPr>
          <p:cNvPr id="3" name="Content Placeholder 2">
            <a:extLst>
              <a:ext uri="{FF2B5EF4-FFF2-40B4-BE49-F238E27FC236}">
                <a16:creationId xmlns:a16="http://schemas.microsoft.com/office/drawing/2014/main" id="{530C1642-A627-AE7B-3FC9-00076552AA59}"/>
              </a:ext>
            </a:extLst>
          </p:cNvPr>
          <p:cNvSpPr>
            <a:spLocks noGrp="1"/>
          </p:cNvSpPr>
          <p:nvPr>
            <p:ph idx="1"/>
          </p:nvPr>
        </p:nvSpPr>
        <p:spPr/>
        <p:txBody>
          <a:bodyPr>
            <a:normAutofit fontScale="40000" lnSpcReduction="20000"/>
          </a:bodyPr>
          <a:lstStyle/>
          <a:p>
            <a:pPr marL="527110" marR="0" lvl="1" indent="-263555" algn="l" rtl="0">
              <a:lnSpc>
                <a:spcPct val="136000"/>
              </a:lnSpc>
              <a:spcBef>
                <a:spcPts val="0"/>
              </a:spcBef>
              <a:spcAft>
                <a:spcPts val="0"/>
              </a:spcAft>
              <a:buClr>
                <a:srgbClr val="FFFAEB"/>
              </a:buClr>
              <a:buSzPts val="2800"/>
              <a:buFont typeface="Arial"/>
              <a:buChar char="•"/>
            </a:pPr>
            <a:r>
              <a:rPr lang="en-US" sz="1800" b="0" i="0" u="none" strike="noStrike" cap="none" dirty="0">
                <a:solidFill>
                  <a:srgbClr val="FFFAEB"/>
                </a:solidFill>
                <a:latin typeface="Sansita"/>
                <a:ea typeface="Sansita"/>
                <a:cs typeface="Sansita"/>
                <a:sym typeface="Sansita"/>
              </a:rPr>
              <a:t>Introduction</a:t>
            </a:r>
            <a:endParaRPr lang="en-US" dirty="0"/>
          </a:p>
          <a:p>
            <a:pPr marL="527110" marR="0" lvl="1" indent="-263555" algn="l" rtl="0">
              <a:lnSpc>
                <a:spcPct val="136000"/>
              </a:lnSpc>
              <a:spcBef>
                <a:spcPts val="0"/>
              </a:spcBef>
              <a:spcAft>
                <a:spcPts val="0"/>
              </a:spcAft>
              <a:buClr>
                <a:srgbClr val="FFFAEB"/>
              </a:buClr>
              <a:buSzPts val="2800"/>
              <a:buFont typeface="Arial"/>
              <a:buChar char="•"/>
            </a:pPr>
            <a:r>
              <a:rPr lang="en-US" sz="1800" b="0" i="0" u="none" strike="noStrike" cap="none" dirty="0">
                <a:solidFill>
                  <a:srgbClr val="FFFAEB"/>
                </a:solidFill>
                <a:latin typeface="Sansita"/>
                <a:ea typeface="Sansita"/>
                <a:cs typeface="Sansita"/>
                <a:sym typeface="Sansita"/>
              </a:rPr>
              <a:t>Problem Statement</a:t>
            </a:r>
            <a:endParaRPr lang="en-US" dirty="0"/>
          </a:p>
          <a:p>
            <a:pPr marL="527110" marR="0" lvl="1" indent="-263555" algn="l" rtl="0">
              <a:lnSpc>
                <a:spcPct val="136000"/>
              </a:lnSpc>
              <a:spcBef>
                <a:spcPts val="0"/>
              </a:spcBef>
              <a:spcAft>
                <a:spcPts val="0"/>
              </a:spcAft>
              <a:buClr>
                <a:srgbClr val="FFFAEB"/>
              </a:buClr>
              <a:buSzPts val="2800"/>
              <a:buFont typeface="Arial"/>
              <a:buChar char="•"/>
            </a:pPr>
            <a:r>
              <a:rPr lang="en-US" sz="1800" b="0" i="0" u="none" strike="noStrike" cap="none" dirty="0">
                <a:solidFill>
                  <a:srgbClr val="FFFAEB"/>
                </a:solidFill>
                <a:latin typeface="Sansita"/>
                <a:ea typeface="Sansita"/>
                <a:cs typeface="Sansita"/>
                <a:sym typeface="Sansita"/>
              </a:rPr>
              <a:t>Applications</a:t>
            </a:r>
            <a:endParaRPr lang="en-US" dirty="0"/>
          </a:p>
          <a:p>
            <a:pPr marL="527110" marR="0" lvl="1" indent="-263555" algn="l" rtl="0">
              <a:lnSpc>
                <a:spcPct val="136000"/>
              </a:lnSpc>
              <a:spcBef>
                <a:spcPts val="0"/>
              </a:spcBef>
              <a:spcAft>
                <a:spcPts val="0"/>
              </a:spcAft>
              <a:buClr>
                <a:srgbClr val="FFFAEB"/>
              </a:buClr>
              <a:buSzPts val="2800"/>
              <a:buFont typeface="Arial"/>
              <a:buChar char="•"/>
            </a:pPr>
            <a:r>
              <a:rPr lang="en-US" sz="1800" b="0" i="0" u="none" strike="noStrike" cap="none" dirty="0">
                <a:solidFill>
                  <a:srgbClr val="FFFAEB"/>
                </a:solidFill>
                <a:latin typeface="Sansita"/>
                <a:ea typeface="Sansita"/>
                <a:cs typeface="Sansita"/>
                <a:sym typeface="Sansita"/>
              </a:rPr>
              <a:t>Literature Survey</a:t>
            </a:r>
            <a:endParaRPr lang="en-US" dirty="0"/>
          </a:p>
          <a:p>
            <a:pPr marL="527110" marR="0" lvl="1" indent="-263555" algn="l" rtl="0">
              <a:lnSpc>
                <a:spcPct val="136000"/>
              </a:lnSpc>
              <a:spcBef>
                <a:spcPts val="0"/>
              </a:spcBef>
              <a:spcAft>
                <a:spcPts val="0"/>
              </a:spcAft>
              <a:buClr>
                <a:srgbClr val="FFFAEB"/>
              </a:buClr>
              <a:buSzPts val="2800"/>
              <a:buFont typeface="Arial"/>
              <a:buChar char="•"/>
            </a:pPr>
            <a:r>
              <a:rPr lang="en-US" sz="1800" b="0" i="0" u="none" strike="noStrike" cap="none" dirty="0">
                <a:solidFill>
                  <a:srgbClr val="FFFAEB"/>
                </a:solidFill>
                <a:latin typeface="Sansita"/>
                <a:ea typeface="Sansita"/>
                <a:cs typeface="Sansita"/>
                <a:sym typeface="Sansita"/>
              </a:rPr>
              <a:t>Key Features</a:t>
            </a:r>
            <a:endParaRPr lang="en-US" dirty="0"/>
          </a:p>
          <a:p>
            <a:pPr marL="527110" marR="0" lvl="1" indent="-263555" algn="l" rtl="0">
              <a:lnSpc>
                <a:spcPct val="136000"/>
              </a:lnSpc>
              <a:spcBef>
                <a:spcPts val="0"/>
              </a:spcBef>
              <a:spcAft>
                <a:spcPts val="0"/>
              </a:spcAft>
              <a:buClr>
                <a:srgbClr val="FFFAEB"/>
              </a:buClr>
              <a:buSzPts val="2800"/>
              <a:buFont typeface="Arial"/>
              <a:buChar char="•"/>
            </a:pPr>
            <a:r>
              <a:rPr lang="en-US" sz="1800" b="0" i="0" u="none" strike="noStrike" cap="none" dirty="0">
                <a:solidFill>
                  <a:srgbClr val="FFFAEB"/>
                </a:solidFill>
                <a:latin typeface="Sansita"/>
                <a:ea typeface="Sansita"/>
                <a:cs typeface="Sansita"/>
                <a:sym typeface="Sansita"/>
              </a:rPr>
              <a:t>Block Diagram and Flowchart</a:t>
            </a:r>
            <a:endParaRPr lang="en-US" dirty="0"/>
          </a:p>
          <a:p>
            <a:pPr marL="527110" marR="0" lvl="1" indent="-263555" algn="l" rtl="0">
              <a:lnSpc>
                <a:spcPct val="136000"/>
              </a:lnSpc>
              <a:spcBef>
                <a:spcPts val="0"/>
              </a:spcBef>
              <a:spcAft>
                <a:spcPts val="0"/>
              </a:spcAft>
              <a:buClr>
                <a:srgbClr val="FFFAEB"/>
              </a:buClr>
              <a:buSzPts val="2800"/>
              <a:buFont typeface="Arial"/>
              <a:buChar char="•"/>
            </a:pPr>
            <a:r>
              <a:rPr lang="en-US" sz="1800" b="0" i="0" u="none" strike="noStrike" cap="none" dirty="0">
                <a:solidFill>
                  <a:srgbClr val="FFFAEB"/>
                </a:solidFill>
                <a:latin typeface="Sansita"/>
                <a:ea typeface="Sansita"/>
                <a:cs typeface="Sansita"/>
                <a:sym typeface="Sansita"/>
              </a:rPr>
              <a:t>Software &amp; Tools Used</a:t>
            </a:r>
            <a:endParaRPr lang="en-US" dirty="0"/>
          </a:p>
          <a:p>
            <a:pPr marL="527110" marR="0" lvl="1" indent="-263555" algn="l" rtl="0">
              <a:lnSpc>
                <a:spcPct val="136000"/>
              </a:lnSpc>
              <a:spcBef>
                <a:spcPts val="0"/>
              </a:spcBef>
              <a:spcAft>
                <a:spcPts val="0"/>
              </a:spcAft>
              <a:buClr>
                <a:srgbClr val="FFFAEB"/>
              </a:buClr>
              <a:buSzPts val="2800"/>
              <a:buFont typeface="Arial"/>
              <a:buChar char="•"/>
            </a:pPr>
            <a:r>
              <a:rPr lang="en-US" sz="1800" b="0" i="0" u="none" strike="noStrike" cap="none" dirty="0">
                <a:solidFill>
                  <a:srgbClr val="FFFAEB"/>
                </a:solidFill>
                <a:latin typeface="DM Sans"/>
                <a:ea typeface="DM Sans"/>
                <a:cs typeface="DM Sans"/>
                <a:sym typeface="DM Sans"/>
              </a:rPr>
              <a:t>Project Structure</a:t>
            </a:r>
            <a:endParaRPr lang="en-US" dirty="0"/>
          </a:p>
          <a:p>
            <a:pPr marL="527110" marR="0" lvl="1" indent="-263555" algn="l" rtl="0">
              <a:lnSpc>
                <a:spcPct val="136000"/>
              </a:lnSpc>
              <a:spcBef>
                <a:spcPts val="0"/>
              </a:spcBef>
              <a:spcAft>
                <a:spcPts val="0"/>
              </a:spcAft>
              <a:buClr>
                <a:srgbClr val="FFFAEB"/>
              </a:buClr>
              <a:buSzPts val="2800"/>
              <a:buFont typeface="Arial"/>
              <a:buChar char="•"/>
            </a:pPr>
            <a:r>
              <a:rPr lang="en-US" sz="1800" b="0" i="0" u="none" strike="noStrike" cap="none" dirty="0">
                <a:solidFill>
                  <a:srgbClr val="FFFAEB"/>
                </a:solidFill>
                <a:latin typeface="DM Sans"/>
                <a:ea typeface="DM Sans"/>
                <a:cs typeface="DM Sans"/>
                <a:sym typeface="DM Sans"/>
              </a:rPr>
              <a:t>Containerizing and Deploying</a:t>
            </a:r>
            <a:endParaRPr lang="en-US" dirty="0"/>
          </a:p>
          <a:p>
            <a:pPr marL="527110" marR="0" lvl="1" indent="-263555" algn="l" rtl="0">
              <a:lnSpc>
                <a:spcPct val="136000"/>
              </a:lnSpc>
              <a:spcBef>
                <a:spcPts val="0"/>
              </a:spcBef>
              <a:spcAft>
                <a:spcPts val="0"/>
              </a:spcAft>
              <a:buClr>
                <a:srgbClr val="FFFAEB"/>
              </a:buClr>
              <a:buSzPts val="2800"/>
              <a:buFont typeface="Arial"/>
              <a:buChar char="•"/>
            </a:pPr>
            <a:r>
              <a:rPr lang="en-US" sz="1800" b="0" i="0" u="none" strike="noStrike" cap="none" dirty="0">
                <a:solidFill>
                  <a:srgbClr val="FFFAEB"/>
                </a:solidFill>
                <a:latin typeface="DM Sans"/>
                <a:ea typeface="DM Sans"/>
                <a:cs typeface="DM Sans"/>
                <a:sym typeface="DM Sans"/>
              </a:rPr>
              <a:t>Interactive Project Walkthrough</a:t>
            </a:r>
            <a:endParaRPr lang="en-US" dirty="0"/>
          </a:p>
          <a:p>
            <a:pPr marL="527110" marR="0" lvl="1" indent="-263555" algn="l" rtl="0">
              <a:lnSpc>
                <a:spcPct val="136000"/>
              </a:lnSpc>
              <a:spcBef>
                <a:spcPts val="0"/>
              </a:spcBef>
              <a:spcAft>
                <a:spcPts val="0"/>
              </a:spcAft>
              <a:buClr>
                <a:srgbClr val="FFFAEB"/>
              </a:buClr>
              <a:buSzPts val="2800"/>
              <a:buFont typeface="Arial"/>
              <a:buChar char="•"/>
            </a:pPr>
            <a:r>
              <a:rPr lang="en-US" sz="1800" b="0" i="0" u="none" strike="noStrike" cap="none" dirty="0">
                <a:solidFill>
                  <a:srgbClr val="FFFAEB"/>
                </a:solidFill>
                <a:latin typeface="Sansita"/>
                <a:ea typeface="Sansita"/>
                <a:cs typeface="Sansita"/>
                <a:sym typeface="Sansita"/>
              </a:rPr>
              <a:t>Security Measures Walkthrough</a:t>
            </a:r>
            <a:endParaRPr lang="en-US" dirty="0"/>
          </a:p>
          <a:p>
            <a:pPr marL="527110" marR="0" lvl="1" indent="-263555" algn="l" rtl="0">
              <a:lnSpc>
                <a:spcPct val="136000"/>
              </a:lnSpc>
              <a:spcBef>
                <a:spcPts val="0"/>
              </a:spcBef>
              <a:spcAft>
                <a:spcPts val="0"/>
              </a:spcAft>
              <a:buClr>
                <a:srgbClr val="FFFAEB"/>
              </a:buClr>
              <a:buSzPts val="2800"/>
              <a:buFont typeface="Arial"/>
              <a:buChar char="•"/>
            </a:pPr>
            <a:r>
              <a:rPr lang="en-US" sz="1800" b="0" i="0" u="none" strike="noStrike" cap="none" dirty="0">
                <a:solidFill>
                  <a:srgbClr val="FFFAEB"/>
                </a:solidFill>
                <a:latin typeface="Sansita"/>
                <a:ea typeface="Sansita"/>
                <a:cs typeface="Sansita"/>
                <a:sym typeface="Sansita"/>
              </a:rPr>
              <a:t>Future Scope</a:t>
            </a:r>
            <a:endParaRPr lang="en-US" dirty="0"/>
          </a:p>
          <a:p>
            <a:pPr marL="527110" marR="0" lvl="1" indent="-263555" algn="l" rtl="0">
              <a:lnSpc>
                <a:spcPct val="136000"/>
              </a:lnSpc>
              <a:spcBef>
                <a:spcPts val="0"/>
              </a:spcBef>
              <a:spcAft>
                <a:spcPts val="0"/>
              </a:spcAft>
              <a:buClr>
                <a:srgbClr val="FFFAEB"/>
              </a:buClr>
              <a:buSzPts val="2800"/>
              <a:buFont typeface="Arial"/>
              <a:buChar char="•"/>
            </a:pPr>
            <a:r>
              <a:rPr lang="en-US" sz="1800" b="0" i="0" u="none" strike="noStrike" cap="none" dirty="0">
                <a:solidFill>
                  <a:srgbClr val="FFFAEB"/>
                </a:solidFill>
                <a:latin typeface="Sansita"/>
                <a:ea typeface="Sansita"/>
                <a:cs typeface="Sansita"/>
                <a:sym typeface="Sansita"/>
              </a:rPr>
              <a:t>Conclusion</a:t>
            </a:r>
            <a:endParaRPr lang="en-US" dirty="0"/>
          </a:p>
          <a:p>
            <a:pPr marL="527110" marR="0" lvl="1" indent="-263555" algn="l" rtl="0">
              <a:lnSpc>
                <a:spcPct val="136000"/>
              </a:lnSpc>
              <a:spcBef>
                <a:spcPts val="0"/>
              </a:spcBef>
              <a:spcAft>
                <a:spcPts val="0"/>
              </a:spcAft>
              <a:buClr>
                <a:srgbClr val="FFFAEB"/>
              </a:buClr>
              <a:buSzPts val="2800"/>
              <a:buFont typeface="Arial"/>
              <a:buChar char="•"/>
            </a:pPr>
            <a:r>
              <a:rPr lang="en-US" sz="1800" b="0" i="0" u="none" strike="noStrike" cap="none" dirty="0">
                <a:solidFill>
                  <a:srgbClr val="FFFAEB"/>
                </a:solidFill>
                <a:latin typeface="Sansita"/>
                <a:ea typeface="Sansita"/>
                <a:cs typeface="Sansita"/>
                <a:sym typeface="Sansita"/>
              </a:rPr>
              <a:t>Introduction</a:t>
            </a:r>
            <a:endParaRPr lang="en-US" dirty="0"/>
          </a:p>
          <a:p>
            <a:pPr marL="527110" marR="0" lvl="1" indent="-263555" algn="l" rtl="0">
              <a:lnSpc>
                <a:spcPct val="136000"/>
              </a:lnSpc>
              <a:spcBef>
                <a:spcPts val="0"/>
              </a:spcBef>
              <a:spcAft>
                <a:spcPts val="0"/>
              </a:spcAft>
              <a:buClr>
                <a:srgbClr val="FFFAEB"/>
              </a:buClr>
              <a:buSzPts val="2800"/>
              <a:buFont typeface="Arial"/>
              <a:buChar char="•"/>
            </a:pPr>
            <a:r>
              <a:rPr lang="en-US" sz="1800" b="0" i="0" u="none" strike="noStrike" cap="none" dirty="0">
                <a:solidFill>
                  <a:srgbClr val="FFFAEB"/>
                </a:solidFill>
                <a:latin typeface="Sansita"/>
                <a:ea typeface="Sansita"/>
                <a:cs typeface="Sansita"/>
                <a:sym typeface="Sansita"/>
              </a:rPr>
              <a:t>Problem Statement</a:t>
            </a:r>
            <a:endParaRPr lang="en-US" dirty="0"/>
          </a:p>
          <a:p>
            <a:pPr marL="527110" marR="0" lvl="1" indent="-263555" algn="l" rtl="0">
              <a:lnSpc>
                <a:spcPct val="136000"/>
              </a:lnSpc>
              <a:spcBef>
                <a:spcPts val="0"/>
              </a:spcBef>
              <a:spcAft>
                <a:spcPts val="0"/>
              </a:spcAft>
              <a:buClr>
                <a:srgbClr val="FFFAEB"/>
              </a:buClr>
              <a:buSzPts val="2800"/>
              <a:buFont typeface="Arial"/>
              <a:buChar char="•"/>
            </a:pPr>
            <a:r>
              <a:rPr lang="en-US" sz="1800" b="0" i="0" u="none" strike="noStrike" cap="none" dirty="0">
                <a:solidFill>
                  <a:srgbClr val="FFFAEB"/>
                </a:solidFill>
                <a:latin typeface="Sansita"/>
                <a:ea typeface="Sansita"/>
                <a:cs typeface="Sansita"/>
                <a:sym typeface="Sansita"/>
              </a:rPr>
              <a:t>Applications</a:t>
            </a:r>
            <a:endParaRPr lang="en-US" dirty="0"/>
          </a:p>
          <a:p>
            <a:pPr marL="527110" marR="0" lvl="1" indent="-263555" algn="l" rtl="0">
              <a:lnSpc>
                <a:spcPct val="136000"/>
              </a:lnSpc>
              <a:spcBef>
                <a:spcPts val="0"/>
              </a:spcBef>
              <a:spcAft>
                <a:spcPts val="0"/>
              </a:spcAft>
              <a:buClr>
                <a:srgbClr val="FFFAEB"/>
              </a:buClr>
              <a:buSzPts val="2800"/>
              <a:buFont typeface="Arial"/>
              <a:buChar char="•"/>
            </a:pPr>
            <a:r>
              <a:rPr lang="en-US" sz="1800" b="0" i="0" u="none" strike="noStrike" cap="none" dirty="0">
                <a:solidFill>
                  <a:srgbClr val="FFFAEB"/>
                </a:solidFill>
                <a:latin typeface="Sansita"/>
                <a:ea typeface="Sansita"/>
                <a:cs typeface="Sansita"/>
                <a:sym typeface="Sansita"/>
              </a:rPr>
              <a:t>Literature Survey</a:t>
            </a:r>
            <a:endParaRPr lang="en-US" dirty="0"/>
          </a:p>
          <a:p>
            <a:pPr marL="527110" marR="0" lvl="1" indent="-263555" algn="l" rtl="0">
              <a:lnSpc>
                <a:spcPct val="136000"/>
              </a:lnSpc>
              <a:spcBef>
                <a:spcPts val="0"/>
              </a:spcBef>
              <a:spcAft>
                <a:spcPts val="0"/>
              </a:spcAft>
              <a:buClr>
                <a:srgbClr val="FFFAEB"/>
              </a:buClr>
              <a:buSzPts val="2800"/>
              <a:buFont typeface="Arial"/>
              <a:buChar char="•"/>
            </a:pPr>
            <a:r>
              <a:rPr lang="en-US" sz="1800" b="0" i="0" u="none" strike="noStrike" cap="none" dirty="0">
                <a:solidFill>
                  <a:srgbClr val="FFFAEB"/>
                </a:solidFill>
                <a:latin typeface="Sansita"/>
                <a:ea typeface="Sansita"/>
                <a:cs typeface="Sansita"/>
                <a:sym typeface="Sansita"/>
              </a:rPr>
              <a:t>Key Features</a:t>
            </a:r>
            <a:endParaRPr lang="en-US" dirty="0"/>
          </a:p>
          <a:p>
            <a:pPr marL="527110" marR="0" lvl="1" indent="-263555" algn="l" rtl="0">
              <a:lnSpc>
                <a:spcPct val="136000"/>
              </a:lnSpc>
              <a:spcBef>
                <a:spcPts val="0"/>
              </a:spcBef>
              <a:spcAft>
                <a:spcPts val="0"/>
              </a:spcAft>
              <a:buClr>
                <a:srgbClr val="FFFAEB"/>
              </a:buClr>
              <a:buSzPts val="2800"/>
              <a:buFont typeface="Arial"/>
              <a:buChar char="•"/>
            </a:pPr>
            <a:r>
              <a:rPr lang="en-US" sz="1800" b="0" i="0" u="none" strike="noStrike" cap="none" dirty="0">
                <a:solidFill>
                  <a:srgbClr val="FFFAEB"/>
                </a:solidFill>
                <a:latin typeface="Sansita"/>
                <a:ea typeface="Sansita"/>
                <a:cs typeface="Sansita"/>
                <a:sym typeface="Sansita"/>
              </a:rPr>
              <a:t>Block Diagram and Flowchart</a:t>
            </a:r>
            <a:endParaRPr lang="en-US" dirty="0"/>
          </a:p>
          <a:p>
            <a:pPr marL="527110" marR="0" lvl="1" indent="-263555" algn="l" rtl="0">
              <a:lnSpc>
                <a:spcPct val="136000"/>
              </a:lnSpc>
              <a:spcBef>
                <a:spcPts val="0"/>
              </a:spcBef>
              <a:spcAft>
                <a:spcPts val="0"/>
              </a:spcAft>
              <a:buClr>
                <a:srgbClr val="FFFAEB"/>
              </a:buClr>
              <a:buSzPts val="2800"/>
              <a:buFont typeface="Arial"/>
              <a:buChar char="•"/>
            </a:pPr>
            <a:r>
              <a:rPr lang="en-US" sz="1800" b="0" i="0" u="none" strike="noStrike" cap="none" dirty="0">
                <a:solidFill>
                  <a:srgbClr val="FFFAEB"/>
                </a:solidFill>
                <a:latin typeface="Sansita"/>
                <a:ea typeface="Sansita"/>
                <a:cs typeface="Sansita"/>
                <a:sym typeface="Sansita"/>
              </a:rPr>
              <a:t>Software &amp; Tools Used</a:t>
            </a:r>
            <a:endParaRPr lang="en-US" dirty="0"/>
          </a:p>
          <a:p>
            <a:pPr marL="527110" marR="0" lvl="1" indent="-263555" algn="l" rtl="0">
              <a:lnSpc>
                <a:spcPct val="136000"/>
              </a:lnSpc>
              <a:spcBef>
                <a:spcPts val="0"/>
              </a:spcBef>
              <a:spcAft>
                <a:spcPts val="0"/>
              </a:spcAft>
              <a:buClr>
                <a:srgbClr val="FFFAEB"/>
              </a:buClr>
              <a:buSzPts val="2800"/>
              <a:buFont typeface="Arial"/>
              <a:buChar char="•"/>
            </a:pPr>
            <a:r>
              <a:rPr lang="en-US" sz="1800" b="0" i="0" u="none" strike="noStrike" cap="none" dirty="0">
                <a:solidFill>
                  <a:srgbClr val="FFFAEB"/>
                </a:solidFill>
                <a:latin typeface="DM Sans"/>
                <a:ea typeface="DM Sans"/>
                <a:cs typeface="DM Sans"/>
                <a:sym typeface="DM Sans"/>
              </a:rPr>
              <a:t>Project Structure</a:t>
            </a:r>
            <a:endParaRPr lang="en-US" dirty="0"/>
          </a:p>
          <a:p>
            <a:pPr marL="527110" marR="0" lvl="1" indent="-263555" algn="l" rtl="0">
              <a:lnSpc>
                <a:spcPct val="136000"/>
              </a:lnSpc>
              <a:spcBef>
                <a:spcPts val="0"/>
              </a:spcBef>
              <a:spcAft>
                <a:spcPts val="0"/>
              </a:spcAft>
              <a:buClr>
                <a:srgbClr val="FFFAEB"/>
              </a:buClr>
              <a:buSzPts val="2800"/>
              <a:buFont typeface="Arial"/>
              <a:buChar char="•"/>
            </a:pPr>
            <a:r>
              <a:rPr lang="en-US" sz="1800" b="0" i="0" u="none" strike="noStrike" cap="none" dirty="0">
                <a:solidFill>
                  <a:srgbClr val="FFFAEB"/>
                </a:solidFill>
                <a:latin typeface="DM Sans"/>
                <a:ea typeface="DM Sans"/>
                <a:cs typeface="DM Sans"/>
                <a:sym typeface="DM Sans"/>
              </a:rPr>
              <a:t>Containerizing and Deploying</a:t>
            </a:r>
            <a:endParaRPr lang="en-US" dirty="0"/>
          </a:p>
          <a:p>
            <a:pPr marL="527110" marR="0" lvl="1" indent="-263555" algn="l" rtl="0">
              <a:lnSpc>
                <a:spcPct val="136000"/>
              </a:lnSpc>
              <a:spcBef>
                <a:spcPts val="0"/>
              </a:spcBef>
              <a:spcAft>
                <a:spcPts val="0"/>
              </a:spcAft>
              <a:buClr>
                <a:srgbClr val="FFFAEB"/>
              </a:buClr>
              <a:buSzPts val="2800"/>
              <a:buFont typeface="Arial"/>
              <a:buChar char="•"/>
            </a:pPr>
            <a:r>
              <a:rPr lang="en-US" sz="1800" b="0" i="0" u="none" strike="noStrike" cap="none" dirty="0">
                <a:solidFill>
                  <a:srgbClr val="FFFAEB"/>
                </a:solidFill>
                <a:latin typeface="DM Sans"/>
                <a:ea typeface="DM Sans"/>
                <a:cs typeface="DM Sans"/>
                <a:sym typeface="DM Sans"/>
              </a:rPr>
              <a:t>Interactive Project Walkthrough</a:t>
            </a:r>
            <a:endParaRPr lang="en-US" dirty="0"/>
          </a:p>
          <a:p>
            <a:pPr marL="527110" marR="0" lvl="1" indent="-263555" algn="l" rtl="0">
              <a:lnSpc>
                <a:spcPct val="136000"/>
              </a:lnSpc>
              <a:spcBef>
                <a:spcPts val="0"/>
              </a:spcBef>
              <a:spcAft>
                <a:spcPts val="0"/>
              </a:spcAft>
              <a:buClr>
                <a:srgbClr val="FFFAEB"/>
              </a:buClr>
              <a:buSzPts val="2800"/>
              <a:buFont typeface="Arial"/>
              <a:buChar char="•"/>
            </a:pPr>
            <a:r>
              <a:rPr lang="en-US" sz="1800" b="0" i="0" u="none" strike="noStrike" cap="none" dirty="0">
                <a:solidFill>
                  <a:srgbClr val="FFFAEB"/>
                </a:solidFill>
                <a:latin typeface="Sansita"/>
                <a:ea typeface="Sansita"/>
                <a:cs typeface="Sansita"/>
                <a:sym typeface="Sansita"/>
              </a:rPr>
              <a:t>Security Measures Walkthrough</a:t>
            </a:r>
            <a:endParaRPr lang="en-US" dirty="0"/>
          </a:p>
          <a:p>
            <a:pPr marL="527110" marR="0" lvl="1" indent="-263555" algn="l" rtl="0">
              <a:lnSpc>
                <a:spcPct val="136000"/>
              </a:lnSpc>
              <a:spcBef>
                <a:spcPts val="0"/>
              </a:spcBef>
              <a:spcAft>
                <a:spcPts val="0"/>
              </a:spcAft>
              <a:buClr>
                <a:srgbClr val="FFFAEB"/>
              </a:buClr>
              <a:buSzPts val="2800"/>
              <a:buFont typeface="Arial"/>
              <a:buChar char="•"/>
            </a:pPr>
            <a:r>
              <a:rPr lang="en-US" sz="1800" b="0" i="0" u="none" strike="noStrike" cap="none" dirty="0">
                <a:solidFill>
                  <a:srgbClr val="FFFAEB"/>
                </a:solidFill>
                <a:latin typeface="Sansita"/>
                <a:ea typeface="Sansita"/>
                <a:cs typeface="Sansita"/>
                <a:sym typeface="Sansita"/>
              </a:rPr>
              <a:t>Future Scope</a:t>
            </a:r>
            <a:endParaRPr lang="en-US" dirty="0"/>
          </a:p>
          <a:p>
            <a:pPr marL="527110" marR="0" lvl="1" indent="-263555" algn="l" rtl="0">
              <a:lnSpc>
                <a:spcPct val="136000"/>
              </a:lnSpc>
              <a:spcBef>
                <a:spcPts val="0"/>
              </a:spcBef>
              <a:spcAft>
                <a:spcPts val="0"/>
              </a:spcAft>
              <a:buClr>
                <a:srgbClr val="FFFAEB"/>
              </a:buClr>
              <a:buSzPts val="2800"/>
              <a:buFont typeface="Arial"/>
              <a:buChar char="•"/>
            </a:pPr>
            <a:r>
              <a:rPr lang="en-US" sz="1800" b="0" i="0" u="none" strike="noStrike" cap="none" dirty="0">
                <a:solidFill>
                  <a:srgbClr val="FFFAEB"/>
                </a:solidFill>
                <a:latin typeface="Sansita"/>
                <a:ea typeface="Sansita"/>
                <a:cs typeface="Sansita"/>
                <a:sym typeface="Sansita"/>
              </a:rPr>
              <a:t>Conclusion</a:t>
            </a:r>
            <a:endParaRPr lang="en-US" dirty="0"/>
          </a:p>
          <a:p>
            <a:pPr marL="0" indent="0">
              <a:buNone/>
            </a:pPr>
            <a:endParaRPr lang="en-IN" dirty="0"/>
          </a:p>
        </p:txBody>
      </p:sp>
      <p:sp>
        <p:nvSpPr>
          <p:cNvPr id="6" name="TextBox 5">
            <a:extLst>
              <a:ext uri="{FF2B5EF4-FFF2-40B4-BE49-F238E27FC236}">
                <a16:creationId xmlns:a16="http://schemas.microsoft.com/office/drawing/2014/main" id="{1CC738DF-F964-9641-1BED-E8764DF69089}"/>
              </a:ext>
            </a:extLst>
          </p:cNvPr>
          <p:cNvSpPr txBox="1"/>
          <p:nvPr/>
        </p:nvSpPr>
        <p:spPr>
          <a:xfrm>
            <a:off x="509047" y="2180496"/>
            <a:ext cx="11199044" cy="3970318"/>
          </a:xfrm>
          <a:prstGeom prst="rect">
            <a:avLst/>
          </a:prstGeom>
          <a:noFill/>
        </p:spPr>
        <p:txBody>
          <a:bodyPr wrap="square" rtlCol="0">
            <a:spAutoFit/>
          </a:bodyPr>
          <a:lstStyle/>
          <a:p>
            <a:r>
              <a:rPr lang="en-US" dirty="0"/>
              <a:t>- Introduction</a:t>
            </a:r>
          </a:p>
          <a:p>
            <a:r>
              <a:rPr lang="en-US" dirty="0"/>
              <a:t>- Problem Statement</a:t>
            </a:r>
          </a:p>
          <a:p>
            <a:r>
              <a:rPr lang="en-US" dirty="0"/>
              <a:t>-  Application</a:t>
            </a:r>
          </a:p>
          <a:p>
            <a:r>
              <a:rPr lang="en-US" dirty="0"/>
              <a:t>- Literature Survey</a:t>
            </a:r>
          </a:p>
          <a:p>
            <a:r>
              <a:rPr lang="en-US" dirty="0"/>
              <a:t>- Key Features</a:t>
            </a:r>
          </a:p>
          <a:p>
            <a:r>
              <a:rPr lang="en-US" dirty="0"/>
              <a:t>- Block Diagram and Flow Chart</a:t>
            </a:r>
          </a:p>
          <a:p>
            <a:r>
              <a:rPr lang="en-US" dirty="0"/>
              <a:t>- Software and Tools Used</a:t>
            </a:r>
          </a:p>
          <a:p>
            <a:r>
              <a:rPr lang="en-US" dirty="0"/>
              <a:t>- Project Structure</a:t>
            </a:r>
          </a:p>
          <a:p>
            <a:r>
              <a:rPr lang="en-US" dirty="0"/>
              <a:t>- Containerizing and Deploying</a:t>
            </a:r>
          </a:p>
          <a:p>
            <a:r>
              <a:rPr lang="en-US" dirty="0"/>
              <a:t>- Project Output</a:t>
            </a:r>
          </a:p>
          <a:p>
            <a:r>
              <a:rPr lang="en-US" dirty="0"/>
              <a:t>- Future Scope</a:t>
            </a:r>
          </a:p>
          <a:p>
            <a:r>
              <a:rPr lang="en-US" dirty="0"/>
              <a:t>- Conclusion</a:t>
            </a:r>
          </a:p>
          <a:p>
            <a:r>
              <a:rPr lang="en-US" dirty="0"/>
              <a:t>										</a:t>
            </a:r>
          </a:p>
          <a:p>
            <a:endParaRPr lang="en-IN" dirty="0"/>
          </a:p>
        </p:txBody>
      </p:sp>
    </p:spTree>
    <p:extLst>
      <p:ext uri="{BB962C8B-B14F-4D97-AF65-F5344CB8AC3E}">
        <p14:creationId xmlns:p14="http://schemas.microsoft.com/office/powerpoint/2010/main" val="39540185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81E64-D299-C330-87F3-A41A919A00AB}"/>
              </a:ext>
            </a:extLst>
          </p:cNvPr>
          <p:cNvSpPr>
            <a:spLocks noGrp="1"/>
          </p:cNvSpPr>
          <p:nvPr>
            <p:ph type="title"/>
          </p:nvPr>
        </p:nvSpPr>
        <p:spPr/>
        <p:txBody>
          <a:bodyPr/>
          <a:lstStyle/>
          <a:p>
            <a:pPr algn="ctr"/>
            <a:r>
              <a:rPr lang="en-US" dirty="0"/>
              <a:t>Project output</a:t>
            </a:r>
            <a:endParaRPr lang="en-IN" dirty="0"/>
          </a:p>
        </p:txBody>
      </p:sp>
      <p:pic>
        <p:nvPicPr>
          <p:cNvPr id="4" name="Content Placeholder 3">
            <a:extLst>
              <a:ext uri="{FF2B5EF4-FFF2-40B4-BE49-F238E27FC236}">
                <a16:creationId xmlns:a16="http://schemas.microsoft.com/office/drawing/2014/main" id="{98BFF768-6D5E-3716-43B7-730D96A10A60}"/>
              </a:ext>
            </a:extLst>
          </p:cNvPr>
          <p:cNvPicPr>
            <a:picLocks noGrp="1" noChangeAspect="1"/>
          </p:cNvPicPr>
          <p:nvPr>
            <p:ph idx="1"/>
          </p:nvPr>
        </p:nvPicPr>
        <p:blipFill>
          <a:blip r:embed="rId2"/>
          <a:stretch>
            <a:fillRect/>
          </a:stretch>
        </p:blipFill>
        <p:spPr>
          <a:xfrm>
            <a:off x="1264763" y="2582944"/>
            <a:ext cx="9662473" cy="3978111"/>
          </a:xfrm>
          <a:prstGeom prst="rect">
            <a:avLst/>
          </a:prstGeom>
        </p:spPr>
      </p:pic>
      <p:sp>
        <p:nvSpPr>
          <p:cNvPr id="5" name="TextBox 4">
            <a:extLst>
              <a:ext uri="{FF2B5EF4-FFF2-40B4-BE49-F238E27FC236}">
                <a16:creationId xmlns:a16="http://schemas.microsoft.com/office/drawing/2014/main" id="{4AF1E21E-48B2-51AD-3D31-8C9AA3EAFA93}"/>
              </a:ext>
            </a:extLst>
          </p:cNvPr>
          <p:cNvSpPr txBox="1"/>
          <p:nvPr/>
        </p:nvSpPr>
        <p:spPr>
          <a:xfrm>
            <a:off x="581192" y="2064470"/>
            <a:ext cx="2482519" cy="430887"/>
          </a:xfrm>
          <a:prstGeom prst="rect">
            <a:avLst/>
          </a:prstGeom>
          <a:noFill/>
        </p:spPr>
        <p:txBody>
          <a:bodyPr wrap="square" rtlCol="0">
            <a:spAutoFit/>
          </a:bodyPr>
          <a:lstStyle/>
          <a:p>
            <a:r>
              <a:rPr lang="en-US" sz="2200" dirty="0">
                <a:solidFill>
                  <a:schemeClr val="accent3">
                    <a:lumMod val="50000"/>
                  </a:schemeClr>
                </a:solidFill>
              </a:rPr>
              <a:t>- Web application</a:t>
            </a:r>
            <a:endParaRPr lang="en-IN" sz="2200" dirty="0">
              <a:solidFill>
                <a:schemeClr val="accent3">
                  <a:lumMod val="50000"/>
                </a:schemeClr>
              </a:solidFill>
            </a:endParaRPr>
          </a:p>
        </p:txBody>
      </p:sp>
    </p:spTree>
    <p:extLst>
      <p:ext uri="{BB962C8B-B14F-4D97-AF65-F5344CB8AC3E}">
        <p14:creationId xmlns:p14="http://schemas.microsoft.com/office/powerpoint/2010/main" val="1651184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450CE-743B-042B-B0A0-116A09DA86A6}"/>
              </a:ext>
            </a:extLst>
          </p:cNvPr>
          <p:cNvSpPr>
            <a:spLocks noGrp="1"/>
          </p:cNvSpPr>
          <p:nvPr>
            <p:ph type="title"/>
          </p:nvPr>
        </p:nvSpPr>
        <p:spPr/>
        <p:txBody>
          <a:bodyPr/>
          <a:lstStyle/>
          <a:p>
            <a:pPr algn="ctr"/>
            <a:r>
              <a:rPr lang="en-US" dirty="0"/>
              <a:t>Project output</a:t>
            </a:r>
            <a:endParaRPr lang="en-IN" dirty="0"/>
          </a:p>
        </p:txBody>
      </p:sp>
      <p:pic>
        <p:nvPicPr>
          <p:cNvPr id="4" name="Content Placeholder 3">
            <a:extLst>
              <a:ext uri="{FF2B5EF4-FFF2-40B4-BE49-F238E27FC236}">
                <a16:creationId xmlns:a16="http://schemas.microsoft.com/office/drawing/2014/main" id="{228F6DA6-DA0D-8B21-38AF-B6192282FCBE}"/>
              </a:ext>
            </a:extLst>
          </p:cNvPr>
          <p:cNvPicPr>
            <a:picLocks noGrp="1" noChangeAspect="1"/>
          </p:cNvPicPr>
          <p:nvPr>
            <p:ph idx="1"/>
          </p:nvPr>
        </p:nvPicPr>
        <p:blipFill>
          <a:blip r:embed="rId2"/>
          <a:stretch>
            <a:fillRect/>
          </a:stretch>
        </p:blipFill>
        <p:spPr>
          <a:xfrm>
            <a:off x="1095080" y="2714920"/>
            <a:ext cx="10001839" cy="3827422"/>
          </a:xfrm>
          <a:prstGeom prst="rect">
            <a:avLst/>
          </a:prstGeom>
        </p:spPr>
      </p:pic>
      <p:sp>
        <p:nvSpPr>
          <p:cNvPr id="5" name="TextBox 4">
            <a:extLst>
              <a:ext uri="{FF2B5EF4-FFF2-40B4-BE49-F238E27FC236}">
                <a16:creationId xmlns:a16="http://schemas.microsoft.com/office/drawing/2014/main" id="{132E6132-85BC-2997-F295-6A59F0E0B879}"/>
              </a:ext>
            </a:extLst>
          </p:cNvPr>
          <p:cNvSpPr txBox="1"/>
          <p:nvPr/>
        </p:nvSpPr>
        <p:spPr>
          <a:xfrm>
            <a:off x="490193" y="2111604"/>
            <a:ext cx="4873659" cy="430887"/>
          </a:xfrm>
          <a:prstGeom prst="rect">
            <a:avLst/>
          </a:prstGeom>
          <a:noFill/>
        </p:spPr>
        <p:txBody>
          <a:bodyPr wrap="square" rtlCol="0">
            <a:spAutoFit/>
          </a:bodyPr>
          <a:lstStyle/>
          <a:p>
            <a:r>
              <a:rPr lang="en-US" sz="2200" dirty="0">
                <a:solidFill>
                  <a:schemeClr val="accent3">
                    <a:lumMod val="50000"/>
                  </a:schemeClr>
                </a:solidFill>
              </a:rPr>
              <a:t>- Prometheus integrated with Grafana</a:t>
            </a:r>
            <a:endParaRPr lang="en-IN" sz="2200" dirty="0">
              <a:solidFill>
                <a:schemeClr val="accent3">
                  <a:lumMod val="50000"/>
                </a:schemeClr>
              </a:solidFill>
            </a:endParaRPr>
          </a:p>
        </p:txBody>
      </p:sp>
    </p:spTree>
    <p:extLst>
      <p:ext uri="{BB962C8B-B14F-4D97-AF65-F5344CB8AC3E}">
        <p14:creationId xmlns:p14="http://schemas.microsoft.com/office/powerpoint/2010/main" val="39622068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562FB-BE8D-2862-9A7B-9CB8760C1719}"/>
              </a:ext>
            </a:extLst>
          </p:cNvPr>
          <p:cNvSpPr>
            <a:spLocks noGrp="1"/>
          </p:cNvSpPr>
          <p:nvPr>
            <p:ph type="title"/>
          </p:nvPr>
        </p:nvSpPr>
        <p:spPr/>
        <p:txBody>
          <a:bodyPr/>
          <a:lstStyle/>
          <a:p>
            <a:pPr algn="ctr"/>
            <a:r>
              <a:rPr lang="en-US" dirty="0"/>
              <a:t>Project output</a:t>
            </a:r>
            <a:endParaRPr lang="en-IN" dirty="0"/>
          </a:p>
        </p:txBody>
      </p:sp>
      <p:pic>
        <p:nvPicPr>
          <p:cNvPr id="4" name="Content Placeholder 3">
            <a:extLst>
              <a:ext uri="{FF2B5EF4-FFF2-40B4-BE49-F238E27FC236}">
                <a16:creationId xmlns:a16="http://schemas.microsoft.com/office/drawing/2014/main" id="{EE3A2FDF-F8D3-3321-1860-79F8B345F1BC}"/>
              </a:ext>
            </a:extLst>
          </p:cNvPr>
          <p:cNvPicPr>
            <a:picLocks noGrp="1" noChangeAspect="1"/>
          </p:cNvPicPr>
          <p:nvPr>
            <p:ph idx="1"/>
          </p:nvPr>
        </p:nvPicPr>
        <p:blipFill>
          <a:blip r:embed="rId2"/>
          <a:stretch>
            <a:fillRect/>
          </a:stretch>
        </p:blipFill>
        <p:spPr>
          <a:xfrm>
            <a:off x="1527142" y="2639506"/>
            <a:ext cx="8691513" cy="3715112"/>
          </a:xfrm>
          <a:prstGeom prst="rect">
            <a:avLst/>
          </a:prstGeom>
        </p:spPr>
      </p:pic>
      <p:sp>
        <p:nvSpPr>
          <p:cNvPr id="5" name="TextBox 4">
            <a:extLst>
              <a:ext uri="{FF2B5EF4-FFF2-40B4-BE49-F238E27FC236}">
                <a16:creationId xmlns:a16="http://schemas.microsoft.com/office/drawing/2014/main" id="{DD221131-CCCC-4482-31A7-8ADD09DC2142}"/>
              </a:ext>
            </a:extLst>
          </p:cNvPr>
          <p:cNvSpPr txBox="1"/>
          <p:nvPr/>
        </p:nvSpPr>
        <p:spPr>
          <a:xfrm>
            <a:off x="581192" y="2045616"/>
            <a:ext cx="2020606" cy="430887"/>
          </a:xfrm>
          <a:prstGeom prst="rect">
            <a:avLst/>
          </a:prstGeom>
          <a:noFill/>
        </p:spPr>
        <p:txBody>
          <a:bodyPr wrap="square" rtlCol="0">
            <a:spAutoFit/>
          </a:bodyPr>
          <a:lstStyle/>
          <a:p>
            <a:r>
              <a:rPr lang="en-US" sz="2200" dirty="0">
                <a:solidFill>
                  <a:schemeClr val="accent3">
                    <a:lumMod val="50000"/>
                  </a:schemeClr>
                </a:solidFill>
              </a:rPr>
              <a:t>- Snort</a:t>
            </a:r>
            <a:endParaRPr lang="en-IN" sz="2200" dirty="0">
              <a:solidFill>
                <a:schemeClr val="accent3">
                  <a:lumMod val="50000"/>
                </a:schemeClr>
              </a:solidFill>
            </a:endParaRPr>
          </a:p>
        </p:txBody>
      </p:sp>
    </p:spTree>
    <p:extLst>
      <p:ext uri="{BB962C8B-B14F-4D97-AF65-F5344CB8AC3E}">
        <p14:creationId xmlns:p14="http://schemas.microsoft.com/office/powerpoint/2010/main" val="34121830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33BC8-BA53-654F-4C3B-0D2D59E85152}"/>
              </a:ext>
            </a:extLst>
          </p:cNvPr>
          <p:cNvSpPr>
            <a:spLocks noGrp="1"/>
          </p:cNvSpPr>
          <p:nvPr>
            <p:ph type="title"/>
          </p:nvPr>
        </p:nvSpPr>
        <p:spPr/>
        <p:txBody>
          <a:bodyPr/>
          <a:lstStyle/>
          <a:p>
            <a:pPr algn="ctr"/>
            <a:r>
              <a:rPr lang="en-US" dirty="0"/>
              <a:t>Future scope</a:t>
            </a:r>
            <a:endParaRPr lang="en-IN" dirty="0"/>
          </a:p>
        </p:txBody>
      </p:sp>
      <p:sp>
        <p:nvSpPr>
          <p:cNvPr id="3" name="Content Placeholder 2">
            <a:extLst>
              <a:ext uri="{FF2B5EF4-FFF2-40B4-BE49-F238E27FC236}">
                <a16:creationId xmlns:a16="http://schemas.microsoft.com/office/drawing/2014/main" id="{36888FD5-E498-57AE-A028-205EDCF4C67E}"/>
              </a:ext>
            </a:extLst>
          </p:cNvPr>
          <p:cNvSpPr>
            <a:spLocks noGrp="1"/>
          </p:cNvSpPr>
          <p:nvPr>
            <p:ph idx="1"/>
          </p:nvPr>
        </p:nvSpPr>
        <p:spPr>
          <a:xfrm>
            <a:off x="581192" y="1715956"/>
            <a:ext cx="11029615" cy="3678303"/>
          </a:xfrm>
        </p:spPr>
        <p:txBody>
          <a:bodyPr/>
          <a:lstStyle/>
          <a:p>
            <a:r>
              <a:rPr lang="en-US" b="1" dirty="0"/>
              <a:t>Serverless Computing with AWS Lambda</a:t>
            </a:r>
          </a:p>
          <a:p>
            <a:r>
              <a:rPr lang="en-IN" b="1" dirty="0"/>
              <a:t>Container Orchestration with Kubernetes</a:t>
            </a:r>
            <a:endParaRPr lang="en-US" b="1" dirty="0"/>
          </a:p>
          <a:p>
            <a:r>
              <a:rPr lang="en-IN" b="1" dirty="0"/>
              <a:t>Infrastructure as Code (</a:t>
            </a:r>
            <a:r>
              <a:rPr lang="en-IN" b="1" dirty="0" err="1"/>
              <a:t>IaC</a:t>
            </a:r>
            <a:r>
              <a:rPr lang="en-IN" b="1" dirty="0"/>
              <a:t>) with Terraform / AWS CloudFormation</a:t>
            </a:r>
            <a:endParaRPr lang="en-US" b="1" dirty="0"/>
          </a:p>
          <a:p>
            <a:r>
              <a:rPr lang="en-US" b="1" dirty="0"/>
              <a:t>Security in CI/CD Pipeline with OWASP ZAP / </a:t>
            </a:r>
            <a:r>
              <a:rPr lang="en-US" b="1" dirty="0" err="1"/>
              <a:t>Trivy</a:t>
            </a:r>
            <a:endParaRPr lang="en-US" b="1" dirty="0"/>
          </a:p>
          <a:p>
            <a:r>
              <a:rPr lang="en-US" b="1" dirty="0"/>
              <a:t>Advanced Threat Detection with </a:t>
            </a:r>
            <a:r>
              <a:rPr lang="en-US" b="1" dirty="0" err="1"/>
              <a:t>Wazuh</a:t>
            </a:r>
            <a:r>
              <a:rPr lang="en-US" b="1" dirty="0"/>
              <a:t> (SIEM) / Suricata</a:t>
            </a:r>
            <a:endParaRPr lang="en-IN" b="1" dirty="0"/>
          </a:p>
        </p:txBody>
      </p:sp>
    </p:spTree>
    <p:extLst>
      <p:ext uri="{BB962C8B-B14F-4D97-AF65-F5344CB8AC3E}">
        <p14:creationId xmlns:p14="http://schemas.microsoft.com/office/powerpoint/2010/main" val="33706849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77F1A-CC81-4838-0326-F49AAA69364E}"/>
              </a:ext>
            </a:extLst>
          </p:cNvPr>
          <p:cNvSpPr>
            <a:spLocks noGrp="1"/>
          </p:cNvSpPr>
          <p:nvPr>
            <p:ph type="title"/>
          </p:nvPr>
        </p:nvSpPr>
        <p:spPr/>
        <p:txBody>
          <a:bodyPr/>
          <a:lstStyle/>
          <a:p>
            <a:pPr algn="ctr"/>
            <a:r>
              <a:rPr lang="en-US" dirty="0"/>
              <a:t>Conclusion</a:t>
            </a:r>
            <a:endParaRPr lang="en-IN" dirty="0"/>
          </a:p>
        </p:txBody>
      </p:sp>
      <p:sp>
        <p:nvSpPr>
          <p:cNvPr id="3" name="Content Placeholder 2">
            <a:extLst>
              <a:ext uri="{FF2B5EF4-FFF2-40B4-BE49-F238E27FC236}">
                <a16:creationId xmlns:a16="http://schemas.microsoft.com/office/drawing/2014/main" id="{4D368DB6-B236-F474-A9F5-A8F169A78E47}"/>
              </a:ext>
            </a:extLst>
          </p:cNvPr>
          <p:cNvSpPr>
            <a:spLocks noGrp="1"/>
          </p:cNvSpPr>
          <p:nvPr>
            <p:ph idx="1"/>
          </p:nvPr>
        </p:nvSpPr>
        <p:spPr/>
        <p:txBody>
          <a:bodyPr/>
          <a:lstStyle/>
          <a:p>
            <a:r>
              <a:rPr lang="en-US" b="1" dirty="0"/>
              <a:t>Successfully implemented an automated and secure web application deployment.</a:t>
            </a:r>
          </a:p>
          <a:p>
            <a:r>
              <a:rPr lang="en-US" b="1" dirty="0"/>
              <a:t>Ensured scalability and efficiency using cloud-based infrastructure.</a:t>
            </a:r>
          </a:p>
          <a:p>
            <a:r>
              <a:rPr lang="en-US" b="1" dirty="0"/>
              <a:t>Automated CI/CD pipeline enabled faster and error-free software releases.</a:t>
            </a:r>
          </a:p>
          <a:p>
            <a:r>
              <a:rPr lang="en-US" b="1" dirty="0"/>
              <a:t>Real-time monitoring improved system performance and issue detection.</a:t>
            </a:r>
          </a:p>
          <a:p>
            <a:r>
              <a:rPr lang="en-US" b="1" dirty="0"/>
              <a:t>Enhanced security with intrusion prevention and code quality analysis.</a:t>
            </a:r>
          </a:p>
          <a:p>
            <a:r>
              <a:rPr lang="en-US" b="1" dirty="0"/>
              <a:t>Achieved a reliable, secure, and scalable deployment process. </a:t>
            </a:r>
          </a:p>
          <a:p>
            <a:endParaRPr lang="en-IN" b="1" dirty="0"/>
          </a:p>
        </p:txBody>
      </p:sp>
    </p:spTree>
    <p:extLst>
      <p:ext uri="{BB962C8B-B14F-4D97-AF65-F5344CB8AC3E}">
        <p14:creationId xmlns:p14="http://schemas.microsoft.com/office/powerpoint/2010/main" val="25658315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4AD8C3-E44F-556E-6815-DC32A56EE514}"/>
              </a:ext>
            </a:extLst>
          </p:cNvPr>
          <p:cNvSpPr>
            <a:spLocks noGrp="1"/>
          </p:cNvSpPr>
          <p:nvPr>
            <p:ph idx="1"/>
          </p:nvPr>
        </p:nvSpPr>
        <p:spPr/>
        <p:txBody>
          <a:bodyPr>
            <a:normAutofit/>
          </a:bodyPr>
          <a:lstStyle/>
          <a:p>
            <a:pPr marL="0" indent="0" algn="ctr">
              <a:buNone/>
            </a:pPr>
            <a:r>
              <a:rPr lang="en-US" sz="4400" b="1" dirty="0">
                <a:solidFill>
                  <a:schemeClr val="accent3">
                    <a:lumMod val="50000"/>
                  </a:schemeClr>
                </a:solidFill>
              </a:rPr>
              <a:t>THANK YOU!!!</a:t>
            </a:r>
            <a:endParaRPr lang="en-IN" sz="4400" b="1" dirty="0">
              <a:solidFill>
                <a:schemeClr val="accent3">
                  <a:lumMod val="50000"/>
                </a:schemeClr>
              </a:solidFill>
            </a:endParaRPr>
          </a:p>
        </p:txBody>
      </p:sp>
    </p:spTree>
    <p:extLst>
      <p:ext uri="{BB962C8B-B14F-4D97-AF65-F5344CB8AC3E}">
        <p14:creationId xmlns:p14="http://schemas.microsoft.com/office/powerpoint/2010/main" val="22143483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5860A-A28F-12B5-E897-E00520D714DE}"/>
              </a:ext>
            </a:extLst>
          </p:cNvPr>
          <p:cNvSpPr>
            <a:spLocks noGrp="1"/>
          </p:cNvSpPr>
          <p:nvPr>
            <p:ph type="title"/>
          </p:nvPr>
        </p:nvSpPr>
        <p:spPr/>
        <p:txBody>
          <a:bodyPr/>
          <a:lstStyle/>
          <a:p>
            <a:pPr algn="ctr"/>
            <a:r>
              <a:rPr lang="en-US" dirty="0"/>
              <a:t>Introduction</a:t>
            </a:r>
            <a:endParaRPr lang="en-IN" dirty="0"/>
          </a:p>
        </p:txBody>
      </p:sp>
      <p:sp>
        <p:nvSpPr>
          <p:cNvPr id="3" name="Content Placeholder 2">
            <a:extLst>
              <a:ext uri="{FF2B5EF4-FFF2-40B4-BE49-F238E27FC236}">
                <a16:creationId xmlns:a16="http://schemas.microsoft.com/office/drawing/2014/main" id="{AD31148B-65C1-C783-5984-271908741BE3}"/>
              </a:ext>
            </a:extLst>
          </p:cNvPr>
          <p:cNvSpPr>
            <a:spLocks noGrp="1"/>
          </p:cNvSpPr>
          <p:nvPr>
            <p:ph idx="1"/>
          </p:nvPr>
        </p:nvSpPr>
        <p:spPr>
          <a:xfrm>
            <a:off x="581192" y="2180495"/>
            <a:ext cx="11029615" cy="3975349"/>
          </a:xfrm>
        </p:spPr>
        <p:txBody>
          <a:bodyPr>
            <a:normAutofit/>
          </a:bodyPr>
          <a:lstStyle/>
          <a:p>
            <a:pPr>
              <a:buFontTx/>
              <a:buChar char="-"/>
            </a:pPr>
            <a:r>
              <a:rPr lang="en-US" dirty="0"/>
              <a:t>The rapid growth of web applications and cloud-based infrastructure has increased the need for automation and security.</a:t>
            </a:r>
          </a:p>
          <a:p>
            <a:pPr>
              <a:buFontTx/>
              <a:buChar char="-"/>
            </a:pPr>
            <a:r>
              <a:rPr lang="en-US" dirty="0"/>
              <a:t>Traditional deployment methods are slow, error-prone, and difficult to scale.</a:t>
            </a:r>
          </a:p>
          <a:p>
            <a:pPr>
              <a:buFontTx/>
              <a:buChar char="-"/>
            </a:pPr>
            <a:r>
              <a:rPr lang="en-US" dirty="0"/>
              <a:t>Automation, monitoring, and security are essential for maintaining high availability and system reliability.</a:t>
            </a:r>
          </a:p>
          <a:p>
            <a:pPr>
              <a:buFontTx/>
              <a:buChar char="-"/>
            </a:pPr>
            <a:r>
              <a:rPr lang="en-US" dirty="0"/>
              <a:t>Businesses require faster releases, improved security, and high system reliability.</a:t>
            </a:r>
          </a:p>
          <a:p>
            <a:pPr>
              <a:buFontTx/>
              <a:buChar char="-"/>
            </a:pPr>
            <a:r>
              <a:rPr lang="en-US" dirty="0"/>
              <a:t>This project implements a fully automated web server deployment using AWS, CI/CD, monitoring, and security tools.</a:t>
            </a:r>
          </a:p>
          <a:p>
            <a:pPr>
              <a:buFontTx/>
              <a:buChar char="-"/>
            </a:pPr>
            <a:r>
              <a:rPr lang="en-US" dirty="0"/>
              <a:t>Ensures efficient deployment, proactive monitoring, and strong security against cyber threats.</a:t>
            </a:r>
            <a:endParaRPr lang="en-IN" dirty="0"/>
          </a:p>
        </p:txBody>
      </p:sp>
    </p:spTree>
    <p:extLst>
      <p:ext uri="{BB962C8B-B14F-4D97-AF65-F5344CB8AC3E}">
        <p14:creationId xmlns:p14="http://schemas.microsoft.com/office/powerpoint/2010/main" val="4236999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36465-2DB0-E574-A025-79B4EE7AC353}"/>
              </a:ext>
            </a:extLst>
          </p:cNvPr>
          <p:cNvSpPr>
            <a:spLocks noGrp="1"/>
          </p:cNvSpPr>
          <p:nvPr>
            <p:ph type="title"/>
          </p:nvPr>
        </p:nvSpPr>
        <p:spPr/>
        <p:txBody>
          <a:bodyPr/>
          <a:lstStyle/>
          <a:p>
            <a:pPr algn="ctr"/>
            <a:r>
              <a:rPr lang="en-US" dirty="0"/>
              <a:t>Problem statement</a:t>
            </a:r>
            <a:endParaRPr lang="en-IN" dirty="0"/>
          </a:p>
        </p:txBody>
      </p:sp>
      <p:sp>
        <p:nvSpPr>
          <p:cNvPr id="3" name="Content Placeholder 2">
            <a:extLst>
              <a:ext uri="{FF2B5EF4-FFF2-40B4-BE49-F238E27FC236}">
                <a16:creationId xmlns:a16="http://schemas.microsoft.com/office/drawing/2014/main" id="{7B8BFA4A-3E9C-DA3A-5534-1DD713DF0BE7}"/>
              </a:ext>
            </a:extLst>
          </p:cNvPr>
          <p:cNvSpPr>
            <a:spLocks noGrp="1"/>
          </p:cNvSpPr>
          <p:nvPr>
            <p:ph idx="1"/>
          </p:nvPr>
        </p:nvSpPr>
        <p:spPr/>
        <p:txBody>
          <a:bodyPr/>
          <a:lstStyle/>
          <a:p>
            <a:r>
              <a:rPr lang="en-US" dirty="0">
                <a:solidFill>
                  <a:schemeClr val="accent3">
                    <a:lumMod val="50000"/>
                  </a:schemeClr>
                </a:solidFill>
              </a:rPr>
              <a:t>Challenges:</a:t>
            </a:r>
          </a:p>
          <a:p>
            <a:pPr>
              <a:buFontTx/>
              <a:buChar char="-"/>
            </a:pPr>
            <a:r>
              <a:rPr lang="en-US" dirty="0">
                <a:solidFill>
                  <a:schemeClr val="accent3">
                    <a:lumMod val="50000"/>
                  </a:schemeClr>
                </a:solidFill>
              </a:rPr>
              <a:t>Automated Deployment</a:t>
            </a:r>
          </a:p>
          <a:p>
            <a:pPr>
              <a:buFontTx/>
              <a:buChar char="-"/>
            </a:pPr>
            <a:r>
              <a:rPr lang="en-US" dirty="0">
                <a:solidFill>
                  <a:schemeClr val="accent3">
                    <a:lumMod val="50000"/>
                  </a:schemeClr>
                </a:solidFill>
              </a:rPr>
              <a:t>Code Quality Assurance</a:t>
            </a:r>
          </a:p>
          <a:p>
            <a:pPr>
              <a:buFontTx/>
              <a:buChar char="-"/>
            </a:pPr>
            <a:r>
              <a:rPr lang="en-US" dirty="0">
                <a:solidFill>
                  <a:schemeClr val="accent3">
                    <a:lumMod val="50000"/>
                  </a:schemeClr>
                </a:solidFill>
              </a:rPr>
              <a:t>Infrastructure Monitoring</a:t>
            </a:r>
          </a:p>
          <a:p>
            <a:pPr>
              <a:buFontTx/>
              <a:buChar char="-"/>
            </a:pPr>
            <a:r>
              <a:rPr lang="en-US" dirty="0">
                <a:solidFill>
                  <a:schemeClr val="accent3">
                    <a:lumMod val="50000"/>
                  </a:schemeClr>
                </a:solidFill>
              </a:rPr>
              <a:t>Security Against Intrusion</a:t>
            </a:r>
          </a:p>
          <a:p>
            <a:pPr>
              <a:buFontTx/>
              <a:buChar char="-"/>
            </a:pPr>
            <a:r>
              <a:rPr lang="en-US" dirty="0">
                <a:solidFill>
                  <a:schemeClr val="accent3">
                    <a:lumMod val="50000"/>
                  </a:schemeClr>
                </a:solidFill>
              </a:rPr>
              <a:t>Scalability and Reliability</a:t>
            </a:r>
          </a:p>
          <a:p>
            <a:pPr>
              <a:buFontTx/>
              <a:buChar char="-"/>
            </a:pPr>
            <a:endParaRPr lang="en-US" dirty="0"/>
          </a:p>
          <a:p>
            <a:pPr>
              <a:buFontTx/>
              <a:buChar char="-"/>
            </a:pPr>
            <a:endParaRPr lang="en-IN" dirty="0"/>
          </a:p>
        </p:txBody>
      </p:sp>
    </p:spTree>
    <p:extLst>
      <p:ext uri="{BB962C8B-B14F-4D97-AF65-F5344CB8AC3E}">
        <p14:creationId xmlns:p14="http://schemas.microsoft.com/office/powerpoint/2010/main" val="646038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8345A-E6F7-63B5-A192-82B53C7EE764}"/>
              </a:ext>
            </a:extLst>
          </p:cNvPr>
          <p:cNvSpPr>
            <a:spLocks noGrp="1"/>
          </p:cNvSpPr>
          <p:nvPr>
            <p:ph type="title"/>
          </p:nvPr>
        </p:nvSpPr>
        <p:spPr/>
        <p:txBody>
          <a:bodyPr/>
          <a:lstStyle/>
          <a:p>
            <a:pPr algn="ctr"/>
            <a:r>
              <a:rPr lang="en-US" dirty="0"/>
              <a:t>Applications</a:t>
            </a:r>
            <a:endParaRPr lang="en-IN" dirty="0"/>
          </a:p>
        </p:txBody>
      </p:sp>
      <p:sp>
        <p:nvSpPr>
          <p:cNvPr id="3" name="Content Placeholder 2">
            <a:extLst>
              <a:ext uri="{FF2B5EF4-FFF2-40B4-BE49-F238E27FC236}">
                <a16:creationId xmlns:a16="http://schemas.microsoft.com/office/drawing/2014/main" id="{54B3D1B4-8CC0-6DB0-0463-262C7EA8CCA0}"/>
              </a:ext>
            </a:extLst>
          </p:cNvPr>
          <p:cNvSpPr>
            <a:spLocks noGrp="1"/>
          </p:cNvSpPr>
          <p:nvPr>
            <p:ph idx="1"/>
          </p:nvPr>
        </p:nvSpPr>
        <p:spPr>
          <a:xfrm>
            <a:off x="581192" y="1812534"/>
            <a:ext cx="11029615" cy="3678303"/>
          </a:xfrm>
        </p:spPr>
        <p:txBody>
          <a:bodyPr/>
          <a:lstStyle/>
          <a:p>
            <a:r>
              <a:rPr lang="en-US" b="1" dirty="0">
                <a:solidFill>
                  <a:schemeClr val="accent3">
                    <a:lumMod val="50000"/>
                  </a:schemeClr>
                </a:solidFill>
                <a:latin typeface="Times New Roman" panose="02020603050405020304" pitchFamily="18" charset="0"/>
                <a:cs typeface="Times New Roman" panose="02020603050405020304" pitchFamily="18" charset="0"/>
              </a:rPr>
              <a:t>Healthcare Applications</a:t>
            </a:r>
          </a:p>
          <a:p>
            <a:r>
              <a:rPr lang="en-IN" sz="1800" b="1" dirty="0">
                <a:solidFill>
                  <a:schemeClr val="accent3">
                    <a:lumMod val="50000"/>
                  </a:schemeClr>
                </a:solidFill>
                <a:effectLst/>
                <a:latin typeface="Times New Roman" panose="02020603050405020304" pitchFamily="18" charset="0"/>
                <a:ea typeface="Aptos" panose="020B0004020202020204" pitchFamily="34" charset="0"/>
                <a:cs typeface="Mangal" panose="02040503050203030202" pitchFamily="18" charset="0"/>
              </a:rPr>
              <a:t>Education and E-Learning Platforms</a:t>
            </a:r>
          </a:p>
          <a:p>
            <a:r>
              <a:rPr lang="en-IN" sz="1800" b="1" dirty="0">
                <a:solidFill>
                  <a:schemeClr val="accent3">
                    <a:lumMod val="50000"/>
                  </a:schemeClr>
                </a:solidFill>
                <a:effectLst/>
                <a:latin typeface="Times New Roman" panose="02020603050405020304" pitchFamily="18" charset="0"/>
                <a:ea typeface="Aptos" panose="020B0004020202020204" pitchFamily="34" charset="0"/>
                <a:cs typeface="Mangal" panose="02040503050203030202" pitchFamily="18" charset="0"/>
              </a:rPr>
              <a:t>Advertising and Analytics Platforms</a:t>
            </a:r>
            <a:endParaRPr lang="en-IN" b="1" dirty="0">
              <a:solidFill>
                <a:schemeClr val="accent3">
                  <a:lumMod val="50000"/>
                </a:schemeClr>
              </a:solidFill>
              <a:latin typeface="Times New Roman" panose="02020603050405020304" pitchFamily="18" charset="0"/>
              <a:ea typeface="Aptos" panose="020B0004020202020204" pitchFamily="34" charset="0"/>
              <a:cs typeface="Mangal" panose="02040503050203030202" pitchFamily="18" charset="0"/>
            </a:endParaRPr>
          </a:p>
          <a:p>
            <a:r>
              <a:rPr lang="en-IN" sz="1800" b="1" dirty="0">
                <a:solidFill>
                  <a:schemeClr val="accent3">
                    <a:lumMod val="50000"/>
                  </a:schemeClr>
                </a:solidFill>
                <a:effectLst/>
                <a:latin typeface="Times New Roman" panose="02020603050405020304" pitchFamily="18" charset="0"/>
                <a:ea typeface="Aptos" panose="020B0004020202020204" pitchFamily="34" charset="0"/>
                <a:cs typeface="Mangal" panose="02040503050203030202" pitchFamily="18" charset="0"/>
              </a:rPr>
              <a:t>Cybersecurity Firms</a:t>
            </a:r>
          </a:p>
          <a:p>
            <a:r>
              <a:rPr lang="en-IN" sz="1800" b="1" dirty="0">
                <a:solidFill>
                  <a:schemeClr val="accent3">
                    <a:lumMod val="50000"/>
                  </a:schemeClr>
                </a:solidFill>
                <a:effectLst/>
                <a:latin typeface="Times New Roman" panose="02020603050405020304" pitchFamily="18" charset="0"/>
                <a:ea typeface="Aptos" panose="020B0004020202020204" pitchFamily="34" charset="0"/>
                <a:cs typeface="Mangal" panose="02040503050203030202" pitchFamily="18" charset="0"/>
              </a:rPr>
              <a:t>Government Services</a:t>
            </a:r>
            <a:endParaRPr lang="en-IN" dirty="0">
              <a:solidFill>
                <a:schemeClr val="accent3">
                  <a:lumMod val="50000"/>
                </a:schemeClr>
              </a:solidFill>
            </a:endParaRPr>
          </a:p>
        </p:txBody>
      </p:sp>
    </p:spTree>
    <p:extLst>
      <p:ext uri="{BB962C8B-B14F-4D97-AF65-F5344CB8AC3E}">
        <p14:creationId xmlns:p14="http://schemas.microsoft.com/office/powerpoint/2010/main" val="1090236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19A7D-4E33-F2AA-7153-773D6E3DA0FC}"/>
              </a:ext>
            </a:extLst>
          </p:cNvPr>
          <p:cNvSpPr>
            <a:spLocks noGrp="1"/>
          </p:cNvSpPr>
          <p:nvPr>
            <p:ph type="title"/>
          </p:nvPr>
        </p:nvSpPr>
        <p:spPr/>
        <p:txBody>
          <a:bodyPr/>
          <a:lstStyle/>
          <a:p>
            <a:pPr algn="ctr"/>
            <a:r>
              <a:rPr lang="en-US" dirty="0"/>
              <a:t>Literature Survey</a:t>
            </a:r>
            <a:endParaRPr lang="en-IN" dirty="0"/>
          </a:p>
        </p:txBody>
      </p:sp>
      <p:pic>
        <p:nvPicPr>
          <p:cNvPr id="5" name="Content Placeholder 4">
            <a:extLst>
              <a:ext uri="{FF2B5EF4-FFF2-40B4-BE49-F238E27FC236}">
                <a16:creationId xmlns:a16="http://schemas.microsoft.com/office/drawing/2014/main" id="{0BDF1773-4C93-6581-FAAB-A35A53A9A7C9}"/>
              </a:ext>
            </a:extLst>
          </p:cNvPr>
          <p:cNvPicPr>
            <a:picLocks noGrp="1" noChangeAspect="1"/>
          </p:cNvPicPr>
          <p:nvPr>
            <p:ph idx="1"/>
          </p:nvPr>
        </p:nvPicPr>
        <p:blipFill>
          <a:blip r:embed="rId2"/>
          <a:stretch>
            <a:fillRect/>
          </a:stretch>
        </p:blipFill>
        <p:spPr>
          <a:xfrm>
            <a:off x="1026677" y="2512243"/>
            <a:ext cx="1147350" cy="1137151"/>
          </a:xfrm>
          <a:prstGeom prst="rect">
            <a:avLst/>
          </a:prstGeom>
        </p:spPr>
      </p:pic>
      <p:sp>
        <p:nvSpPr>
          <p:cNvPr id="6" name="TextBox 5">
            <a:extLst>
              <a:ext uri="{FF2B5EF4-FFF2-40B4-BE49-F238E27FC236}">
                <a16:creationId xmlns:a16="http://schemas.microsoft.com/office/drawing/2014/main" id="{02672C28-89C5-B61F-53B0-7ED1823A7D76}"/>
              </a:ext>
            </a:extLst>
          </p:cNvPr>
          <p:cNvSpPr txBox="1"/>
          <p:nvPr/>
        </p:nvSpPr>
        <p:spPr>
          <a:xfrm>
            <a:off x="370788" y="4345757"/>
            <a:ext cx="2876020" cy="1200329"/>
          </a:xfrm>
          <a:prstGeom prst="rect">
            <a:avLst/>
          </a:prstGeom>
          <a:noFill/>
        </p:spPr>
        <p:txBody>
          <a:bodyPr wrap="square" rtlCol="0">
            <a:spAutoFit/>
          </a:bodyPr>
          <a:lstStyle/>
          <a:p>
            <a:pPr algn="ctr"/>
            <a:r>
              <a:rPr lang="en-IN" b="1" kern="100" dirty="0">
                <a:solidFill>
                  <a:schemeClr val="accent3">
                    <a:lumMod val="50000"/>
                  </a:schemeClr>
                </a:solidFill>
                <a:effectLst/>
                <a:latin typeface="Times New Roman" panose="02020603050405020304" pitchFamily="18" charset="0"/>
                <a:ea typeface="Aptos" panose="020B0004020202020204" pitchFamily="34" charset="0"/>
                <a:cs typeface="Mangal" panose="02040503050203030202" pitchFamily="18" charset="0"/>
              </a:rPr>
              <a:t>A Design and Implement of IPS Based on Snort</a:t>
            </a:r>
          </a:p>
          <a:p>
            <a:pPr algn="ctr"/>
            <a:r>
              <a:rPr lang="en-IN" kern="100" dirty="0">
                <a:solidFill>
                  <a:schemeClr val="accent3">
                    <a:lumMod val="50000"/>
                  </a:schemeClr>
                </a:solidFill>
                <a:latin typeface="Times New Roman" panose="02020603050405020304" pitchFamily="18" charset="0"/>
                <a:ea typeface="Aptos" panose="020B0004020202020204" pitchFamily="34" charset="0"/>
                <a:cs typeface="Mangal" panose="02040503050203030202" pitchFamily="18" charset="0"/>
              </a:rPr>
              <a:t>By</a:t>
            </a:r>
            <a:r>
              <a:rPr lang="en-IN" b="1" kern="100" dirty="0">
                <a:solidFill>
                  <a:schemeClr val="accent3">
                    <a:lumMod val="50000"/>
                  </a:schemeClr>
                </a:solidFill>
                <a:latin typeface="Times New Roman" panose="02020603050405020304" pitchFamily="18" charset="0"/>
                <a:ea typeface="Aptos" panose="020B0004020202020204" pitchFamily="34" charset="0"/>
                <a:cs typeface="Mangal" panose="02040503050203030202" pitchFamily="18" charset="0"/>
              </a:rPr>
              <a:t> </a:t>
            </a:r>
            <a:r>
              <a:rPr lang="en-IN" u="sng" dirty="0" err="1">
                <a:solidFill>
                  <a:schemeClr val="accent3">
                    <a:lumMod val="50000"/>
                  </a:schemeClr>
                </a:solidFill>
                <a:effectLst/>
                <a:latin typeface="Times New Roman" panose="02020603050405020304" pitchFamily="18" charset="0"/>
                <a:ea typeface="Aptos" panose="020B0004020202020204" pitchFamily="34" charset="0"/>
                <a:cs typeface="Mangal" panose="02040503050203030202" pitchFamily="18" charset="0"/>
                <a:hlinkClick r:id="rId3">
                  <a:extLst>
                    <a:ext uri="{A12FA001-AC4F-418D-AE19-62706E023703}">
                      <ahyp:hlinkClr xmlns:ahyp="http://schemas.microsoft.com/office/drawing/2018/hyperlinkcolor" val="tx"/>
                    </a:ext>
                  </a:extLst>
                </a:hlinkClick>
              </a:rPr>
              <a:t>Jianrong</a:t>
            </a:r>
            <a:r>
              <a:rPr lang="en-IN" u="sng" dirty="0">
                <a:solidFill>
                  <a:schemeClr val="accent3">
                    <a:lumMod val="50000"/>
                  </a:schemeClr>
                </a:solidFill>
                <a:effectLst/>
                <a:latin typeface="Times New Roman" panose="02020603050405020304" pitchFamily="18" charset="0"/>
                <a:ea typeface="Aptos" panose="020B0004020202020204" pitchFamily="34" charset="0"/>
                <a:cs typeface="Mangal" panose="02040503050203030202" pitchFamily="18" charset="0"/>
                <a:hlinkClick r:id="rId3">
                  <a:extLst>
                    <a:ext uri="{A12FA001-AC4F-418D-AE19-62706E023703}">
                      <ahyp:hlinkClr xmlns:ahyp="http://schemas.microsoft.com/office/drawing/2018/hyperlinkcolor" val="tx"/>
                    </a:ext>
                  </a:extLst>
                </a:hlinkClick>
              </a:rPr>
              <a:t> Xi</a:t>
            </a:r>
            <a:endParaRPr lang="en-IN" kern="100" dirty="0">
              <a:solidFill>
                <a:schemeClr val="accent3">
                  <a:lumMod val="50000"/>
                </a:schemeClr>
              </a:solidFill>
              <a:effectLst/>
              <a:latin typeface="Times New Roman" panose="02020603050405020304" pitchFamily="18" charset="0"/>
              <a:ea typeface="Aptos" panose="020B0004020202020204" pitchFamily="34" charset="0"/>
              <a:cs typeface="Mangal" panose="02040503050203030202" pitchFamily="18" charset="0"/>
            </a:endParaRPr>
          </a:p>
          <a:p>
            <a:pPr algn="ctr"/>
            <a:endParaRPr lang="en-IN" dirty="0">
              <a:solidFill>
                <a:schemeClr val="accent3">
                  <a:lumMod val="50000"/>
                </a:schemeClr>
              </a:solidFill>
            </a:endParaRPr>
          </a:p>
        </p:txBody>
      </p:sp>
      <p:pic>
        <p:nvPicPr>
          <p:cNvPr id="7" name="Picture 6">
            <a:extLst>
              <a:ext uri="{FF2B5EF4-FFF2-40B4-BE49-F238E27FC236}">
                <a16:creationId xmlns:a16="http://schemas.microsoft.com/office/drawing/2014/main" id="{938A9A7D-C5B6-F228-4521-9979E1D1380E}"/>
              </a:ext>
            </a:extLst>
          </p:cNvPr>
          <p:cNvPicPr>
            <a:picLocks noChangeAspect="1"/>
          </p:cNvPicPr>
          <p:nvPr/>
        </p:nvPicPr>
        <p:blipFill>
          <a:blip r:embed="rId4"/>
          <a:stretch>
            <a:fillRect/>
          </a:stretch>
        </p:blipFill>
        <p:spPr>
          <a:xfrm>
            <a:off x="4876987" y="2509773"/>
            <a:ext cx="1438781" cy="1164437"/>
          </a:xfrm>
          <a:prstGeom prst="rect">
            <a:avLst/>
          </a:prstGeom>
        </p:spPr>
      </p:pic>
      <p:sp>
        <p:nvSpPr>
          <p:cNvPr id="8" name="TextBox 7">
            <a:extLst>
              <a:ext uri="{FF2B5EF4-FFF2-40B4-BE49-F238E27FC236}">
                <a16:creationId xmlns:a16="http://schemas.microsoft.com/office/drawing/2014/main" id="{A0ADF2D5-21A5-F708-1BE0-63D365A943B5}"/>
              </a:ext>
            </a:extLst>
          </p:cNvPr>
          <p:cNvSpPr txBox="1"/>
          <p:nvPr/>
        </p:nvSpPr>
        <p:spPr>
          <a:xfrm>
            <a:off x="4241871" y="4251488"/>
            <a:ext cx="4147794" cy="2210157"/>
          </a:xfrm>
          <a:prstGeom prst="rect">
            <a:avLst/>
          </a:prstGeom>
          <a:noFill/>
        </p:spPr>
        <p:txBody>
          <a:bodyPr wrap="square" rtlCol="0">
            <a:spAutoFit/>
          </a:bodyPr>
          <a:lstStyle/>
          <a:p>
            <a:pPr marL="6350" marR="38735" indent="-6350">
              <a:lnSpc>
                <a:spcPct val="151000"/>
              </a:lnSpc>
              <a:spcAft>
                <a:spcPts val="585"/>
              </a:spcAft>
            </a:pPr>
            <a:r>
              <a:rPr lang="en-IN" b="1" kern="100" dirty="0">
                <a:solidFill>
                  <a:schemeClr val="accent3">
                    <a:lumMod val="50000"/>
                  </a:schemeClr>
                </a:solidFill>
                <a:effectLst/>
                <a:latin typeface="Times New Roman" panose="02020603050405020304" pitchFamily="18" charset="0"/>
                <a:ea typeface="Aptos" panose="020B0004020202020204" pitchFamily="34" charset="0"/>
                <a:cs typeface="Mangal" panose="02040503050203030202" pitchFamily="18" charset="0"/>
              </a:rPr>
              <a:t>Implementing an Effective Infrastructure Monitoring Solution with Prometheus and Grafana</a:t>
            </a:r>
            <a:endParaRPr lang="en-IN" kern="100" dirty="0">
              <a:solidFill>
                <a:schemeClr val="accent3">
                  <a:lumMod val="50000"/>
                </a:schemeClr>
              </a:solidFill>
              <a:effectLst/>
              <a:latin typeface="Times New Roman" panose="02020603050405020304" pitchFamily="18" charset="0"/>
              <a:ea typeface="Aptos" panose="020B0004020202020204" pitchFamily="34" charset="0"/>
              <a:cs typeface="Mangal" panose="02040503050203030202" pitchFamily="18" charset="0"/>
            </a:endParaRPr>
          </a:p>
          <a:p>
            <a:pPr marL="6350" marR="38735" indent="-6350">
              <a:lnSpc>
                <a:spcPct val="151000"/>
              </a:lnSpc>
              <a:spcAft>
                <a:spcPts val="585"/>
              </a:spcAft>
            </a:pPr>
            <a:r>
              <a:rPr lang="en-IN" kern="100" dirty="0">
                <a:solidFill>
                  <a:schemeClr val="accent3">
                    <a:lumMod val="50000"/>
                  </a:schemeClr>
                </a:solidFill>
                <a:effectLst/>
                <a:latin typeface="Times New Roman" panose="02020603050405020304" pitchFamily="18" charset="0"/>
                <a:ea typeface="Aptos" panose="020B0004020202020204" pitchFamily="34" charset="0"/>
                <a:cs typeface="Mangal" panose="02040503050203030202" pitchFamily="18" charset="0"/>
              </a:rPr>
              <a:t>By </a:t>
            </a:r>
            <a:r>
              <a:rPr lang="en-IN" kern="100" dirty="0" err="1">
                <a:solidFill>
                  <a:schemeClr val="accent3">
                    <a:lumMod val="50000"/>
                  </a:schemeClr>
                </a:solidFill>
                <a:effectLst/>
                <a:latin typeface="Times New Roman" panose="02020603050405020304" pitchFamily="18" charset="0"/>
                <a:ea typeface="Aptos" panose="020B0004020202020204" pitchFamily="34" charset="0"/>
                <a:cs typeface="Mangal" panose="02040503050203030202" pitchFamily="18" charset="0"/>
              </a:rPr>
              <a:t>Pragathi</a:t>
            </a:r>
            <a:r>
              <a:rPr lang="en-IN" kern="100" dirty="0">
                <a:solidFill>
                  <a:schemeClr val="accent3">
                    <a:lumMod val="50000"/>
                  </a:schemeClr>
                </a:solidFill>
                <a:effectLst/>
                <a:latin typeface="Times New Roman" panose="02020603050405020304" pitchFamily="18" charset="0"/>
                <a:ea typeface="Aptos" panose="020B0004020202020204" pitchFamily="34" charset="0"/>
                <a:cs typeface="Mangal" panose="02040503050203030202" pitchFamily="18" charset="0"/>
              </a:rPr>
              <a:t> B.C., Hrithik </a:t>
            </a:r>
            <a:r>
              <a:rPr lang="en-IN" kern="100" dirty="0" err="1">
                <a:solidFill>
                  <a:schemeClr val="accent3">
                    <a:lumMod val="50000"/>
                  </a:schemeClr>
                </a:solidFill>
                <a:effectLst/>
                <a:latin typeface="Times New Roman" panose="02020603050405020304" pitchFamily="18" charset="0"/>
                <a:ea typeface="Aptos" panose="020B0004020202020204" pitchFamily="34" charset="0"/>
                <a:cs typeface="Mangal" panose="02040503050203030202" pitchFamily="18" charset="0"/>
              </a:rPr>
              <a:t>Maddirala</a:t>
            </a:r>
            <a:r>
              <a:rPr lang="en-IN" kern="100" dirty="0">
                <a:solidFill>
                  <a:schemeClr val="accent3">
                    <a:lumMod val="50000"/>
                  </a:schemeClr>
                </a:solidFill>
                <a:effectLst/>
                <a:latin typeface="Times New Roman" panose="02020603050405020304" pitchFamily="18" charset="0"/>
                <a:ea typeface="Aptos" panose="020B0004020202020204" pitchFamily="34" charset="0"/>
                <a:cs typeface="Mangal" panose="02040503050203030202" pitchFamily="18" charset="0"/>
              </a:rPr>
              <a:t>, Sneha M.</a:t>
            </a:r>
          </a:p>
        </p:txBody>
      </p:sp>
      <p:pic>
        <p:nvPicPr>
          <p:cNvPr id="9" name="Picture 8">
            <a:extLst>
              <a:ext uri="{FF2B5EF4-FFF2-40B4-BE49-F238E27FC236}">
                <a16:creationId xmlns:a16="http://schemas.microsoft.com/office/drawing/2014/main" id="{719A1DAF-1110-BE37-AA26-9A122D580803}"/>
              </a:ext>
            </a:extLst>
          </p:cNvPr>
          <p:cNvPicPr>
            <a:picLocks noChangeAspect="1"/>
          </p:cNvPicPr>
          <p:nvPr/>
        </p:nvPicPr>
        <p:blipFill>
          <a:blip r:embed="rId5"/>
          <a:stretch>
            <a:fillRect/>
          </a:stretch>
        </p:blipFill>
        <p:spPr>
          <a:xfrm>
            <a:off x="9018728" y="2256597"/>
            <a:ext cx="1780186" cy="1548518"/>
          </a:xfrm>
          <a:prstGeom prst="rect">
            <a:avLst/>
          </a:prstGeom>
        </p:spPr>
      </p:pic>
      <p:sp>
        <p:nvSpPr>
          <p:cNvPr id="10" name="TextBox 9">
            <a:extLst>
              <a:ext uri="{FF2B5EF4-FFF2-40B4-BE49-F238E27FC236}">
                <a16:creationId xmlns:a16="http://schemas.microsoft.com/office/drawing/2014/main" id="{BF083454-7561-0C55-BCB4-E9CB13AC43EB}"/>
              </a:ext>
            </a:extLst>
          </p:cNvPr>
          <p:cNvSpPr txBox="1"/>
          <p:nvPr/>
        </p:nvSpPr>
        <p:spPr>
          <a:xfrm>
            <a:off x="8625526" y="4139729"/>
            <a:ext cx="3308808" cy="2210926"/>
          </a:xfrm>
          <a:prstGeom prst="rect">
            <a:avLst/>
          </a:prstGeom>
          <a:noFill/>
        </p:spPr>
        <p:txBody>
          <a:bodyPr wrap="square" rtlCol="0">
            <a:spAutoFit/>
          </a:bodyPr>
          <a:lstStyle/>
          <a:p>
            <a:pPr marL="6350" marR="38735" indent="-6350" algn="just">
              <a:lnSpc>
                <a:spcPct val="151000"/>
              </a:lnSpc>
              <a:spcAft>
                <a:spcPts val="585"/>
              </a:spcAft>
            </a:pPr>
            <a:r>
              <a:rPr lang="en-IN" sz="1800" b="1" kern="100" dirty="0">
                <a:solidFill>
                  <a:schemeClr val="accent3">
                    <a:lumMod val="50000"/>
                  </a:schemeClr>
                </a:solidFill>
                <a:effectLst/>
                <a:latin typeface="Times New Roman" panose="02020603050405020304" pitchFamily="18" charset="0"/>
                <a:ea typeface="Aptos" panose="020B0004020202020204" pitchFamily="34" charset="0"/>
                <a:cs typeface="Mangal" panose="02040503050203030202" pitchFamily="18" charset="0"/>
              </a:rPr>
              <a:t>The Proposed Pre-Configured Deployment Model for Amazon EC2 Cloud Services</a:t>
            </a:r>
            <a:endParaRPr lang="en-IN" sz="1800" kern="100" dirty="0">
              <a:solidFill>
                <a:schemeClr val="accent3">
                  <a:lumMod val="50000"/>
                </a:schemeClr>
              </a:solidFill>
              <a:effectLst/>
              <a:latin typeface="Times New Roman" panose="02020603050405020304" pitchFamily="18" charset="0"/>
              <a:ea typeface="Aptos" panose="020B0004020202020204" pitchFamily="34" charset="0"/>
              <a:cs typeface="Mangal" panose="02040503050203030202" pitchFamily="18" charset="0"/>
            </a:endParaRPr>
          </a:p>
          <a:p>
            <a:pPr marL="6350" marR="38735" indent="-6350" algn="just">
              <a:lnSpc>
                <a:spcPct val="151000"/>
              </a:lnSpc>
              <a:spcAft>
                <a:spcPts val="585"/>
              </a:spcAft>
            </a:pPr>
            <a:r>
              <a:rPr lang="en-IN" kern="100" dirty="0">
                <a:solidFill>
                  <a:schemeClr val="accent3">
                    <a:lumMod val="50000"/>
                  </a:schemeClr>
                </a:solidFill>
                <a:latin typeface="Times New Roman" panose="02020603050405020304" pitchFamily="18" charset="0"/>
                <a:cs typeface="Mangal" panose="02040503050203030202" pitchFamily="18" charset="0"/>
              </a:rPr>
              <a:t>By Anurag Choudhary, Pradeep Kumar Verma, Piyush Rai</a:t>
            </a:r>
            <a:endParaRPr lang="en-IN" dirty="0">
              <a:solidFill>
                <a:schemeClr val="accent3">
                  <a:lumMod val="50000"/>
                </a:schemeClr>
              </a:solidFill>
            </a:endParaRPr>
          </a:p>
        </p:txBody>
      </p:sp>
    </p:spTree>
    <p:extLst>
      <p:ext uri="{BB962C8B-B14F-4D97-AF65-F5344CB8AC3E}">
        <p14:creationId xmlns:p14="http://schemas.microsoft.com/office/powerpoint/2010/main" val="4235668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8C93A-0325-010F-4E3F-57B2649BAA57}"/>
              </a:ext>
            </a:extLst>
          </p:cNvPr>
          <p:cNvSpPr>
            <a:spLocks noGrp="1"/>
          </p:cNvSpPr>
          <p:nvPr>
            <p:ph type="title"/>
          </p:nvPr>
        </p:nvSpPr>
        <p:spPr/>
        <p:txBody>
          <a:bodyPr/>
          <a:lstStyle/>
          <a:p>
            <a:pPr algn="ctr"/>
            <a:r>
              <a:rPr lang="en-US" dirty="0"/>
              <a:t>Key Features</a:t>
            </a:r>
            <a:endParaRPr lang="en-IN" dirty="0"/>
          </a:p>
        </p:txBody>
      </p:sp>
      <p:sp>
        <p:nvSpPr>
          <p:cNvPr id="3" name="Content Placeholder 2">
            <a:extLst>
              <a:ext uri="{FF2B5EF4-FFF2-40B4-BE49-F238E27FC236}">
                <a16:creationId xmlns:a16="http://schemas.microsoft.com/office/drawing/2014/main" id="{10250D4E-DCAB-386B-578C-AF30BAECA56A}"/>
              </a:ext>
            </a:extLst>
          </p:cNvPr>
          <p:cNvSpPr>
            <a:spLocks noGrp="1"/>
          </p:cNvSpPr>
          <p:nvPr>
            <p:ph idx="1"/>
          </p:nvPr>
        </p:nvSpPr>
        <p:spPr/>
        <p:txBody>
          <a:bodyPr/>
          <a:lstStyle/>
          <a:p>
            <a:r>
              <a:rPr lang="en-US" b="1" dirty="0"/>
              <a:t>Automated Deployment with AWS EC2</a:t>
            </a:r>
          </a:p>
          <a:p>
            <a:r>
              <a:rPr lang="en-IN" b="1" dirty="0"/>
              <a:t>CI/CD Pipeline with Jenkins</a:t>
            </a:r>
            <a:endParaRPr lang="en-US" b="1" dirty="0"/>
          </a:p>
          <a:p>
            <a:r>
              <a:rPr lang="en-IN" b="1" dirty="0"/>
              <a:t>Containerization with Docker</a:t>
            </a:r>
            <a:endParaRPr lang="en-US" b="1" dirty="0"/>
          </a:p>
          <a:p>
            <a:r>
              <a:rPr lang="en-IN" b="1" dirty="0"/>
              <a:t>Monitoring with Prometheus &amp; Grafana</a:t>
            </a:r>
            <a:endParaRPr lang="en-US" b="1" dirty="0"/>
          </a:p>
          <a:p>
            <a:r>
              <a:rPr lang="en-US" b="1" dirty="0"/>
              <a:t>Intrusion Prevention System (IPS) with Snort</a:t>
            </a:r>
          </a:p>
          <a:p>
            <a:r>
              <a:rPr lang="en-IN" b="1" dirty="0"/>
              <a:t>Improved Security &amp; Code Quality</a:t>
            </a:r>
          </a:p>
          <a:p>
            <a:r>
              <a:rPr lang="en-IN" b="1" dirty="0"/>
              <a:t>Scalability &amp; High Availability</a:t>
            </a:r>
          </a:p>
          <a:p>
            <a:r>
              <a:rPr lang="en-IN" b="1" dirty="0"/>
              <a:t>Efficient Logging</a:t>
            </a:r>
          </a:p>
        </p:txBody>
      </p:sp>
    </p:spTree>
    <p:extLst>
      <p:ext uri="{BB962C8B-B14F-4D97-AF65-F5344CB8AC3E}">
        <p14:creationId xmlns:p14="http://schemas.microsoft.com/office/powerpoint/2010/main" val="2955270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D5078-445F-6A1A-1E4B-51FE37DF2918}"/>
              </a:ext>
            </a:extLst>
          </p:cNvPr>
          <p:cNvSpPr>
            <a:spLocks noGrp="1"/>
          </p:cNvSpPr>
          <p:nvPr>
            <p:ph type="title"/>
          </p:nvPr>
        </p:nvSpPr>
        <p:spPr/>
        <p:txBody>
          <a:bodyPr/>
          <a:lstStyle/>
          <a:p>
            <a:pPr algn="ctr"/>
            <a:r>
              <a:rPr lang="en-US" dirty="0"/>
              <a:t>Block diagram</a:t>
            </a:r>
            <a:endParaRPr lang="en-IN" dirty="0"/>
          </a:p>
        </p:txBody>
      </p:sp>
      <p:pic>
        <p:nvPicPr>
          <p:cNvPr id="4" name="Content Placeholder 3">
            <a:extLst>
              <a:ext uri="{FF2B5EF4-FFF2-40B4-BE49-F238E27FC236}">
                <a16:creationId xmlns:a16="http://schemas.microsoft.com/office/drawing/2014/main" id="{74A94BF4-34B1-3901-D38C-FBCB06F971F3}"/>
              </a:ext>
            </a:extLst>
          </p:cNvPr>
          <p:cNvPicPr>
            <a:picLocks noGrp="1" noChangeAspect="1"/>
          </p:cNvPicPr>
          <p:nvPr>
            <p:ph idx="1"/>
          </p:nvPr>
        </p:nvPicPr>
        <p:blipFill>
          <a:blip r:embed="rId2"/>
          <a:stretch>
            <a:fillRect/>
          </a:stretch>
        </p:blipFill>
        <p:spPr>
          <a:xfrm>
            <a:off x="3553906" y="2168165"/>
            <a:ext cx="4694548" cy="4317476"/>
          </a:xfrm>
          <a:prstGeom prst="rect">
            <a:avLst/>
          </a:prstGeom>
          <a:ln w="12700">
            <a:solidFill>
              <a:schemeClr val="accent3">
                <a:lumMod val="50000"/>
              </a:schemeClr>
            </a:solidFill>
          </a:ln>
        </p:spPr>
      </p:pic>
    </p:spTree>
    <p:extLst>
      <p:ext uri="{BB962C8B-B14F-4D97-AF65-F5344CB8AC3E}">
        <p14:creationId xmlns:p14="http://schemas.microsoft.com/office/powerpoint/2010/main" val="757363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4382E-E358-149B-7E48-0B6E1A0C2B0E}"/>
              </a:ext>
            </a:extLst>
          </p:cNvPr>
          <p:cNvSpPr>
            <a:spLocks noGrp="1"/>
          </p:cNvSpPr>
          <p:nvPr>
            <p:ph type="title"/>
          </p:nvPr>
        </p:nvSpPr>
        <p:spPr/>
        <p:txBody>
          <a:bodyPr/>
          <a:lstStyle/>
          <a:p>
            <a:pPr algn="ctr"/>
            <a:r>
              <a:rPr lang="en-US" dirty="0"/>
              <a:t>Flow chart</a:t>
            </a:r>
            <a:endParaRPr lang="en-IN" dirty="0"/>
          </a:p>
        </p:txBody>
      </p:sp>
      <p:pic>
        <p:nvPicPr>
          <p:cNvPr id="5" name="Content Placeholder 4">
            <a:extLst>
              <a:ext uri="{FF2B5EF4-FFF2-40B4-BE49-F238E27FC236}">
                <a16:creationId xmlns:a16="http://schemas.microsoft.com/office/drawing/2014/main" id="{F97BFC5F-FF94-864A-7E4E-A53A501BD03F}"/>
              </a:ext>
            </a:extLst>
          </p:cNvPr>
          <p:cNvPicPr>
            <a:picLocks noGrp="1" noChangeAspect="1"/>
          </p:cNvPicPr>
          <p:nvPr>
            <p:ph idx="1"/>
          </p:nvPr>
        </p:nvPicPr>
        <p:blipFill>
          <a:blip r:embed="rId2"/>
          <a:stretch>
            <a:fillRect/>
          </a:stretch>
        </p:blipFill>
        <p:spPr>
          <a:xfrm>
            <a:off x="1677971" y="2149311"/>
            <a:ext cx="8597245" cy="4185501"/>
          </a:xfrm>
          <a:ln w="28575">
            <a:solidFill>
              <a:schemeClr val="accent3">
                <a:lumMod val="50000"/>
              </a:schemeClr>
            </a:solidFill>
          </a:ln>
        </p:spPr>
      </p:pic>
    </p:spTree>
    <p:extLst>
      <p:ext uri="{BB962C8B-B14F-4D97-AF65-F5344CB8AC3E}">
        <p14:creationId xmlns:p14="http://schemas.microsoft.com/office/powerpoint/2010/main" val="299509840"/>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167</TotalTime>
  <Words>808</Words>
  <Application>Microsoft Office PowerPoint</Application>
  <PresentationFormat>Widescreen</PresentationFormat>
  <Paragraphs>140</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DM Sans</vt:lpstr>
      <vt:lpstr>Gill Sans MT</vt:lpstr>
      <vt:lpstr>Sansita</vt:lpstr>
      <vt:lpstr>Times New Roman</vt:lpstr>
      <vt:lpstr>Wingdings 2</vt:lpstr>
      <vt:lpstr>Dividend</vt:lpstr>
      <vt:lpstr>       AWS Web Server Deployment with CI/CD, Prometheus Monitoring, and IPS Security using Snort </vt:lpstr>
      <vt:lpstr>Overview</vt:lpstr>
      <vt:lpstr>Introduction</vt:lpstr>
      <vt:lpstr>Problem statement</vt:lpstr>
      <vt:lpstr>Applications</vt:lpstr>
      <vt:lpstr>Literature Survey</vt:lpstr>
      <vt:lpstr>Key Features</vt:lpstr>
      <vt:lpstr>Block diagram</vt:lpstr>
      <vt:lpstr>Flow chart</vt:lpstr>
      <vt:lpstr>Software and tools used</vt:lpstr>
      <vt:lpstr>Software and tools used</vt:lpstr>
      <vt:lpstr>Software and tools used</vt:lpstr>
      <vt:lpstr>Project structure</vt:lpstr>
      <vt:lpstr>Containerizing and deploying</vt:lpstr>
      <vt:lpstr>Containerizing and deploying</vt:lpstr>
      <vt:lpstr>Containerizing and deploying</vt:lpstr>
      <vt:lpstr>Project output</vt:lpstr>
      <vt:lpstr>Project output</vt:lpstr>
      <vt:lpstr>Project output</vt:lpstr>
      <vt:lpstr>Project output</vt:lpstr>
      <vt:lpstr>Project output</vt:lpstr>
      <vt:lpstr>Project output</vt:lpstr>
      <vt:lpstr>Future scope</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Vaibhav Kalsait</dc:creator>
  <cp:lastModifiedBy>Vaibhav Kalsait</cp:lastModifiedBy>
  <cp:revision>2</cp:revision>
  <dcterms:created xsi:type="dcterms:W3CDTF">2025-02-10T14:04:53Z</dcterms:created>
  <dcterms:modified xsi:type="dcterms:W3CDTF">2025-02-10T16:52:44Z</dcterms:modified>
</cp:coreProperties>
</file>