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2"/>
  </p:notesMasterIdLst>
  <p:handoutMasterIdLst>
    <p:handoutMasterId r:id="rId23"/>
  </p:handoutMasterIdLst>
  <p:sldIdLst>
    <p:sldId id="281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6" r:id="rId14"/>
    <p:sldId id="277" r:id="rId15"/>
    <p:sldId id="278" r:id="rId16"/>
    <p:sldId id="279" r:id="rId17"/>
    <p:sldId id="280" r:id="rId18"/>
    <p:sldId id="270" r:id="rId19"/>
    <p:sldId id="271" r:id="rId20"/>
    <p:sldId id="272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1983" autoAdjust="0"/>
  </p:normalViewPr>
  <p:slideViewPr>
    <p:cSldViewPr>
      <p:cViewPr varScale="1">
        <p:scale>
          <a:sx n="73" d="100"/>
          <a:sy n="73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5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1/6/2017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173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52586" y="4305565"/>
            <a:ext cx="4800634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algn="l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Automation &amp; Advanced Selenium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629625" y="8656629"/>
            <a:ext cx="2946699" cy="30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3985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14500" y="449263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90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5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1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0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2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5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4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4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3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6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1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14500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4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3381642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679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0712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4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48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7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727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886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515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2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0739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6982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64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8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33957" y="1823728"/>
            <a:ext cx="79563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sz="2400" dirty="0" smtClean="0">
              <a:solidFill>
                <a:schemeClr val="bg1"/>
              </a:solidFill>
              <a:latin typeface="Candara" pitchFamily="34" charset="0"/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1839913"/>
            <a:ext cx="9144000" cy="8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Test Automation &amp; Advanced Selenium</a:t>
            </a:r>
          </a:p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ea typeface="+mj-ea"/>
              </a:rPr>
              <a:t>Lesson 00:</a:t>
            </a:r>
          </a:p>
        </p:txBody>
      </p:sp>
    </p:spTree>
    <p:extLst>
      <p:ext uri="{BB962C8B-B14F-4D97-AF65-F5344CB8AC3E}">
        <p14:creationId xmlns:p14="http://schemas.microsoft.com/office/powerpoint/2010/main" val="564489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036" y="1268760"/>
            <a:ext cx="8845484" cy="4643751"/>
          </a:xfrm>
        </p:spPr>
        <p:txBody>
          <a:bodyPr/>
          <a:lstStyle/>
          <a:p>
            <a:r>
              <a:rPr lang="en-US" sz="1050" dirty="0"/>
              <a:t>Lesson 4: Selenium 2.0 – Web Driver</a:t>
            </a:r>
          </a:p>
          <a:p>
            <a:pPr lvl="1"/>
            <a:r>
              <a:rPr lang="en-US" sz="900" dirty="0"/>
              <a:t>4.1. Introduction To Web Driver</a:t>
            </a:r>
          </a:p>
          <a:p>
            <a:pPr lvl="1"/>
            <a:r>
              <a:rPr lang="en-US" sz="900" dirty="0"/>
              <a:t>4.2. Web Driver Vs Selenium RC Vs Selenium IDE</a:t>
            </a:r>
          </a:p>
          <a:p>
            <a:pPr lvl="1"/>
            <a:r>
              <a:rPr lang="en-US" sz="900" dirty="0"/>
              <a:t>4.3. Benefits of Web Driver over Selenium IDE and RC</a:t>
            </a:r>
          </a:p>
          <a:p>
            <a:pPr lvl="1"/>
            <a:r>
              <a:rPr lang="en-US" sz="900" dirty="0"/>
              <a:t>4.4. Limitations of Web Driver</a:t>
            </a:r>
          </a:p>
          <a:p>
            <a:r>
              <a:rPr lang="en-US" sz="1050" dirty="0"/>
              <a:t>Lesson 5: Testing Web Applications Using Web Driver API</a:t>
            </a:r>
          </a:p>
          <a:p>
            <a:pPr lvl="1"/>
            <a:r>
              <a:rPr lang="en-US" sz="900" dirty="0"/>
              <a:t>5.1. Writing first Web Driver Test</a:t>
            </a:r>
          </a:p>
          <a:p>
            <a:pPr lvl="1"/>
            <a:r>
              <a:rPr lang="en-US" sz="900" dirty="0"/>
              <a:t>5.2. Locating UI Elements-Developers Tools</a:t>
            </a:r>
          </a:p>
          <a:p>
            <a:pPr lvl="1"/>
            <a:r>
              <a:rPr lang="en-US" sz="900" dirty="0"/>
              <a:t>5.3. Navigation API</a:t>
            </a:r>
          </a:p>
          <a:p>
            <a:pPr lvl="2"/>
            <a:r>
              <a:rPr lang="en-US" sz="800" dirty="0" smtClean="0"/>
              <a:t>5.3.1</a:t>
            </a:r>
            <a:r>
              <a:rPr lang="en-US" sz="800" dirty="0"/>
              <a:t>. get</a:t>
            </a:r>
          </a:p>
          <a:p>
            <a:pPr lvl="2"/>
            <a:r>
              <a:rPr lang="en-US" sz="800" dirty="0" smtClean="0"/>
              <a:t>5.3.2</a:t>
            </a:r>
            <a:r>
              <a:rPr lang="en-US" sz="800" dirty="0"/>
              <a:t>. navigate</a:t>
            </a:r>
          </a:p>
          <a:p>
            <a:pPr lvl="1"/>
            <a:r>
              <a:rPr lang="en-US" sz="900" dirty="0"/>
              <a:t>5.4. Interrogation API</a:t>
            </a:r>
          </a:p>
          <a:p>
            <a:pPr lvl="2"/>
            <a:r>
              <a:rPr lang="en-US" sz="800" dirty="0" smtClean="0"/>
              <a:t>5.4.1</a:t>
            </a:r>
            <a:r>
              <a:rPr lang="en-US" sz="800" dirty="0"/>
              <a:t>. </a:t>
            </a:r>
            <a:r>
              <a:rPr lang="en-US" sz="800" dirty="0" err="1"/>
              <a:t>getTitle</a:t>
            </a:r>
            <a:endParaRPr lang="en-US" sz="800" dirty="0"/>
          </a:p>
          <a:p>
            <a:pPr lvl="2"/>
            <a:r>
              <a:rPr lang="en-US" sz="800" dirty="0" smtClean="0"/>
              <a:t>5.4.2</a:t>
            </a:r>
            <a:r>
              <a:rPr lang="en-US" sz="800" dirty="0"/>
              <a:t>. </a:t>
            </a:r>
            <a:r>
              <a:rPr lang="en-US" sz="800" dirty="0" err="1"/>
              <a:t>getCurrentUrl</a:t>
            </a:r>
            <a:endParaRPr lang="en-US" sz="800" dirty="0"/>
          </a:p>
          <a:p>
            <a:pPr lvl="2"/>
            <a:r>
              <a:rPr lang="en-US" sz="800" dirty="0" smtClean="0"/>
              <a:t>5.4.3</a:t>
            </a:r>
            <a:r>
              <a:rPr lang="en-US" sz="800" dirty="0"/>
              <a:t>. </a:t>
            </a:r>
            <a:r>
              <a:rPr lang="en-US" sz="800" dirty="0" err="1"/>
              <a:t>getPageSource</a:t>
            </a:r>
            <a:r>
              <a:rPr lang="en-US" sz="800" dirty="0"/>
              <a:t> </a:t>
            </a:r>
          </a:p>
          <a:p>
            <a:r>
              <a:rPr lang="en-US" sz="1050" dirty="0"/>
              <a:t>5.5. </a:t>
            </a:r>
            <a:r>
              <a:rPr lang="en-US" sz="1050" dirty="0" err="1"/>
              <a:t>WebElement</a:t>
            </a:r>
            <a:r>
              <a:rPr lang="en-US" sz="1050" dirty="0"/>
              <a:t> API</a:t>
            </a:r>
          </a:p>
          <a:p>
            <a:pPr lvl="1"/>
            <a:r>
              <a:rPr lang="en-US" sz="900" dirty="0" smtClean="0"/>
              <a:t>5.5.1</a:t>
            </a:r>
            <a:r>
              <a:rPr lang="en-US" sz="900" dirty="0"/>
              <a:t>. </a:t>
            </a:r>
            <a:r>
              <a:rPr lang="en-US" sz="900" dirty="0" err="1"/>
              <a:t>findElement</a:t>
            </a:r>
            <a:r>
              <a:rPr lang="en-US" sz="900" dirty="0"/>
              <a:t> &amp; </a:t>
            </a:r>
            <a:r>
              <a:rPr lang="en-US" sz="900" dirty="0" err="1"/>
              <a:t>findElements</a:t>
            </a:r>
            <a:endParaRPr lang="en-US" sz="900" dirty="0"/>
          </a:p>
          <a:p>
            <a:pPr lvl="1"/>
            <a:r>
              <a:rPr lang="en-US" sz="900" dirty="0" smtClean="0"/>
              <a:t>5.5.2</a:t>
            </a:r>
            <a:r>
              <a:rPr lang="en-US" sz="900" dirty="0"/>
              <a:t>. By</a:t>
            </a:r>
          </a:p>
          <a:p>
            <a:pPr lvl="2"/>
            <a:r>
              <a:rPr lang="en-US" sz="800" dirty="0" smtClean="0"/>
              <a:t>5.5.2.1</a:t>
            </a:r>
            <a:r>
              <a:rPr lang="en-US" sz="800" dirty="0"/>
              <a:t>. id</a:t>
            </a:r>
          </a:p>
          <a:p>
            <a:pPr lvl="2"/>
            <a:r>
              <a:rPr lang="en-US" sz="800" dirty="0" smtClean="0"/>
              <a:t>5.5.2.2</a:t>
            </a:r>
            <a:r>
              <a:rPr lang="en-US" sz="800" dirty="0"/>
              <a:t>. </a:t>
            </a:r>
            <a:r>
              <a:rPr lang="en-US" sz="800" dirty="0" err="1"/>
              <a:t>xpath</a:t>
            </a:r>
            <a:endParaRPr lang="en-US" sz="800" dirty="0"/>
          </a:p>
          <a:p>
            <a:pPr lvl="2"/>
            <a:r>
              <a:rPr lang="en-US" sz="800" dirty="0" smtClean="0"/>
              <a:t>5.5.2.3</a:t>
            </a:r>
            <a:r>
              <a:rPr lang="en-US" sz="800" dirty="0"/>
              <a:t>. </a:t>
            </a:r>
            <a:r>
              <a:rPr lang="en-US" sz="800" dirty="0" err="1"/>
              <a:t>cssSelector</a:t>
            </a:r>
            <a:endParaRPr lang="en-US" sz="800" dirty="0"/>
          </a:p>
          <a:p>
            <a:pPr lvl="2"/>
            <a:r>
              <a:rPr lang="en-US" sz="800" dirty="0" smtClean="0"/>
              <a:t>5.5.2.4</a:t>
            </a:r>
            <a:r>
              <a:rPr lang="en-US" sz="800" dirty="0"/>
              <a:t>. </a:t>
            </a:r>
            <a:r>
              <a:rPr lang="en-US" sz="800" dirty="0" err="1"/>
              <a:t>className</a:t>
            </a:r>
            <a:endParaRPr lang="en-US" sz="800" dirty="0"/>
          </a:p>
          <a:p>
            <a:pPr lvl="2"/>
            <a:r>
              <a:rPr lang="en-US" sz="800" dirty="0" smtClean="0"/>
              <a:t>5.5.2.5</a:t>
            </a:r>
            <a:r>
              <a:rPr lang="en-US" sz="800" dirty="0"/>
              <a:t>. </a:t>
            </a:r>
            <a:r>
              <a:rPr lang="en-US" sz="800" dirty="0" err="1"/>
              <a:t>linkText</a:t>
            </a:r>
            <a:endParaRPr lang="en-US" sz="800" dirty="0"/>
          </a:p>
          <a:p>
            <a:pPr lvl="2"/>
            <a:r>
              <a:rPr lang="en-US" sz="800" dirty="0" smtClean="0"/>
              <a:t>5.5.2.6</a:t>
            </a:r>
            <a:r>
              <a:rPr lang="en-US" sz="800" dirty="0"/>
              <a:t>. name</a:t>
            </a:r>
          </a:p>
          <a:p>
            <a:pPr lvl="2"/>
            <a:r>
              <a:rPr lang="en-US" sz="800" dirty="0" smtClean="0"/>
              <a:t>5.5.2.7</a:t>
            </a:r>
            <a:r>
              <a:rPr lang="en-US" sz="800" dirty="0"/>
              <a:t>. </a:t>
            </a:r>
            <a:r>
              <a:rPr lang="en-US" sz="800" dirty="0" err="1"/>
              <a:t>tagName</a:t>
            </a:r>
            <a:endParaRPr lang="en-US" sz="800" dirty="0"/>
          </a:p>
          <a:p>
            <a:pPr lvl="2"/>
            <a:r>
              <a:rPr lang="en-US" sz="800" dirty="0" smtClean="0"/>
              <a:t>5.5.2.8</a:t>
            </a:r>
            <a:r>
              <a:rPr lang="en-US" sz="800" dirty="0"/>
              <a:t>. </a:t>
            </a:r>
            <a:r>
              <a:rPr lang="en-US" sz="800" dirty="0" err="1"/>
              <a:t>partialLinkText</a:t>
            </a:r>
            <a:endParaRPr lang="en-US" sz="80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458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028" y="1412776"/>
            <a:ext cx="8845484" cy="4643751"/>
          </a:xfrm>
        </p:spPr>
        <p:txBody>
          <a:bodyPr/>
          <a:lstStyle/>
          <a:p>
            <a:r>
              <a:rPr lang="en-US" sz="1400" dirty="0"/>
              <a:t>Lesson 5: Testing Web Applications Using Web Driver API (Cont.)</a:t>
            </a:r>
          </a:p>
          <a:p>
            <a:r>
              <a:rPr lang="en-US" sz="1400" dirty="0"/>
              <a:t>5.5. </a:t>
            </a:r>
            <a:r>
              <a:rPr lang="en-US" sz="1400" dirty="0" err="1"/>
              <a:t>WebElement</a:t>
            </a:r>
            <a:r>
              <a:rPr lang="en-US" sz="1400" dirty="0"/>
              <a:t> API</a:t>
            </a:r>
          </a:p>
          <a:p>
            <a:pPr lvl="1"/>
            <a:r>
              <a:rPr lang="en-US" sz="1100" dirty="0" smtClean="0"/>
              <a:t>5.5.3</a:t>
            </a:r>
            <a:r>
              <a:rPr lang="en-US" sz="1100" dirty="0"/>
              <a:t>. click</a:t>
            </a:r>
          </a:p>
          <a:p>
            <a:pPr lvl="1"/>
            <a:r>
              <a:rPr lang="en-US" sz="1100" dirty="0" smtClean="0"/>
              <a:t>5.5.4</a:t>
            </a:r>
            <a:r>
              <a:rPr lang="en-US" sz="1100" dirty="0"/>
              <a:t>. clear</a:t>
            </a:r>
          </a:p>
          <a:p>
            <a:pPr lvl="1"/>
            <a:r>
              <a:rPr lang="en-US" sz="1100" dirty="0" smtClean="0"/>
              <a:t>5.5.5. </a:t>
            </a:r>
            <a:r>
              <a:rPr lang="en-US" sz="1100" dirty="0" err="1"/>
              <a:t>sendKeys</a:t>
            </a:r>
            <a:endParaRPr lang="en-US" sz="1100" dirty="0"/>
          </a:p>
          <a:p>
            <a:pPr lvl="1"/>
            <a:r>
              <a:rPr lang="en-US" sz="1100" dirty="0" smtClean="0"/>
              <a:t>5.5.6</a:t>
            </a:r>
            <a:r>
              <a:rPr lang="en-US" sz="1100" dirty="0"/>
              <a:t>. submit</a:t>
            </a:r>
          </a:p>
          <a:p>
            <a:pPr lvl="1"/>
            <a:r>
              <a:rPr lang="en-US" sz="1100" dirty="0" smtClean="0"/>
              <a:t>5.5.7</a:t>
            </a:r>
            <a:r>
              <a:rPr lang="en-US" sz="1100" dirty="0"/>
              <a:t>. Select – </a:t>
            </a:r>
            <a:r>
              <a:rPr lang="en-US" sz="1100" dirty="0" err="1"/>
              <a:t>selectByVisibleText</a:t>
            </a:r>
            <a:r>
              <a:rPr lang="en-US" sz="1100" dirty="0"/>
              <a:t> etc.</a:t>
            </a:r>
          </a:p>
          <a:p>
            <a:pPr lvl="1"/>
            <a:r>
              <a:rPr lang="en-US" sz="1100" dirty="0" smtClean="0"/>
              <a:t>5.5.8</a:t>
            </a:r>
            <a:r>
              <a:rPr lang="en-US" sz="1100" dirty="0"/>
              <a:t>. </a:t>
            </a:r>
            <a:r>
              <a:rPr lang="en-US" sz="1100" dirty="0" err="1"/>
              <a:t>getText</a:t>
            </a:r>
            <a:endParaRPr lang="en-US" sz="1100" dirty="0"/>
          </a:p>
          <a:p>
            <a:pPr lvl="1"/>
            <a:r>
              <a:rPr lang="en-US" sz="1100" dirty="0" smtClean="0"/>
              <a:t>5.5.9</a:t>
            </a:r>
            <a:r>
              <a:rPr lang="en-US" sz="1100" dirty="0"/>
              <a:t>. </a:t>
            </a:r>
            <a:r>
              <a:rPr lang="en-US" sz="1100" dirty="0" err="1"/>
              <a:t>getAttribute</a:t>
            </a:r>
            <a:endParaRPr lang="en-US" sz="1100" dirty="0"/>
          </a:p>
          <a:p>
            <a:r>
              <a:rPr lang="en-US" sz="1400" dirty="0"/>
              <a:t>5.6. Handling Popup Dialogs and Alerts</a:t>
            </a:r>
          </a:p>
          <a:p>
            <a:r>
              <a:rPr lang="en-US" sz="1400" dirty="0"/>
              <a:t>5.7. Windows</a:t>
            </a:r>
          </a:p>
          <a:p>
            <a:pPr lvl="1"/>
            <a:r>
              <a:rPr lang="en-US" sz="1100" dirty="0" smtClean="0"/>
              <a:t>5.7.1</a:t>
            </a:r>
            <a:r>
              <a:rPr lang="en-US" sz="1100" dirty="0"/>
              <a:t>. </a:t>
            </a:r>
            <a:r>
              <a:rPr lang="en-US" sz="1100" dirty="0" err="1"/>
              <a:t>getWindowHandle</a:t>
            </a:r>
            <a:r>
              <a:rPr lang="en-US" sz="1100" dirty="0"/>
              <a:t> and </a:t>
            </a:r>
            <a:r>
              <a:rPr lang="en-US" sz="1100" dirty="0" err="1"/>
              <a:t>getWindowHandles</a:t>
            </a:r>
            <a:endParaRPr lang="en-US" sz="1100" dirty="0"/>
          </a:p>
          <a:p>
            <a:pPr lvl="1"/>
            <a:r>
              <a:rPr lang="en-US" sz="1100" dirty="0" smtClean="0"/>
              <a:t>5.7.2</a:t>
            </a:r>
            <a:r>
              <a:rPr lang="en-US" sz="1100" dirty="0"/>
              <a:t>. </a:t>
            </a:r>
            <a:r>
              <a:rPr lang="en-US" sz="1100" dirty="0" err="1"/>
              <a:t>switchTo</a:t>
            </a:r>
            <a:endParaRPr lang="en-US" sz="1100" dirty="0"/>
          </a:p>
          <a:p>
            <a:pPr lvl="1"/>
            <a:r>
              <a:rPr lang="en-US" sz="1100" dirty="0" smtClean="0"/>
              <a:t>5.7.3</a:t>
            </a:r>
            <a:r>
              <a:rPr lang="en-US" sz="1100" dirty="0"/>
              <a:t>. manage</a:t>
            </a:r>
          </a:p>
          <a:p>
            <a:r>
              <a:rPr lang="en-US" sz="1400" dirty="0"/>
              <a:t>5.8. Alerts</a:t>
            </a:r>
          </a:p>
          <a:p>
            <a:pPr lvl="1"/>
            <a:r>
              <a:rPr lang="en-US" sz="1100" dirty="0" smtClean="0"/>
              <a:t>5.8.1</a:t>
            </a:r>
            <a:r>
              <a:rPr lang="en-US" sz="1100" dirty="0"/>
              <a:t>. </a:t>
            </a:r>
            <a:r>
              <a:rPr lang="en-US" sz="1100" dirty="0" err="1"/>
              <a:t>switchTo</a:t>
            </a:r>
            <a:endParaRPr lang="en-US" sz="1100" dirty="0"/>
          </a:p>
          <a:p>
            <a:pPr lvl="1"/>
            <a:r>
              <a:rPr lang="en-US" sz="1100" dirty="0" smtClean="0"/>
              <a:t>5.8.2</a:t>
            </a:r>
            <a:r>
              <a:rPr lang="en-US" sz="1100" dirty="0"/>
              <a:t>. dismiss</a:t>
            </a:r>
          </a:p>
          <a:p>
            <a:pPr lvl="1"/>
            <a:r>
              <a:rPr lang="en-US" sz="1100" dirty="0" smtClean="0"/>
              <a:t>5.8.3</a:t>
            </a:r>
            <a:r>
              <a:rPr lang="en-US" sz="1100" dirty="0"/>
              <a:t>. accept</a:t>
            </a:r>
          </a:p>
          <a:p>
            <a:r>
              <a:rPr lang="en-US" sz="1400" dirty="0"/>
              <a:t>5.9. Synchronization</a:t>
            </a:r>
          </a:p>
          <a:p>
            <a:r>
              <a:rPr lang="en-US" sz="1400" dirty="0"/>
              <a:t>5.10. Why synchronization is important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22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028" y="1340768"/>
            <a:ext cx="8845484" cy="4643751"/>
          </a:xfrm>
        </p:spPr>
        <p:txBody>
          <a:bodyPr/>
          <a:lstStyle/>
          <a:p>
            <a:r>
              <a:rPr lang="en-US" sz="1200" dirty="0"/>
              <a:t>Lesson 5: Testing Web Applications Using Web Driver API</a:t>
            </a:r>
          </a:p>
          <a:p>
            <a:pPr lvl="1"/>
            <a:r>
              <a:rPr lang="en-US" sz="1050" dirty="0"/>
              <a:t>5.11. Using Explicit &amp; Implicit Wait</a:t>
            </a:r>
          </a:p>
          <a:p>
            <a:pPr lvl="2"/>
            <a:r>
              <a:rPr lang="en-US" sz="1000" dirty="0" smtClean="0"/>
              <a:t>5.11.1</a:t>
            </a:r>
            <a:r>
              <a:rPr lang="en-US" sz="1000" dirty="0"/>
              <a:t>. </a:t>
            </a:r>
            <a:r>
              <a:rPr lang="en-US" sz="1000" dirty="0" err="1"/>
              <a:t>ExpectedCondition</a:t>
            </a:r>
            <a:r>
              <a:rPr lang="en-US" sz="1000" dirty="0"/>
              <a:t> &amp; </a:t>
            </a:r>
            <a:r>
              <a:rPr lang="en-US" sz="1000" dirty="0" err="1"/>
              <a:t>ExpectedConditions</a:t>
            </a:r>
            <a:endParaRPr lang="en-US" sz="1000" dirty="0"/>
          </a:p>
          <a:p>
            <a:pPr lvl="2"/>
            <a:r>
              <a:rPr lang="en-US" sz="1000" dirty="0" smtClean="0"/>
              <a:t>5.11.2</a:t>
            </a:r>
            <a:r>
              <a:rPr lang="en-US" sz="1000" dirty="0"/>
              <a:t>. </a:t>
            </a:r>
            <a:r>
              <a:rPr lang="en-US" sz="1000" dirty="0" err="1"/>
              <a:t>WebDriverWait</a:t>
            </a:r>
            <a:endParaRPr lang="en-US" sz="1000" dirty="0"/>
          </a:p>
          <a:p>
            <a:pPr lvl="2"/>
            <a:r>
              <a:rPr lang="en-US" sz="1000" dirty="0" smtClean="0"/>
              <a:t>5.11.3</a:t>
            </a:r>
            <a:r>
              <a:rPr lang="en-US" sz="1000" dirty="0"/>
              <a:t>. </a:t>
            </a:r>
            <a:r>
              <a:rPr lang="en-US" sz="1000" dirty="0" err="1"/>
              <a:t>ImplicitlyWait</a:t>
            </a:r>
            <a:endParaRPr lang="en-US" sz="1000" dirty="0"/>
          </a:p>
          <a:p>
            <a:pPr lvl="2"/>
            <a:r>
              <a:rPr lang="en-US" sz="1000" dirty="0" smtClean="0"/>
              <a:t>5.11.4</a:t>
            </a:r>
            <a:r>
              <a:rPr lang="en-US" sz="1000" dirty="0"/>
              <a:t>. </a:t>
            </a:r>
            <a:r>
              <a:rPr lang="en-US" sz="1000" dirty="0" err="1"/>
              <a:t>pageLoadTimeout</a:t>
            </a:r>
            <a:endParaRPr lang="en-US" sz="1000" dirty="0"/>
          </a:p>
          <a:p>
            <a:pPr lvl="1"/>
            <a:r>
              <a:rPr lang="en-US" sz="1050" dirty="0"/>
              <a:t>5.12. </a:t>
            </a:r>
            <a:r>
              <a:rPr lang="en-US" sz="1050" dirty="0" err="1"/>
              <a:t>JavaScriptExecutor</a:t>
            </a:r>
            <a:endParaRPr lang="en-US" sz="1050" dirty="0"/>
          </a:p>
          <a:p>
            <a:r>
              <a:rPr lang="en-US" sz="1200" dirty="0"/>
              <a:t>Lesson 6: Web Driver Test with Xunit</a:t>
            </a:r>
          </a:p>
          <a:p>
            <a:pPr lvl="1"/>
            <a:r>
              <a:rPr lang="en-US" sz="1050" dirty="0" smtClean="0"/>
              <a:t>6.1  </a:t>
            </a:r>
            <a:r>
              <a:rPr lang="en-US" sz="1050" dirty="0"/>
              <a:t>Introduction to Xunit and Junit</a:t>
            </a:r>
          </a:p>
          <a:p>
            <a:pPr lvl="1"/>
            <a:r>
              <a:rPr lang="en-US" sz="1050" dirty="0" smtClean="0"/>
              <a:t>6.2  </a:t>
            </a:r>
            <a:r>
              <a:rPr lang="en-US" sz="1050" dirty="0"/>
              <a:t>Junit Annotations</a:t>
            </a:r>
          </a:p>
          <a:p>
            <a:pPr lvl="1"/>
            <a:r>
              <a:rPr lang="en-US" sz="1050" dirty="0"/>
              <a:t>6.3. Assertions/Verifications –JUnit or </a:t>
            </a:r>
            <a:r>
              <a:rPr lang="en-US" sz="1050" dirty="0" err="1"/>
              <a:t>TestNG</a:t>
            </a:r>
            <a:endParaRPr lang="en-US" sz="1050" dirty="0"/>
          </a:p>
          <a:p>
            <a:pPr lvl="2"/>
            <a:r>
              <a:rPr lang="en-US" sz="1000" dirty="0" smtClean="0"/>
              <a:t>6.1.1</a:t>
            </a:r>
            <a:r>
              <a:rPr lang="en-US" sz="1000" dirty="0"/>
              <a:t>. </a:t>
            </a:r>
            <a:r>
              <a:rPr lang="en-US" sz="1000" dirty="0" err="1"/>
              <a:t>Webdriver</a:t>
            </a:r>
            <a:r>
              <a:rPr lang="en-US" sz="1000" dirty="0"/>
              <a:t> </a:t>
            </a:r>
            <a:r>
              <a:rPr lang="en-US" sz="1000" dirty="0" err="1"/>
              <a:t>testcases</a:t>
            </a:r>
            <a:r>
              <a:rPr lang="en-US" sz="1000" dirty="0"/>
              <a:t> with JUnit or </a:t>
            </a:r>
            <a:r>
              <a:rPr lang="en-US" sz="1000" dirty="0" err="1"/>
              <a:t>TestNG</a:t>
            </a:r>
            <a:endParaRPr lang="en-US" sz="1000" dirty="0"/>
          </a:p>
          <a:p>
            <a:pPr lvl="2"/>
            <a:r>
              <a:rPr lang="en-US" sz="1000" dirty="0" smtClean="0"/>
              <a:t>6.1.2</a:t>
            </a:r>
            <a:r>
              <a:rPr lang="en-US" sz="1000" dirty="0"/>
              <a:t>. Test Suite Lesson</a:t>
            </a:r>
          </a:p>
          <a:p>
            <a:r>
              <a:rPr lang="en-US" sz="1200" dirty="0"/>
              <a:t> Lesson 7: Selenium Web Driver – Advance</a:t>
            </a:r>
          </a:p>
          <a:p>
            <a:pPr lvl="1"/>
            <a:r>
              <a:rPr lang="en-US" sz="1050" dirty="0"/>
              <a:t>7.1. Selenium: How it works </a:t>
            </a:r>
          </a:p>
          <a:p>
            <a:pPr lvl="1"/>
            <a:r>
              <a:rPr lang="en-US" sz="1050" dirty="0"/>
              <a:t>7.2. Different drivers</a:t>
            </a:r>
          </a:p>
          <a:p>
            <a:pPr lvl="2"/>
            <a:r>
              <a:rPr lang="en-US" sz="1000" dirty="0" smtClean="0"/>
              <a:t>7.2.1</a:t>
            </a:r>
            <a:r>
              <a:rPr lang="en-US" sz="1000" dirty="0"/>
              <a:t>. Firefox</a:t>
            </a:r>
          </a:p>
          <a:p>
            <a:pPr lvl="2"/>
            <a:r>
              <a:rPr lang="en-US" sz="1000" dirty="0" smtClean="0"/>
              <a:t>7.2.2</a:t>
            </a:r>
            <a:r>
              <a:rPr lang="en-US" sz="1000" dirty="0"/>
              <a:t>. Chrome</a:t>
            </a:r>
          </a:p>
          <a:p>
            <a:pPr lvl="2"/>
            <a:r>
              <a:rPr lang="en-US" sz="1000" dirty="0" smtClean="0"/>
              <a:t>7.2.3</a:t>
            </a:r>
            <a:r>
              <a:rPr lang="en-US" sz="1000" dirty="0"/>
              <a:t>. Internet Explorer</a:t>
            </a:r>
          </a:p>
          <a:p>
            <a:pPr lvl="2"/>
            <a:r>
              <a:rPr lang="en-US" sz="1000" dirty="0" smtClean="0"/>
              <a:t>7.2.4</a:t>
            </a:r>
            <a:r>
              <a:rPr lang="en-US" sz="1000" dirty="0"/>
              <a:t>. Headless Browser</a:t>
            </a:r>
          </a:p>
          <a:p>
            <a:pPr lvl="3"/>
            <a:r>
              <a:rPr lang="en-US" sz="900" dirty="0" smtClean="0"/>
              <a:t>7.2.4.1</a:t>
            </a:r>
            <a:r>
              <a:rPr lang="en-US" sz="900" dirty="0"/>
              <a:t>. Ghost Driver and Phantom JS</a:t>
            </a:r>
          </a:p>
          <a:p>
            <a:pPr lvl="2"/>
            <a:r>
              <a:rPr lang="en-US" sz="1000" dirty="0" smtClean="0"/>
              <a:t>7.2.5</a:t>
            </a:r>
            <a:r>
              <a:rPr lang="en-US" sz="1000" dirty="0"/>
              <a:t>. Mobile Browsers</a:t>
            </a:r>
          </a:p>
          <a:p>
            <a:pPr lvl="3"/>
            <a:r>
              <a:rPr lang="en-US" sz="900" dirty="0" smtClean="0"/>
              <a:t>7.2.5.1</a:t>
            </a:r>
            <a:r>
              <a:rPr lang="en-US" sz="900" dirty="0"/>
              <a:t>. </a:t>
            </a:r>
            <a:r>
              <a:rPr lang="en-US" sz="900" dirty="0" err="1"/>
              <a:t>Selendriod</a:t>
            </a:r>
            <a:r>
              <a:rPr lang="en-US" sz="900" dirty="0"/>
              <a:t> &amp; </a:t>
            </a:r>
            <a:r>
              <a:rPr lang="en-US" sz="900" dirty="0" err="1" smtClean="0"/>
              <a:t>Appium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519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Lesson 7: Selenium Web Driver – Advance	</a:t>
            </a:r>
          </a:p>
          <a:p>
            <a:pPr lvl="1"/>
            <a:r>
              <a:rPr lang="en-US" sz="1600" dirty="0"/>
              <a:t>7.3. Remote Web Driver</a:t>
            </a:r>
          </a:p>
          <a:p>
            <a:pPr lvl="1"/>
            <a:r>
              <a:rPr lang="en-US" sz="1600" dirty="0"/>
              <a:t>7.4. Capabilities</a:t>
            </a:r>
          </a:p>
          <a:p>
            <a:pPr lvl="1"/>
            <a:r>
              <a:rPr lang="en-US" sz="1600" dirty="0"/>
              <a:t>7.5. Profile setting</a:t>
            </a:r>
          </a:p>
          <a:p>
            <a:pPr lvl="1"/>
            <a:r>
              <a:rPr lang="en-US" sz="1600" dirty="0"/>
              <a:t>7.6. Selenium Grid</a:t>
            </a:r>
          </a:p>
          <a:p>
            <a:r>
              <a:rPr lang="en-US" sz="2000" dirty="0"/>
              <a:t>Lesson 8: Selenium Frameworks	</a:t>
            </a:r>
          </a:p>
          <a:p>
            <a:pPr lvl="1"/>
            <a:r>
              <a:rPr lang="en-US" sz="1600" dirty="0"/>
              <a:t>8.1  Framework Overview</a:t>
            </a:r>
          </a:p>
          <a:p>
            <a:pPr lvl="1"/>
            <a:r>
              <a:rPr lang="en-US" sz="1600" dirty="0"/>
              <a:t>8.2. Data Driven (Excel, Databases) </a:t>
            </a:r>
          </a:p>
          <a:p>
            <a:pPr lvl="1"/>
            <a:r>
              <a:rPr lang="en-US" sz="1600" dirty="0"/>
              <a:t>8.3. Keyword Driven </a:t>
            </a:r>
          </a:p>
          <a:p>
            <a:pPr lvl="1"/>
            <a:r>
              <a:rPr lang="en-US" sz="1600" dirty="0"/>
              <a:t>8.4. Component based (</a:t>
            </a:r>
            <a:r>
              <a:rPr lang="en-US" sz="1600" dirty="0" err="1"/>
              <a:t>Sprintest</a:t>
            </a:r>
            <a:r>
              <a:rPr lang="en-US" sz="1600" dirty="0"/>
              <a:t>®/CBF)</a:t>
            </a:r>
          </a:p>
          <a:p>
            <a:pPr lvl="1"/>
            <a:r>
              <a:rPr lang="en-US" sz="1600" dirty="0"/>
              <a:t>8.5. Reports (Excel, PDF) </a:t>
            </a:r>
          </a:p>
          <a:p>
            <a:pPr lvl="1"/>
            <a:r>
              <a:rPr lang="en-US" sz="1600" dirty="0"/>
              <a:t>8.6. TDD (Junit, </a:t>
            </a:r>
            <a:r>
              <a:rPr lang="en-US" sz="1600" dirty="0" err="1"/>
              <a:t>TestNG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8.7. BDD (Cucumber, </a:t>
            </a:r>
            <a:r>
              <a:rPr lang="en-US" sz="1600" dirty="0" err="1"/>
              <a:t>SpecFlow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8.8. ATDD (</a:t>
            </a:r>
            <a:r>
              <a:rPr lang="en-US" sz="1600" dirty="0" err="1"/>
              <a:t>Fitnesse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8.9. CI Tools (Jenkins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4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Courses (if applicable)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Parallel Technology Areas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586438"/>
              </p:ext>
            </p:extLst>
          </p:nvPr>
        </p:nvGraphicFramePr>
        <p:xfrm>
          <a:off x="395536" y="2132856"/>
          <a:ext cx="8229601" cy="1596226"/>
        </p:xfrm>
        <a:graphic>
          <a:graphicData uri="http://schemas.openxmlformats.org/drawingml/2006/table">
            <a:tbl>
              <a:tblPr/>
              <a:tblGrid>
                <a:gridCol w="730918"/>
                <a:gridCol w="1055771"/>
                <a:gridCol w="1245268"/>
                <a:gridCol w="1191127"/>
                <a:gridCol w="1191127"/>
                <a:gridCol w="1191127"/>
                <a:gridCol w="1624263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 Jan, 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Ritika Verma – V&amp;V Automation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Shubhasmit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Gupta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Shubhasmit</a:t>
                      </a: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Gupta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 contents created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Goals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gain an understanding of how to automate test cases using Selenium testing API of a web application.</a:t>
            </a:r>
          </a:p>
          <a:p>
            <a:r>
              <a:rPr lang="en-US" dirty="0"/>
              <a:t>Course Non Goals </a:t>
            </a:r>
          </a:p>
          <a:p>
            <a:pPr lvl="1"/>
            <a:r>
              <a:rPr lang="en-US" dirty="0"/>
              <a:t>This course does not cover the topics other than mentioned in course goals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Designing &amp; Development Technologies like HTML5, CSS 3, JavaScript &amp; XML</a:t>
            </a:r>
          </a:p>
          <a:p>
            <a:r>
              <a:rPr lang="en-US" dirty="0"/>
              <a:t>Testing concepts</a:t>
            </a:r>
          </a:p>
          <a:p>
            <a:r>
              <a:rPr lang="en-US" dirty="0"/>
              <a:t>Requirement Validation &amp; Functional Decomposition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Defect Reporting</a:t>
            </a:r>
          </a:p>
          <a:p>
            <a:r>
              <a:rPr lang="en-US" dirty="0" smtClean="0"/>
              <a:t>Core Java 8</a:t>
            </a:r>
            <a:endParaRPr lang="en-US" dirty="0"/>
          </a:p>
          <a:p>
            <a:r>
              <a:rPr lang="en-US" dirty="0"/>
              <a:t>Development Tools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Engineers, Software Engineers and Senior Software Engineers.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 (Half day)</a:t>
            </a:r>
            <a:endParaRPr lang="en-US" dirty="0"/>
          </a:p>
          <a:p>
            <a:pPr lvl="1"/>
            <a:r>
              <a:rPr lang="en-US" dirty="0" smtClean="0"/>
              <a:t>Lesson </a:t>
            </a:r>
            <a:r>
              <a:rPr lang="en-US" dirty="0"/>
              <a:t>1: Introduction to Automation</a:t>
            </a:r>
          </a:p>
          <a:p>
            <a:pPr lvl="1"/>
            <a:r>
              <a:rPr lang="en-US" dirty="0"/>
              <a:t>Lesson 2: Introduction to Selenium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3: Working With Selenium IDE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 smtClean="0"/>
              <a:t>Lesson </a:t>
            </a:r>
            <a:r>
              <a:rPr lang="en-US" dirty="0" smtClean="0"/>
              <a:t>3 (Cont.): </a:t>
            </a:r>
            <a:r>
              <a:rPr lang="en-US" dirty="0"/>
              <a:t>Working With Selenium IDE </a:t>
            </a:r>
          </a:p>
          <a:p>
            <a:pPr lvl="1"/>
            <a:r>
              <a:rPr lang="en-US" dirty="0"/>
              <a:t>Lesson 4: Selenium 2.0 – Web Driver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Lesson 5: Testing Web Applications Using Web Driver API</a:t>
            </a:r>
          </a:p>
          <a:p>
            <a:r>
              <a:rPr lang="en-US" dirty="0"/>
              <a:t>Day 5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5 (Cont.): </a:t>
            </a:r>
            <a:r>
              <a:rPr lang="en-US" dirty="0"/>
              <a:t>Testing Web Applications Using Web Driver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5 (Cont.): </a:t>
            </a:r>
            <a:r>
              <a:rPr lang="en-US" dirty="0"/>
              <a:t>Testing Web Applications Using Web Driver API</a:t>
            </a:r>
          </a:p>
          <a:p>
            <a:r>
              <a:rPr lang="en-US" dirty="0"/>
              <a:t>Day 7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5 (Cont.): </a:t>
            </a:r>
            <a:r>
              <a:rPr lang="en-US" dirty="0"/>
              <a:t>Testing Web Applications Using Web Driver API</a:t>
            </a:r>
          </a:p>
          <a:p>
            <a:r>
              <a:rPr lang="en-US" dirty="0"/>
              <a:t>Day 8</a:t>
            </a:r>
          </a:p>
          <a:p>
            <a:pPr lvl="1"/>
            <a:r>
              <a:rPr lang="en-US" dirty="0" smtClean="0"/>
              <a:t>Lesson </a:t>
            </a:r>
            <a:r>
              <a:rPr lang="en-US" dirty="0" smtClean="0"/>
              <a:t>6: </a:t>
            </a:r>
            <a:r>
              <a:rPr lang="en-US" dirty="0"/>
              <a:t>Web Driver Test with Xunit</a:t>
            </a:r>
          </a:p>
          <a:p>
            <a:r>
              <a:rPr lang="en-US" dirty="0"/>
              <a:t>Day 9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7: </a:t>
            </a:r>
            <a:r>
              <a:rPr lang="en-US" dirty="0"/>
              <a:t>Selenium Web Driver – Advance</a:t>
            </a:r>
          </a:p>
          <a:p>
            <a:r>
              <a:rPr lang="en-US" dirty="0"/>
              <a:t>Day 10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7 (Cont.) : </a:t>
            </a:r>
            <a:r>
              <a:rPr lang="en-US" dirty="0"/>
              <a:t>Selenium Web Driver – </a:t>
            </a:r>
            <a:r>
              <a:rPr lang="en-US" dirty="0" smtClean="0"/>
              <a:t>Advance</a:t>
            </a:r>
            <a:endParaRPr lang="en-US" dirty="0"/>
          </a:p>
          <a:p>
            <a:r>
              <a:rPr lang="en-US" dirty="0"/>
              <a:t>Day 11</a:t>
            </a:r>
          </a:p>
          <a:p>
            <a:pPr lvl="1"/>
            <a:r>
              <a:rPr lang="en-US" dirty="0" smtClean="0"/>
              <a:t>Lesson 8: Selenium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 automation</a:t>
            </a:r>
          </a:p>
          <a:p>
            <a:pPr lvl="1"/>
            <a:r>
              <a:rPr lang="en-US" dirty="0"/>
              <a:t>1.1. Automation vs Manual </a:t>
            </a:r>
          </a:p>
          <a:p>
            <a:pPr lvl="1"/>
            <a:r>
              <a:rPr lang="en-US" dirty="0"/>
              <a:t>1.2. What is automation </a:t>
            </a:r>
          </a:p>
          <a:p>
            <a:pPr lvl="1"/>
            <a:r>
              <a:rPr lang="en-US" dirty="0"/>
              <a:t>1.3. What is test automation </a:t>
            </a:r>
          </a:p>
          <a:p>
            <a:pPr lvl="1"/>
            <a:r>
              <a:rPr lang="en-US" dirty="0"/>
              <a:t>1.4. WHY and WHEN?</a:t>
            </a:r>
          </a:p>
          <a:p>
            <a:pPr lvl="1"/>
            <a:r>
              <a:rPr lang="en-US" dirty="0"/>
              <a:t>1.5. Example Of Test Automation </a:t>
            </a:r>
          </a:p>
          <a:p>
            <a:r>
              <a:rPr lang="en-US" dirty="0"/>
              <a:t>Lesson 2: Introduction to Selenium 				</a:t>
            </a:r>
          </a:p>
          <a:p>
            <a:pPr lvl="1"/>
            <a:r>
              <a:rPr lang="en-US" dirty="0"/>
              <a:t>2.1. Introduction to Selenium</a:t>
            </a:r>
          </a:p>
          <a:p>
            <a:pPr lvl="1"/>
            <a:r>
              <a:rPr lang="en-US" dirty="0"/>
              <a:t>2.2. What it is and what it is not </a:t>
            </a:r>
          </a:p>
          <a:p>
            <a:pPr lvl="1"/>
            <a:r>
              <a:rPr lang="en-US" dirty="0"/>
              <a:t>2.3. Landscape and Usage</a:t>
            </a:r>
          </a:p>
          <a:p>
            <a:pPr lvl="2"/>
            <a:r>
              <a:rPr lang="en-US" dirty="0" smtClean="0"/>
              <a:t>2.3.1</a:t>
            </a:r>
            <a:r>
              <a:rPr lang="en-US" dirty="0"/>
              <a:t>. Selenium IDE </a:t>
            </a:r>
          </a:p>
          <a:p>
            <a:pPr lvl="2"/>
            <a:r>
              <a:rPr lang="en-US" dirty="0" smtClean="0"/>
              <a:t>2.3.2</a:t>
            </a:r>
            <a:r>
              <a:rPr lang="en-US" dirty="0"/>
              <a:t>. Selenium Remote Control (Selenium 1.0) </a:t>
            </a:r>
          </a:p>
          <a:p>
            <a:pPr lvl="2"/>
            <a:r>
              <a:rPr lang="en-US" dirty="0" smtClean="0"/>
              <a:t>2.3.3</a:t>
            </a:r>
            <a:r>
              <a:rPr lang="en-US" dirty="0"/>
              <a:t>. Selenium WebDriver (Selenium 2.0) </a:t>
            </a:r>
          </a:p>
          <a:p>
            <a:pPr lvl="2"/>
            <a:r>
              <a:rPr lang="en-US" dirty="0" smtClean="0"/>
              <a:t>2.3.4</a:t>
            </a:r>
            <a:r>
              <a:rPr lang="en-US" dirty="0"/>
              <a:t>. Selenium Grid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4" y="1089505"/>
            <a:ext cx="8845484" cy="4643751"/>
          </a:xfrm>
        </p:spPr>
        <p:txBody>
          <a:bodyPr/>
          <a:lstStyle/>
          <a:p>
            <a:r>
              <a:rPr lang="en-US" sz="1200" dirty="0"/>
              <a:t>Lesson 3: Working With Selenium IDE </a:t>
            </a:r>
          </a:p>
          <a:p>
            <a:pPr lvl="1"/>
            <a:r>
              <a:rPr lang="en-US" sz="1050" dirty="0"/>
              <a:t>3.1. Selenium IDE – An Introduction</a:t>
            </a:r>
          </a:p>
          <a:p>
            <a:pPr lvl="1"/>
            <a:r>
              <a:rPr lang="en-US" sz="1050" dirty="0"/>
              <a:t>3.2. Installation of Selenium IDE</a:t>
            </a:r>
          </a:p>
          <a:p>
            <a:pPr lvl="1"/>
            <a:r>
              <a:rPr lang="en-US" sz="1050" dirty="0"/>
              <a:t>3.3. Components of Selenium IDE</a:t>
            </a:r>
          </a:p>
          <a:p>
            <a:pPr lvl="1"/>
            <a:r>
              <a:rPr lang="en-US" sz="1050" dirty="0"/>
              <a:t>3.4. Introduction to Selenium Commands – “</a:t>
            </a:r>
            <a:r>
              <a:rPr lang="en-US" sz="1050" dirty="0" err="1"/>
              <a:t>Selenese</a:t>
            </a:r>
            <a:r>
              <a:rPr lang="en-US" sz="1050" dirty="0"/>
              <a:t>”</a:t>
            </a:r>
          </a:p>
          <a:p>
            <a:pPr lvl="1"/>
            <a:r>
              <a:rPr lang="en-US" sz="1050" dirty="0"/>
              <a:t>3.5. Understanding Element Locators in Selenium IDE</a:t>
            </a:r>
          </a:p>
          <a:p>
            <a:pPr lvl="2"/>
            <a:r>
              <a:rPr lang="en-US" sz="1000" dirty="0" smtClean="0"/>
              <a:t>3.5.1</a:t>
            </a:r>
            <a:r>
              <a:rPr lang="en-US" sz="1000" dirty="0"/>
              <a:t>. ID </a:t>
            </a:r>
          </a:p>
          <a:p>
            <a:pPr lvl="2"/>
            <a:r>
              <a:rPr lang="en-US" sz="1000" dirty="0" smtClean="0"/>
              <a:t>3.5.2</a:t>
            </a:r>
            <a:r>
              <a:rPr lang="en-US" sz="1000" dirty="0"/>
              <a:t>. Name </a:t>
            </a:r>
          </a:p>
          <a:p>
            <a:pPr lvl="2"/>
            <a:r>
              <a:rPr lang="en-US" sz="1000" dirty="0" smtClean="0"/>
              <a:t>3.5.3</a:t>
            </a:r>
            <a:r>
              <a:rPr lang="en-US" sz="1000" dirty="0"/>
              <a:t>. Link Text </a:t>
            </a:r>
          </a:p>
          <a:p>
            <a:pPr lvl="2"/>
            <a:r>
              <a:rPr lang="en-US" sz="1000" dirty="0" smtClean="0"/>
              <a:t>3.5.4</a:t>
            </a:r>
            <a:r>
              <a:rPr lang="en-US" sz="1000" dirty="0"/>
              <a:t>. CSS Selector </a:t>
            </a:r>
          </a:p>
          <a:p>
            <a:pPr lvl="3"/>
            <a:r>
              <a:rPr lang="en-US" sz="900" dirty="0" smtClean="0"/>
              <a:t>3.5.4.1</a:t>
            </a:r>
            <a:r>
              <a:rPr lang="en-US" sz="900" dirty="0"/>
              <a:t>. Tag and ID </a:t>
            </a:r>
          </a:p>
          <a:p>
            <a:pPr lvl="3"/>
            <a:r>
              <a:rPr lang="en-US" sz="900" dirty="0" smtClean="0"/>
              <a:t>3.5.4.2</a:t>
            </a:r>
            <a:r>
              <a:rPr lang="en-US" sz="900" dirty="0"/>
              <a:t>. Tag and class </a:t>
            </a:r>
          </a:p>
          <a:p>
            <a:pPr lvl="3"/>
            <a:r>
              <a:rPr lang="en-US" sz="900" dirty="0" smtClean="0"/>
              <a:t>3.5.4.3</a:t>
            </a:r>
            <a:r>
              <a:rPr lang="en-US" sz="900" dirty="0"/>
              <a:t>. Tag and attribute </a:t>
            </a:r>
          </a:p>
          <a:p>
            <a:pPr lvl="3"/>
            <a:r>
              <a:rPr lang="en-US" sz="900" dirty="0" smtClean="0"/>
              <a:t>3.5.4.4</a:t>
            </a:r>
            <a:r>
              <a:rPr lang="en-US" sz="900" dirty="0"/>
              <a:t>. Tag, class, and attribute </a:t>
            </a:r>
          </a:p>
          <a:p>
            <a:pPr lvl="3"/>
            <a:r>
              <a:rPr lang="en-US" sz="900" dirty="0" smtClean="0"/>
              <a:t>3.5.4.5</a:t>
            </a:r>
            <a:r>
              <a:rPr lang="en-US" sz="900" dirty="0"/>
              <a:t>. Inner text </a:t>
            </a:r>
          </a:p>
          <a:p>
            <a:pPr lvl="2"/>
            <a:r>
              <a:rPr lang="en-US" sz="1100" dirty="0" smtClean="0"/>
              <a:t>3.5.5</a:t>
            </a:r>
            <a:r>
              <a:rPr lang="en-US" sz="1100" dirty="0"/>
              <a:t>. DOM (Document Object Model) </a:t>
            </a:r>
          </a:p>
          <a:p>
            <a:pPr lvl="3"/>
            <a:r>
              <a:rPr lang="en-US" sz="900" dirty="0" smtClean="0"/>
              <a:t>3.5.5.1</a:t>
            </a:r>
            <a:r>
              <a:rPr lang="en-US" sz="900" dirty="0"/>
              <a:t>. </a:t>
            </a:r>
            <a:r>
              <a:rPr lang="en-US" sz="900" dirty="0" err="1"/>
              <a:t>getElementById</a:t>
            </a:r>
            <a:r>
              <a:rPr lang="en-US" sz="900" dirty="0"/>
              <a:t> </a:t>
            </a:r>
          </a:p>
          <a:p>
            <a:pPr lvl="3"/>
            <a:r>
              <a:rPr lang="en-US" sz="900" dirty="0" smtClean="0"/>
              <a:t>3.5.5.2</a:t>
            </a:r>
            <a:r>
              <a:rPr lang="en-US" sz="900" dirty="0"/>
              <a:t>. </a:t>
            </a:r>
            <a:r>
              <a:rPr lang="en-US" sz="900" dirty="0" err="1"/>
              <a:t>getElementsByName</a:t>
            </a:r>
            <a:r>
              <a:rPr lang="en-US" sz="900" dirty="0"/>
              <a:t> </a:t>
            </a:r>
          </a:p>
          <a:p>
            <a:pPr lvl="3"/>
            <a:r>
              <a:rPr lang="en-US" sz="900" dirty="0" smtClean="0"/>
              <a:t>3.5.5.3</a:t>
            </a:r>
            <a:r>
              <a:rPr lang="en-US" sz="900" dirty="0"/>
              <a:t>. </a:t>
            </a:r>
            <a:r>
              <a:rPr lang="en-US" sz="900" dirty="0" err="1"/>
              <a:t>dom:name</a:t>
            </a:r>
            <a:r>
              <a:rPr lang="en-US" sz="900" dirty="0"/>
              <a:t> </a:t>
            </a:r>
          </a:p>
          <a:p>
            <a:pPr lvl="3"/>
            <a:r>
              <a:rPr lang="en-US" sz="900" dirty="0" smtClean="0"/>
              <a:t>3.5.5.4</a:t>
            </a:r>
            <a:r>
              <a:rPr lang="en-US" sz="900" dirty="0"/>
              <a:t>. </a:t>
            </a:r>
            <a:r>
              <a:rPr lang="en-US" sz="900" dirty="0" err="1"/>
              <a:t>dom</a:t>
            </a:r>
            <a:r>
              <a:rPr lang="en-US" sz="900" dirty="0"/>
              <a:t>: index </a:t>
            </a:r>
          </a:p>
          <a:p>
            <a:pPr lvl="1"/>
            <a:r>
              <a:rPr lang="en-US" sz="1050" dirty="0" smtClean="0"/>
              <a:t>3.5.6</a:t>
            </a:r>
            <a:r>
              <a:rPr lang="en-US" sz="1050" dirty="0"/>
              <a:t>. XPath </a:t>
            </a:r>
          </a:p>
          <a:p>
            <a:pPr lvl="1"/>
            <a:r>
              <a:rPr lang="en-US" sz="1050" dirty="0"/>
              <a:t>3.6. Working with Alerts</a:t>
            </a:r>
          </a:p>
          <a:p>
            <a:pPr lvl="1"/>
            <a:r>
              <a:rPr lang="en-US" sz="1050" dirty="0"/>
              <a:t>3.7. Creating Test Script using Selenium IDE</a:t>
            </a:r>
          </a:p>
          <a:p>
            <a:pPr lvl="1"/>
            <a:r>
              <a:rPr lang="en-US" sz="1050" dirty="0"/>
              <a:t>3.8. Creating &amp; Executing Test Suits</a:t>
            </a:r>
          </a:p>
          <a:p>
            <a:pPr lvl="1"/>
            <a:r>
              <a:rPr lang="en-US" sz="1050" dirty="0"/>
              <a:t>3.9. Exporting scripts to multiple languages and </a:t>
            </a:r>
            <a:r>
              <a:rPr lang="en-US" sz="1050" dirty="0" smtClean="0"/>
              <a:t>Formats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77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410995970C5439ABD09A0520125A5" ma:contentTypeVersion="3" ma:contentTypeDescription="Create a new document." ma:contentTypeScope="" ma:versionID="7730e52a0023c610d1074a9f7c12aa26">
  <xsd:schema xmlns:xsd="http://www.w3.org/2001/XMLSchema" xmlns:xs="http://www.w3.org/2001/XMLSchema" xmlns:p="http://schemas.microsoft.com/office/2006/metadata/properties" xmlns:ns2="952a6df7-b138-4f89-9bc4-e7a874ea3254" xmlns:ns3="12ac6c77-9dce-46bd-9b13-eb21919194a6" targetNamespace="http://schemas.microsoft.com/office/2006/metadata/properties" ma:root="true" ma:fieldsID="09daa886528e243cb15d4c27c771edde" ns2:_="" ns3:_="">
    <xsd:import namespace="952a6df7-b138-4f89-9bc4-e7a874ea3254"/>
    <xsd:import namespace="12ac6c77-9dce-46bd-9b13-eb21919194a6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c6c77-9dce-46bd-9b13-eb21919194a6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2ac6c77-9dce-46bd-9b13-eb21919194a6">Class book</Material_x0020_Type>
    <Category xmlns="12ac6c77-9dce-46bd-9b13-eb21919194a6">Module Artifact</Category>
    <Levels xmlns="12ac6c77-9dce-46bd-9b13-eb21919194a6">L1</Level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D58580-501C-4BA9-8435-34D3BD92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12ac6c77-9dce-46bd-9b13-eb2191919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12ac6c77-9dce-46bd-9b13-eb21919194a6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809</Words>
  <Application>Microsoft Office PowerPoint</Application>
  <PresentationFormat>On-screen Show (4:3)</PresentationFormat>
  <Paragraphs>225</Paragraphs>
  <Slides>16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Candara</vt:lpstr>
      <vt:lpstr>Helvetica Light</vt:lpstr>
      <vt:lpstr>Wingdings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Selenium-ClassBook-Lesson00</dc:title>
  <dc:creator>Nithin P Thulaseedharan</dc:creator>
  <cp:lastModifiedBy>Bhosle, Shilpa</cp:lastModifiedBy>
  <cp:revision>383</cp:revision>
  <cp:lastPrinted>2016-10-19T03:08:12Z</cp:lastPrinted>
  <dcterms:created xsi:type="dcterms:W3CDTF">2014-04-28T11:21:39Z</dcterms:created>
  <dcterms:modified xsi:type="dcterms:W3CDTF">2017-01-06T05:44:12Z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0x010100226410995970C5439ABD09A0520125A5</vt:lpwstr>
  </property>
</Properties>
</file>