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5"/>
  </p:notesMasterIdLst>
  <p:handoutMasterIdLst>
    <p:handoutMasterId r:id="rId16"/>
  </p:handoutMasterIdLst>
  <p:sldIdLst>
    <p:sldId id="265" r:id="rId5"/>
    <p:sldId id="259" r:id="rId6"/>
    <p:sldId id="298" r:id="rId7"/>
    <p:sldId id="285" r:id="rId8"/>
    <p:sldId id="281" r:id="rId9"/>
    <p:sldId id="299" r:id="rId10"/>
    <p:sldId id="286" r:id="rId11"/>
    <p:sldId id="291" r:id="rId12"/>
    <p:sldId id="294" r:id="rId13"/>
    <p:sldId id="295" r:id="rId1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81350" autoAdjust="0"/>
  </p:normalViewPr>
  <p:slideViewPr>
    <p:cSldViewPr snapToGrid="0" showGuides="1">
      <p:cViewPr>
        <p:scale>
          <a:sx n="60" d="100"/>
          <a:sy n="60" d="100"/>
        </p:scale>
        <p:origin x="-1314" y="-109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172" y="-360"/>
      </p:cViewPr>
      <p:guideLst>
        <p:guide orient="horz" pos="3024"/>
        <p:guide pos="13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11/7/2016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70113" y="720725"/>
            <a:ext cx="4824412"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571999"/>
            <a:ext cx="4892673" cy="4196157"/>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9552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Test Automation &amp; Advanced Selenium     		</a:t>
            </a:r>
            <a:r>
              <a:rPr lang="en-US" sz="1200" baseline="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Introduction to Automation</a:t>
            </a:r>
          </a:p>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		</a:t>
            </a:r>
            <a:endParaRPr lang="en-US" sz="170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4131443" y="8802243"/>
            <a:ext cx="2946699" cy="35540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01-</a:t>
            </a:r>
            <a:fld id="{BD9FB300-F9DC-4669-88F4-967ABA23CC04}" type="slidenum">
              <a:rPr lang="en-US" sz="10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9176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0" dirty="0" smtClean="0">
                <a:solidFill>
                  <a:schemeClr val="tx1"/>
                </a:solidFill>
                <a:latin typeface="Arial" panose="020B0604020202020204" pitchFamily="34" charset="0"/>
              </a:rPr>
              <a:t>A</a:t>
            </a:r>
            <a:r>
              <a:rPr lang="en-US" dirty="0" smtClean="0">
                <a:solidFill>
                  <a:schemeClr val="tx1"/>
                </a:solidFill>
                <a:latin typeface="Arial" panose="020B0604020202020204" pitchFamily="34" charset="0"/>
              </a:rPr>
              <a:t>utomation</a:t>
            </a:r>
            <a:r>
              <a:rPr lang="en-US" b="0" dirty="0" smtClean="0">
                <a:solidFill>
                  <a:schemeClr val="tx1"/>
                </a:solidFill>
                <a:latin typeface="Arial" panose="020B0604020202020204" pitchFamily="34" charset="0"/>
              </a:rPr>
              <a:t> is the linking of disparate systems and software in such a way that they become self-acting or self-regulating.</a:t>
            </a:r>
          </a:p>
          <a:p>
            <a:endParaRPr 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fontScale="85000" lnSpcReduction="20000"/>
          </a:bodyPr>
          <a:lstStyle/>
          <a:p>
            <a:r>
              <a:rPr lang="en-US" sz="1200" dirty="0">
                <a:latin typeface="Arial" panose="020B0604020202020204" pitchFamily="34" charset="0"/>
              </a:rPr>
              <a:t>Test Automation and its Benefits:</a:t>
            </a:r>
          </a:p>
          <a:p>
            <a:endParaRPr lang="en-US" sz="1200" dirty="0">
              <a:latin typeface="Arial" panose="020B0604020202020204" pitchFamily="34" charset="0"/>
            </a:endParaRPr>
          </a:p>
          <a:p>
            <a:r>
              <a:rPr lang="en-US" sz="1200" dirty="0">
                <a:latin typeface="Arial" panose="020B0604020202020204" pitchFamily="34" charset="0"/>
              </a:rPr>
              <a:t>Why automate Testing?</a:t>
            </a:r>
          </a:p>
          <a:p>
            <a:r>
              <a:rPr lang="en-US" sz="1200" dirty="0">
                <a:latin typeface="Arial" panose="020B0604020202020204" pitchFamily="34" charset="0"/>
              </a:rPr>
              <a:t>In today´s fast moving world, it is a challenge for any company to continuously maintain and improve the quality and efficiency of software systems development. In many software projects, testing is neglected because of time or cost constraints. This leads to a lack of product quality, followed by customer dissatisfaction and ultimately to increased overall quality costs.</a:t>
            </a:r>
          </a:p>
          <a:p>
            <a:endParaRPr lang="en-US" sz="1200" dirty="0">
              <a:latin typeface="Arial" panose="020B0604020202020204" pitchFamily="34" charset="0"/>
            </a:endParaRPr>
          </a:p>
          <a:p>
            <a:r>
              <a:rPr lang="en-US" sz="1200" dirty="0">
                <a:latin typeface="Arial" panose="020B0604020202020204" pitchFamily="34" charset="0"/>
              </a:rPr>
              <a:t>The main reasons for these added costs are primarily:</a:t>
            </a:r>
          </a:p>
          <a:p>
            <a:r>
              <a:rPr lang="en-US" sz="1200" dirty="0">
                <a:latin typeface="Arial" panose="020B0604020202020204" pitchFamily="34" charset="0"/>
              </a:rPr>
              <a:t>1.poor test strategy</a:t>
            </a:r>
          </a:p>
          <a:p>
            <a:r>
              <a:rPr lang="en-US" sz="1200" dirty="0">
                <a:latin typeface="Arial" panose="020B0604020202020204" pitchFamily="34" charset="0"/>
              </a:rPr>
              <a:t>2.underestimated effort of test case generation</a:t>
            </a:r>
          </a:p>
          <a:p>
            <a:r>
              <a:rPr lang="en-US" sz="1200" dirty="0">
                <a:latin typeface="Arial" panose="020B0604020202020204" pitchFamily="34" charset="0"/>
              </a:rPr>
              <a:t>3.delay in testing</a:t>
            </a:r>
          </a:p>
          <a:p>
            <a:r>
              <a:rPr lang="en-US" sz="1200" dirty="0">
                <a:latin typeface="Arial" panose="020B0604020202020204" pitchFamily="34" charset="0"/>
              </a:rPr>
              <a:t>4.subsequent test maintenance</a:t>
            </a:r>
          </a:p>
          <a:p>
            <a:endParaRPr lang="en-US" sz="1200" dirty="0">
              <a:latin typeface="Arial" panose="020B0604020202020204" pitchFamily="34" charset="0"/>
            </a:endParaRPr>
          </a:p>
          <a:p>
            <a:r>
              <a:rPr lang="en-US" sz="1200" dirty="0">
                <a:latin typeface="Arial" panose="020B0604020202020204" pitchFamily="34" charset="0"/>
              </a:rPr>
              <a:t>Test automation can improve the development process of a software product in many cases. The  automation of tests is initially associated with increased effort, but the related benefits will quickly pay off.</a:t>
            </a:r>
          </a:p>
          <a:p>
            <a:r>
              <a:rPr lang="en-US" sz="1200" dirty="0">
                <a:latin typeface="Arial" panose="020B0604020202020204" pitchFamily="34" charset="0"/>
              </a:rPr>
              <a:t>Automated tests can run fast and frequently, which is cost-effective for software products with a long maintenance life. When testing in an agile environment, the ability to quickly react to ever-changing software systems and requirements is necessary. New test cases are generated continuously and can be added to existing automation in parallel to the development of the software itself.</a:t>
            </a:r>
          </a:p>
          <a:p>
            <a:r>
              <a:rPr lang="en-US" sz="1200" dirty="0">
                <a:latin typeface="Arial" panose="020B0604020202020204" pitchFamily="34" charset="0"/>
              </a:rPr>
              <a:t>In both manual and automated testing environments test cases need to be modified for extended periods of time as the software project progresses. It is important to be aware that complete coverage of all tests using test automation is unrealistic. When deciding what tests to automate first, their value vs. the effort to create them needs to be considered. Test cases with high value and low effort should be automated first. Subsequently test cases with frequent use, changes, and past errors; as well as test cases with low to moderate effort in setting up the test environment and developing the automation project are best suited for automation.</a:t>
            </a:r>
          </a:p>
          <a:p>
            <a:endParaRPr lang="en-US" dirty="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627797"/>
            <a:ext cx="4892673" cy="8140359"/>
          </a:xfrm>
        </p:spPr>
        <p:txBody>
          <a:bodyPr>
            <a:noAutofit/>
          </a:bodyPr>
          <a:lstStyle/>
          <a:p>
            <a:r>
              <a:rPr lang="en-US" sz="1400" dirty="0">
                <a:latin typeface="Arial" panose="020B0604020202020204" pitchFamily="34" charset="0"/>
              </a:rPr>
              <a:t>Optimization of Speed, Efficiency, Quality and the Decrease of Costs:</a:t>
            </a:r>
          </a:p>
          <a:p>
            <a:r>
              <a:rPr lang="en-US" sz="1400" dirty="0">
                <a:latin typeface="Arial" panose="020B0604020202020204" pitchFamily="34" charset="0"/>
              </a:rPr>
              <a:t>The main goal in software development processes is a timely release. Automated tests run fast and frequently, due to reused modules within different tests. Automated regression tests which ensure the continuous system stability and functionality after changes to the software were made lead to shorter development cycles combined with better quality software and thus the benefits of automated testing quickly outgain the initial costs.</a:t>
            </a:r>
          </a:p>
          <a:p>
            <a:endParaRPr lang="en-US" sz="1400" dirty="0">
              <a:latin typeface="Arial" panose="020B0604020202020204" pitchFamily="34" charset="0"/>
            </a:endParaRPr>
          </a:p>
          <a:p>
            <a:r>
              <a:rPr lang="en-US" sz="1400" dirty="0">
                <a:latin typeface="Arial" panose="020B0604020202020204" pitchFamily="34" charset="0"/>
              </a:rPr>
              <a:t>Advance a Tester´s Motivation and Efficiency:</a:t>
            </a:r>
          </a:p>
          <a:p>
            <a:r>
              <a:rPr lang="en-US" sz="1400" dirty="0">
                <a:latin typeface="Arial" panose="020B0604020202020204" pitchFamily="34" charset="0"/>
              </a:rPr>
              <a:t>Manual testing can be mundane, error-prone and therefore become exasperating. Test automation alleviates testers' frustrations and allows the test execution without user interaction while guaranteeing repeatability and accuracy. Instead testers can now concentrate on more difficult test scenarios.</a:t>
            </a:r>
          </a:p>
          <a:p>
            <a:endParaRPr lang="en-US" sz="1400" dirty="0">
              <a:latin typeface="Arial" panose="020B0604020202020204" pitchFamily="34" charset="0"/>
            </a:endParaRPr>
          </a:p>
          <a:p>
            <a:r>
              <a:rPr lang="en-US" sz="1400" dirty="0">
                <a:latin typeface="Arial" panose="020B0604020202020204" pitchFamily="34" charset="0"/>
              </a:rPr>
              <a:t>Increase of Test Coverage:</a:t>
            </a:r>
          </a:p>
          <a:p>
            <a:r>
              <a:rPr lang="en-US" sz="1400" dirty="0">
                <a:latin typeface="Arial" panose="020B0604020202020204" pitchFamily="34" charset="0"/>
              </a:rPr>
              <a:t>Sufficient test coverage of software projects is often achieved only with great effort. Frequent repetition of the same or similar test cases is laborious and time consuming to perform manually. </a:t>
            </a:r>
          </a:p>
          <a:p>
            <a:endParaRPr lang="en-US" sz="1400" dirty="0">
              <a:latin typeface="Arial" panose="020B0604020202020204" pitchFamily="34" charset="0"/>
            </a:endParaRPr>
          </a:p>
          <a:p>
            <a:r>
              <a:rPr lang="en-US" sz="1400" dirty="0">
                <a:latin typeface="Arial" panose="020B0604020202020204" pitchFamily="34" charset="0"/>
              </a:rPr>
              <a:t>Some examples are:</a:t>
            </a:r>
          </a:p>
          <a:p>
            <a:r>
              <a:rPr lang="en-US" sz="1400" dirty="0">
                <a:latin typeface="Arial" panose="020B0604020202020204" pitchFamily="34" charset="0"/>
              </a:rPr>
              <a:t>Regression test after debugging or further development of software</a:t>
            </a:r>
          </a:p>
          <a:p>
            <a:r>
              <a:rPr lang="en-US" sz="1400" dirty="0">
                <a:latin typeface="Arial" panose="020B0604020202020204" pitchFamily="34" charset="0"/>
              </a:rPr>
              <a:t>Testing of software on different platforms or with different configurations</a:t>
            </a:r>
          </a:p>
          <a:p>
            <a:r>
              <a:rPr lang="en-US" sz="1400" dirty="0">
                <a:latin typeface="Arial" panose="020B0604020202020204" pitchFamily="34" charset="0"/>
              </a:rPr>
              <a:t>Data-driven testing (creation of tests using the same actions but with many different inputs)</a:t>
            </a:r>
          </a:p>
          <a:p>
            <a:r>
              <a:rPr lang="en-US" sz="1400" dirty="0">
                <a:latin typeface="Arial" panose="020B0604020202020204" pitchFamily="34" charset="0"/>
              </a:rPr>
              <a:t>Test automation allows performing different types of testing efficiently and effectively</a:t>
            </a:r>
            <a:r>
              <a:rPr lang="en-US" sz="1400" dirty="0" smtClean="0">
                <a:latin typeface="Arial" panose="020B0604020202020204" pitchFamily="34" charset="0"/>
              </a:rPr>
              <a:t>.</a:t>
            </a:r>
            <a:endParaRPr lang="en-US" sz="1400"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sz="1100" b="1" dirty="0">
                <a:latin typeface="Arial" panose="020B0604020202020204" pitchFamily="34" charset="0"/>
              </a:rPr>
              <a:t>In Above example “Add Users With Valid Data”</a:t>
            </a:r>
            <a:endParaRPr lang="en-US" sz="1100" dirty="0">
              <a:latin typeface="Arial" panose="020B0604020202020204" pitchFamily="34" charset="0"/>
            </a:endParaRPr>
          </a:p>
          <a:p>
            <a:endParaRPr lang="en-US" sz="1100" dirty="0">
              <a:latin typeface="Arial" panose="020B0604020202020204" pitchFamily="34" charset="0"/>
            </a:endParaRPr>
          </a:p>
          <a:p>
            <a:pPr algn="just"/>
            <a:r>
              <a:rPr lang="en-US" sz="1100" dirty="0">
                <a:latin typeface="Arial" panose="020B0604020202020204" pitchFamily="34" charset="0"/>
              </a:rPr>
              <a:t>To execute the test case, we need to login to the application. We also need to check if the user is already logged in or not. And the other we need to check is if the logged in person is having access to “Add Users” or Not. If the above Two Conditions are passed then we should execute the rest Else we should return the test as failed.</a:t>
            </a:r>
          </a:p>
          <a:p>
            <a:endParaRPr lang="en-US"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413217062"/>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02372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582878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3"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455735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61927642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94475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25545369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11/7/2016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376142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31217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828016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744709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617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655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92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467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39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62921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3"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57159023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59926"/>
            <a:ext cx="6243145" cy="1098157"/>
          </a:xfrm>
        </p:spPr>
        <p:txBody>
          <a:bodyPr/>
          <a:lstStyle/>
          <a:p>
            <a:r>
              <a:rPr lang="en-US" dirty="0"/>
              <a:t>Test Automation &amp; Advanced Selenium</a:t>
            </a:r>
          </a:p>
        </p:txBody>
      </p:sp>
      <p:sp>
        <p:nvSpPr>
          <p:cNvPr id="3" name="Subtitle 2"/>
          <p:cNvSpPr>
            <a:spLocks noGrp="1"/>
          </p:cNvSpPr>
          <p:nvPr>
            <p:ph type="subTitle" idx="1"/>
          </p:nvPr>
        </p:nvSpPr>
        <p:spPr/>
        <p:txBody>
          <a:bodyPr/>
          <a:lstStyle/>
          <a:p>
            <a:r>
              <a:rPr lang="en-US" dirty="0"/>
              <a:t>Lesson 1: Introduction to Automation</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pPr marL="0" indent="0">
              <a:buNone/>
            </a:pPr>
            <a:r>
              <a:rPr lang="en-US" dirty="0"/>
              <a:t>Question 1</a:t>
            </a:r>
          </a:p>
          <a:p>
            <a:pPr marL="0" indent="0">
              <a:buNone/>
            </a:pPr>
            <a:r>
              <a:rPr lang="en-US" dirty="0"/>
              <a:t>Why would you want to automate a test? Is it to:</a:t>
            </a:r>
          </a:p>
          <a:p>
            <a:pPr lvl="1"/>
            <a:r>
              <a:rPr lang="en-US" dirty="0"/>
              <a:t>Increase test coverage?</a:t>
            </a:r>
          </a:p>
          <a:p>
            <a:pPr lvl="1"/>
            <a:r>
              <a:rPr lang="en-US" dirty="0"/>
              <a:t>Improve quality?</a:t>
            </a:r>
          </a:p>
          <a:p>
            <a:pPr lvl="1"/>
            <a:r>
              <a:rPr lang="en-US" dirty="0"/>
              <a:t>Save time for exploratory testing?</a:t>
            </a:r>
          </a:p>
          <a:p>
            <a:pPr lvl="1"/>
            <a:r>
              <a:rPr lang="en-US" dirty="0"/>
              <a:t>Find more bugs?</a:t>
            </a:r>
          </a:p>
          <a:p>
            <a:pPr lvl="1"/>
            <a:r>
              <a:rPr lang="en-US" dirty="0"/>
              <a:t>Replace manual testers?</a:t>
            </a:r>
          </a:p>
          <a:p>
            <a:pPr marL="0" indent="0">
              <a:buNone/>
            </a:pPr>
            <a:r>
              <a:rPr lang="en-US" dirty="0"/>
              <a:t>Question 2: True/False</a:t>
            </a:r>
          </a:p>
          <a:p>
            <a:pPr lvl="1"/>
            <a:r>
              <a:rPr lang="en-US" dirty="0"/>
              <a:t>Automation Testing uses automation tools to run tests that repeat predefined actions.</a:t>
            </a:r>
          </a:p>
          <a:p>
            <a:r>
              <a:rPr lang="en-US" dirty="0"/>
              <a:t>Question 3: Fill in the Blanks</a:t>
            </a:r>
          </a:p>
          <a:p>
            <a:pPr lvl="1"/>
            <a:r>
              <a:rPr lang="en-US" dirty="0"/>
              <a:t>Automation Testing delivers ________, consistency and productivity.</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Automation vs. Manual</a:t>
            </a:r>
          </a:p>
          <a:p>
            <a:r>
              <a:rPr lang="en-US" dirty="0"/>
              <a:t>What is Automation</a:t>
            </a:r>
          </a:p>
          <a:p>
            <a:r>
              <a:rPr lang="en-US" dirty="0"/>
              <a:t>What is Test Automation</a:t>
            </a:r>
          </a:p>
          <a:p>
            <a:r>
              <a:rPr lang="en-US" dirty="0"/>
              <a:t>Why And When</a:t>
            </a:r>
          </a:p>
          <a:p>
            <a:r>
              <a:rPr lang="en-US" dirty="0"/>
              <a:t> Example Of Test Automation</a:t>
            </a:r>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1400" dirty="0"/>
              <a:t>1.1: Introduction to  Automation</a:t>
            </a:r>
            <a:r>
              <a:rPr lang="en-US" dirty="0"/>
              <a:t/>
            </a:r>
            <a:br>
              <a:rPr lang="en-US" dirty="0"/>
            </a:br>
            <a:r>
              <a:rPr lang="en-US" dirty="0" err="1"/>
              <a:t>Automation</a:t>
            </a:r>
            <a:r>
              <a:rPr lang="en-US" dirty="0"/>
              <a:t> vs. </a:t>
            </a:r>
            <a:r>
              <a:rPr lang="en-US" dirty="0" smtClean="0"/>
              <a:t>Manual</a:t>
            </a:r>
            <a:endParaRPr lang="en-US" dirty="0"/>
          </a:p>
        </p:txBody>
      </p:sp>
      <p:sp>
        <p:nvSpPr>
          <p:cNvPr id="12" name="Content Placeholder 11"/>
          <p:cNvSpPr>
            <a:spLocks noGrp="1"/>
          </p:cNvSpPr>
          <p:nvPr>
            <p:ph idx="1"/>
          </p:nvPr>
        </p:nvSpPr>
        <p:spPr>
          <a:xfrm>
            <a:off x="298517" y="1321340"/>
            <a:ext cx="4147360" cy="4643751"/>
          </a:xfrm>
        </p:spPr>
        <p:txBody>
          <a:bodyPr/>
          <a:lstStyle/>
          <a:p>
            <a:pPr marL="0" indent="0" algn="ctr">
              <a:buNone/>
            </a:pPr>
            <a:r>
              <a:rPr lang="en-US" sz="2000" b="1" dirty="0">
                <a:solidFill>
                  <a:schemeClr val="tx1"/>
                </a:solidFill>
              </a:rPr>
              <a:t>MANUAL TESTING</a:t>
            </a:r>
          </a:p>
          <a:p>
            <a:endParaRPr lang="en-US" sz="2000" dirty="0" smtClean="0"/>
          </a:p>
          <a:p>
            <a:r>
              <a:rPr lang="en-US" sz="2000" dirty="0" smtClean="0"/>
              <a:t>Testing </a:t>
            </a:r>
            <a:r>
              <a:rPr lang="en-US" sz="2000" dirty="0"/>
              <a:t>is time consuming and tedious</a:t>
            </a:r>
          </a:p>
          <a:p>
            <a:r>
              <a:rPr lang="en-US" sz="2000" dirty="0"/>
              <a:t>Delay the ability in thoroughly testing an application</a:t>
            </a:r>
          </a:p>
          <a:p>
            <a:r>
              <a:rPr lang="en-US" sz="2000" dirty="0"/>
              <a:t>Critical bugs escape undetected</a:t>
            </a:r>
          </a:p>
          <a:p>
            <a:r>
              <a:rPr lang="en-US" sz="2000" dirty="0"/>
              <a:t>What happens when multiple platforms involved</a:t>
            </a:r>
          </a:p>
          <a:p>
            <a:endParaRPr lang="en-US" sz="2000" dirty="0"/>
          </a:p>
        </p:txBody>
      </p:sp>
      <p:sp>
        <p:nvSpPr>
          <p:cNvPr id="14" name="Content Placeholder 11"/>
          <p:cNvSpPr txBox="1">
            <a:spLocks/>
          </p:cNvSpPr>
          <p:nvPr/>
        </p:nvSpPr>
        <p:spPr>
          <a:xfrm>
            <a:off x="4597374" y="1284548"/>
            <a:ext cx="4494201" cy="4643751"/>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rPr>
              <a:t>AUTOMATED TESTING</a:t>
            </a:r>
          </a:p>
          <a:p>
            <a:endParaRPr lang="en-US" sz="2000" dirty="0" smtClean="0"/>
          </a:p>
          <a:p>
            <a:r>
              <a:rPr lang="en-US" sz="2000" dirty="0"/>
              <a:t>Higher efficiency</a:t>
            </a:r>
          </a:p>
          <a:p>
            <a:r>
              <a:rPr lang="en-US" sz="2000" dirty="0"/>
              <a:t>Higher product quality</a:t>
            </a:r>
          </a:p>
          <a:p>
            <a:r>
              <a:rPr lang="en-US" sz="2000" dirty="0"/>
              <a:t>Easy to focus on all possible workflows</a:t>
            </a:r>
          </a:p>
          <a:p>
            <a:r>
              <a:rPr lang="en-US" sz="2000" dirty="0"/>
              <a:t>Delivers: Reusability, Consistency and Productivity</a:t>
            </a:r>
          </a:p>
          <a:p>
            <a:endParaRPr lang="en-US" sz="2000" dirty="0"/>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757" y="4044342"/>
            <a:ext cx="3873561" cy="2214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128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1.1: Introduction To Automation</a:t>
            </a:r>
            <a:r>
              <a:rPr lang="en-US" dirty="0"/>
              <a:t/>
            </a:r>
            <a:br>
              <a:rPr lang="en-US" dirty="0"/>
            </a:br>
            <a:r>
              <a:rPr lang="en-US" dirty="0"/>
              <a:t>What is Automation</a:t>
            </a:r>
          </a:p>
        </p:txBody>
      </p:sp>
      <p:sp>
        <p:nvSpPr>
          <p:cNvPr id="5" name="Content Placeholder 4"/>
          <p:cNvSpPr>
            <a:spLocks noGrp="1"/>
          </p:cNvSpPr>
          <p:nvPr>
            <p:ph idx="1"/>
          </p:nvPr>
        </p:nvSpPr>
        <p:spPr/>
        <p:txBody>
          <a:bodyPr/>
          <a:lstStyle/>
          <a:p>
            <a:r>
              <a:rPr lang="en-US" dirty="0"/>
              <a:t>“The first rule of any technology used in a business is that automation applied to an efficient operation will magnify the efficiency. The second is automation applied to an inefficient operation will magnify the inefficiency.”</a:t>
            </a:r>
          </a:p>
          <a:p>
            <a:pPr marL="0" indent="0">
              <a:buNone/>
            </a:pPr>
            <a:r>
              <a:rPr lang="en-US" dirty="0"/>
              <a:t>							          -Bill Gates</a:t>
            </a:r>
          </a:p>
          <a:p>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64" y="2948152"/>
            <a:ext cx="3435609" cy="317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400" dirty="0"/>
              <a:t>1.1: Introduction To Automation</a:t>
            </a:r>
            <a:r>
              <a:rPr lang="en-US" dirty="0"/>
              <a:t/>
            </a:r>
            <a:br>
              <a:rPr lang="en-US" dirty="0"/>
            </a:br>
            <a:r>
              <a:rPr lang="en-US" dirty="0"/>
              <a:t>What is Test Automation</a:t>
            </a:r>
          </a:p>
        </p:txBody>
      </p:sp>
      <p:sp>
        <p:nvSpPr>
          <p:cNvPr id="8" name="Content Placeholder 7"/>
          <p:cNvSpPr>
            <a:spLocks noGrp="1"/>
          </p:cNvSpPr>
          <p:nvPr>
            <p:ph idx="1"/>
          </p:nvPr>
        </p:nvSpPr>
        <p:spPr/>
        <p:txBody>
          <a:bodyPr/>
          <a:lstStyle/>
          <a:p>
            <a:r>
              <a:rPr lang="en-US" dirty="0"/>
              <a:t>The method which/that takes automation tool’s support to execute the test cases is known as Automation Testing. </a:t>
            </a:r>
          </a:p>
          <a:p>
            <a:endParaRPr lang="en-US" dirty="0"/>
          </a:p>
          <a:p>
            <a:r>
              <a:rPr lang="en-US" dirty="0"/>
              <a:t>It is a method which </a:t>
            </a:r>
          </a:p>
          <a:p>
            <a:pPr lvl="1"/>
            <a:r>
              <a:rPr lang="en-US" dirty="0"/>
              <a:t>uses automation tools to run tests that repeat predefined actions</a:t>
            </a:r>
          </a:p>
          <a:p>
            <a:pPr lvl="1"/>
            <a:r>
              <a:rPr lang="en-US" dirty="0"/>
              <a:t>matches the developed program’s probable and real results</a:t>
            </a:r>
          </a:p>
          <a:p>
            <a:endParaRPr lang="en-US" dirty="0"/>
          </a:p>
          <a:p>
            <a:r>
              <a:rPr lang="en-US" dirty="0"/>
              <a:t>If the project prospects and results align, your project is behaving as it should, and you are likely bug free. If the two don’t align, still, there is a problem that requires to be addressed. You’ll have to take a look at your code, alter it, and continue to run tests until the actual and expected outcomes align.</a:t>
            </a:r>
          </a:p>
          <a:p>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endParaRPr lang="en-US" dirty="0"/>
          </a:p>
        </p:txBody>
      </p:sp>
      <p:sp>
        <p:nvSpPr>
          <p:cNvPr id="6" name="Content Placeholder 5"/>
          <p:cNvSpPr>
            <a:spLocks noGrp="1"/>
          </p:cNvSpPr>
          <p:nvPr>
            <p:ph idx="1"/>
          </p:nvPr>
        </p:nvSpPr>
        <p:spPr>
          <a:xfrm>
            <a:off x="442685" y="1074057"/>
            <a:ext cx="8229600" cy="4906963"/>
          </a:xfrm>
        </p:spPr>
        <p:txBody>
          <a:bodyPr>
            <a:normAutofit/>
          </a:bodyPr>
          <a:lstStyle/>
          <a:p>
            <a:endParaRPr lang="en-US" dirty="0">
              <a:solidFill>
                <a:schemeClr val="tx1"/>
              </a:solidFill>
            </a:endParaRPr>
          </a:p>
        </p:txBody>
      </p:sp>
      <p:sp>
        <p:nvSpPr>
          <p:cNvPr id="4" name="Content Placeholder 12"/>
          <p:cNvSpPr txBox="1">
            <a:spLocks/>
          </p:cNvSpPr>
          <p:nvPr/>
        </p:nvSpPr>
        <p:spPr bwMode="auto">
          <a:xfrm>
            <a:off x="457200" y="5581650"/>
            <a:ext cx="8229600" cy="990600"/>
          </a:xfrm>
          <a:prstGeom prst="rect">
            <a:avLst/>
          </a:prstGeom>
          <a:noFill/>
          <a:ln w="9525">
            <a:noFill/>
            <a:miter lim="800000"/>
            <a:headEnd/>
            <a:tailEnd/>
          </a:ln>
        </p:spPr>
        <p:txBody>
          <a:bodyPr/>
          <a:lstStyle/>
          <a:p>
            <a:endParaRPr lang="en-US" sz="1200" dirty="0">
              <a:latin typeface="Candara" pitchFamily="34" charset="0"/>
              <a:ea typeface="ヒラギノ角ゴ Pro W3"/>
              <a:cs typeface="Arial" pitchFamily="34" charset="0"/>
            </a:endParaRPr>
          </a:p>
        </p:txBody>
      </p:sp>
      <p:sp>
        <p:nvSpPr>
          <p:cNvPr id="2" name="Footer Placeholder 1"/>
          <p:cNvSpPr>
            <a:spLocks noGrp="1"/>
          </p:cNvSpPr>
          <p:nvPr>
            <p:ph type="ftr" sz="quarter" idx="11"/>
          </p:nvPr>
        </p:nvSpPr>
        <p:spPr/>
        <p:txBody>
          <a:bodyPr/>
          <a:lstStyle/>
          <a:p>
            <a:r>
              <a:rPr lang="en-US" smtClean="0"/>
              <a:t>Capgemini Internal</a:t>
            </a:r>
            <a:endParaRPr lang="en-US"/>
          </a:p>
        </p:txBody>
      </p:sp>
    </p:spTree>
    <p:extLst>
      <p:ext uri="{BB962C8B-B14F-4D97-AF65-F5344CB8AC3E}">
        <p14:creationId xmlns:p14="http://schemas.microsoft.com/office/powerpoint/2010/main" val="2138105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1.1: Introduction To Automation</a:t>
            </a:r>
            <a:r>
              <a:rPr lang="en-US" dirty="0"/>
              <a:t/>
            </a:r>
            <a:br>
              <a:rPr lang="en-US" dirty="0"/>
            </a:br>
            <a:r>
              <a:rPr lang="en-US" dirty="0"/>
              <a:t>Why &amp; When</a:t>
            </a:r>
          </a:p>
        </p:txBody>
      </p:sp>
      <p:sp>
        <p:nvSpPr>
          <p:cNvPr id="5" name="Content Placeholder 4"/>
          <p:cNvSpPr>
            <a:spLocks noGrp="1"/>
          </p:cNvSpPr>
          <p:nvPr>
            <p:ph idx="1"/>
          </p:nvPr>
        </p:nvSpPr>
        <p:spPr/>
        <p:txBody>
          <a:bodyPr/>
          <a:lstStyle/>
          <a:p>
            <a:r>
              <a:rPr lang="en-US" dirty="0"/>
              <a:t>Tests can run fast and frequently</a:t>
            </a:r>
          </a:p>
          <a:p>
            <a:pPr lvl="1"/>
            <a:r>
              <a:rPr lang="en-US" dirty="0" smtClean="0"/>
              <a:t>Cost-effective </a:t>
            </a:r>
            <a:r>
              <a:rPr lang="en-US" dirty="0"/>
              <a:t>for software products with a long maintenance life</a:t>
            </a:r>
          </a:p>
          <a:p>
            <a:r>
              <a:rPr lang="en-US" dirty="0"/>
              <a:t>Useful in agile environment</a:t>
            </a:r>
          </a:p>
          <a:p>
            <a:pPr lvl="1"/>
            <a:r>
              <a:rPr lang="en-US" dirty="0"/>
              <a:t>Robust Test Automation  Projects balanced  for Value and Effort</a:t>
            </a:r>
          </a:p>
          <a:p>
            <a:r>
              <a:rPr lang="en-US" dirty="0"/>
              <a:t>Optimization of Efficiency &amp; Quality</a:t>
            </a:r>
          </a:p>
          <a:p>
            <a:pPr lvl="1"/>
            <a:r>
              <a:rPr lang="en-US" dirty="0"/>
              <a:t>Quick Return on investment (ROI) of Test Automation</a:t>
            </a:r>
          </a:p>
          <a:p>
            <a:r>
              <a:rPr lang="en-US" dirty="0"/>
              <a:t>Advance a Tester´s Motivation and Efficiency</a:t>
            </a:r>
          </a:p>
          <a:p>
            <a:pPr lvl="1"/>
            <a:r>
              <a:rPr lang="en-US" dirty="0"/>
              <a:t>More efficient Assignments of QA Tasks</a:t>
            </a:r>
          </a:p>
          <a:p>
            <a:r>
              <a:rPr lang="en-US" dirty="0"/>
              <a:t>Increase of Test Coverage</a:t>
            </a:r>
          </a:p>
          <a:p>
            <a:pPr lvl="1"/>
            <a:r>
              <a:rPr lang="en-US" dirty="0"/>
              <a:t>Different types of testing to increase test coverage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1.1: Introduction To Automation</a:t>
            </a:r>
            <a:br>
              <a:rPr lang="en-US" sz="1400" dirty="0"/>
            </a:br>
            <a:r>
              <a:rPr lang="en-US" dirty="0"/>
              <a:t>Example of Test Automation</a:t>
            </a:r>
          </a:p>
        </p:txBody>
      </p:sp>
      <p:sp>
        <p:nvSpPr>
          <p:cNvPr id="6" name="Content Placeholder 5"/>
          <p:cNvSpPr>
            <a:spLocks noGrp="1"/>
          </p:cNvSpPr>
          <p:nvPr>
            <p:ph idx="1"/>
          </p:nvPr>
        </p:nvSpPr>
        <p:spPr/>
        <p:txBody>
          <a:bodyPr/>
          <a:lstStyle/>
          <a:p>
            <a:r>
              <a:rPr lang="en-US" dirty="0"/>
              <a:t>Test Sample for Invalid Data:</a:t>
            </a:r>
          </a:p>
          <a:p>
            <a:endParaRPr lang="en-US" dirty="0"/>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86" y="2158782"/>
            <a:ext cx="6328228" cy="37182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In this lesson, you have learnt</a:t>
            </a:r>
          </a:p>
          <a:p>
            <a:pPr lvl="1"/>
            <a:r>
              <a:rPr lang="en-US" dirty="0"/>
              <a:t>Testing is an extremely creative &amp; intellectually challenging task</a:t>
            </a:r>
          </a:p>
          <a:p>
            <a:pPr lvl="1"/>
            <a:r>
              <a:rPr lang="en-US" dirty="0"/>
              <a:t>Manual testing is performed by a human sitting in front of a computer carefully executing the test steps</a:t>
            </a:r>
          </a:p>
          <a:p>
            <a:pPr lvl="1"/>
            <a:r>
              <a:rPr lang="en-US" dirty="0"/>
              <a:t>Automation Testing means using an automation tool to execute your test case suite</a:t>
            </a:r>
          </a:p>
          <a:p>
            <a:pPr lvl="1"/>
            <a:r>
              <a:rPr lang="en-US" dirty="0"/>
              <a:t>Goal of Automation is to reduce number of test cases to be run manually and not eliminate manual testing all together.</a:t>
            </a:r>
          </a:p>
          <a:p>
            <a:pPr lvl="1"/>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6410995970C5439ABD09A0520125A5" ma:contentTypeVersion="3" ma:contentTypeDescription="Create a new document." ma:contentTypeScope="" ma:versionID="7730e52a0023c610d1074a9f7c12aa26">
  <xsd:schema xmlns:xsd="http://www.w3.org/2001/XMLSchema" xmlns:xs="http://www.w3.org/2001/XMLSchema" xmlns:p="http://schemas.microsoft.com/office/2006/metadata/properties" xmlns:ns2="952a6df7-b138-4f89-9bc4-e7a874ea3254" xmlns:ns3="12ac6c77-9dce-46bd-9b13-eb21919194a6" targetNamespace="http://schemas.microsoft.com/office/2006/metadata/properties" ma:root="true" ma:fieldsID="09daa886528e243cb15d4c27c771edde" ns2:_="" ns3:_="">
    <xsd:import namespace="952a6df7-b138-4f89-9bc4-e7a874ea3254"/>
    <xsd:import namespace="12ac6c77-9dce-46bd-9b13-eb21919194a6"/>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ac6c77-9dce-46bd-9b13-eb21919194a6"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2ac6c77-9dce-46bd-9b13-eb21919194a6">Class book</Material_x0020_Type>
    <Category xmlns="12ac6c77-9dce-46bd-9b13-eb21919194a6">Module Artifact</Category>
    <Levels xmlns="12ac6c77-9dce-46bd-9b13-eb21919194a6">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6A4911-783C-4D5E-A0F3-622AC734EDB5}"/>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4993</TotalTime>
  <Words>609</Words>
  <Application>Microsoft Office PowerPoint</Application>
  <PresentationFormat>On-screen Show (4:3)</PresentationFormat>
  <Paragraphs>98</Paragraphs>
  <Slides>10</Slides>
  <Notes>10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2_Corporate Presentation Template (4x3 - Normal)</vt:lpstr>
      <vt:lpstr>think-cell Slide</vt:lpstr>
      <vt:lpstr>Test Automation &amp; Advanced Selenium</vt:lpstr>
      <vt:lpstr>Lesson Objectives</vt:lpstr>
      <vt:lpstr>1.1: Introduction to  Automation Automation vs. Manual</vt:lpstr>
      <vt:lpstr>1.1: Introduction To Automation What is Automation</vt:lpstr>
      <vt:lpstr>1.1: Introduction To Automation What is Test Automation</vt:lpstr>
      <vt:lpstr>PowerPoint Presentation</vt:lpstr>
      <vt:lpstr>1.1: Introduction To Automation Why &amp; When</vt:lpstr>
      <vt:lpstr>1.1: Introduction To Automation Example of Test Automation</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and Advanced Selenium-Classbook-Lesson01</dc:title>
  <dc:creator>iGATE</dc:creator>
  <cp:lastModifiedBy>Shilpa Bhosle</cp:lastModifiedBy>
  <cp:revision>163</cp:revision>
  <cp:lastPrinted>2016-10-19T03:10:29Z</cp:lastPrinted>
  <dcterms:created xsi:type="dcterms:W3CDTF">2012-05-18T02:59:15Z</dcterms:created>
  <dcterms:modified xsi:type="dcterms:W3CDTF">2016-11-07T10:36:37Z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0x010100226410995970C5439ABD09A0520125A5</vt:lpwstr>
  </property>
  <property fmtid="{D5CDD505-2E9C-101B-9397-08002B2CF9AE}" pid="4" name="_SourceUrl">
    <vt:lpwstr/>
  </property>
</Properties>
</file>