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4"/>
  </p:sldMasterIdLst>
  <p:notesMasterIdLst>
    <p:notesMasterId r:id="rId17"/>
  </p:notesMasterIdLst>
  <p:handoutMasterIdLst>
    <p:handoutMasterId r:id="rId18"/>
  </p:handoutMasterIdLst>
  <p:sldIdLst>
    <p:sldId id="265" r:id="rId5"/>
    <p:sldId id="259" r:id="rId6"/>
    <p:sldId id="298" r:id="rId7"/>
    <p:sldId id="285" r:id="rId8"/>
    <p:sldId id="281" r:id="rId9"/>
    <p:sldId id="286" r:id="rId10"/>
    <p:sldId id="291" r:id="rId11"/>
    <p:sldId id="299" r:id="rId12"/>
    <p:sldId id="300" r:id="rId13"/>
    <p:sldId id="301" r:id="rId14"/>
    <p:sldId id="294" r:id="rId15"/>
    <p:sldId id="295" r:id="rId16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4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61">
          <p15:clr>
            <a:srgbClr val="A4A3A4"/>
          </p15:clr>
        </p15:guide>
        <p15:guide id="2" pos="13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9900"/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78" autoAdjust="0"/>
    <p:restoredTop sz="87744" autoAdjust="0"/>
  </p:normalViewPr>
  <p:slideViewPr>
    <p:cSldViewPr snapToGrid="0" showGuides="1">
      <p:cViewPr varScale="1">
        <p:scale>
          <a:sx n="78" d="100"/>
          <a:sy n="78" d="100"/>
        </p:scale>
        <p:origin x="1560" y="67"/>
      </p:cViewPr>
      <p:guideLst>
        <p:guide orient="horz" pos="2160"/>
        <p:guide pos="24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70" d="100"/>
          <a:sy n="70" d="100"/>
        </p:scale>
        <p:origin x="-2172" y="-360"/>
      </p:cViewPr>
      <p:guideLst>
        <p:guide orient="horz" pos="2961"/>
        <p:guide pos="13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DB228672-4337-41E0-A109-2BF6C0A0EED5}" type="datetimeFigureOut">
              <a:rPr lang="en-US" smtClean="0"/>
              <a:pPr/>
              <a:t>1/6/2017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r>
              <a:rPr lang="en-US" dirty="0" smtClean="0"/>
              <a:t>Page XX-#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0381AB50-9623-476D-A480-EBA54022251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618692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93925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175521" y="4680585"/>
            <a:ext cx="4892673" cy="4087572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1726285" y="480060"/>
            <a:ext cx="0" cy="8401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96661" tIns="48331" rIns="96661" bIns="48331"/>
          <a:lstStyle/>
          <a:p>
            <a:endParaRPr lang="en-US" dirty="0"/>
          </a:p>
        </p:txBody>
      </p:sp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257387" y="160021"/>
            <a:ext cx="6934201" cy="325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7725" tIns="48862" rIns="97725" bIns="48862"/>
          <a:lstStyle/>
          <a:p>
            <a:pPr marL="0" marR="0" indent="0" algn="l" defTabSz="9666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Test Automation &amp; Advanced Selenium    </a:t>
            </a:r>
            <a:r>
              <a:rPr lang="en-US" sz="12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</a:t>
            </a:r>
            <a:r>
              <a:rPr lang="en-US" sz="1200" b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 to Selenium</a:t>
            </a:r>
            <a:endParaRPr 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indent="0" algn="l" defTabSz="9666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4154190" y="8802739"/>
            <a:ext cx="2946699" cy="339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7725" tIns="48862" rIns="97725" bIns="48862"/>
          <a:lstStyle/>
          <a:p>
            <a:pPr marL="0" marR="0" indent="0" algn="l" defTabSz="9666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		 Page 02-</a:t>
            </a:r>
            <a:fld id="{BD9FB300-F9DC-4669-88F4-967ABA23CC04}" type="slidenum">
              <a:rPr lang="en-US" sz="1100" smtClean="0">
                <a:latin typeface="Arial" panose="020B0604020202020204" pitchFamily="34" charset="0"/>
                <a:cs typeface="Arial" panose="020B0604020202020204" pitchFamily="34" charset="0"/>
              </a:rPr>
              <a:pPr marL="0" marR="0" indent="0" algn="l" defTabSz="9666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2094422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95513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8501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95513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8054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95513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66612">
              <a:defRPr/>
            </a:pPr>
            <a:r>
              <a:rPr lang="en-US" dirty="0" smtClean="0"/>
              <a:t>Add the notes here.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6571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95513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66612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1957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95513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4064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95513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8280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95513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8630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95513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3519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95513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66612">
              <a:defRPr/>
            </a:pPr>
            <a:r>
              <a:rPr lang="en-US" dirty="0" smtClean="0"/>
              <a:t>Add the notes here.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8657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95513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498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95513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9374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95513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77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7" Type="http://schemas.openxmlformats.org/officeDocument/2006/relationships/image" Target="../media/image1.emf"/><Relationship Id="rId2" Type="http://schemas.openxmlformats.org/officeDocument/2006/relationships/tags" Target="../tags/tag8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0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21.xml"/><Relationship Id="rId7" Type="http://schemas.openxmlformats.org/officeDocument/2006/relationships/oleObject" Target="../embeddings/oleObject4.bin"/><Relationship Id="rId2" Type="http://schemas.openxmlformats.org/officeDocument/2006/relationships/tags" Target="../tags/tag20.xml"/><Relationship Id="rId1" Type="http://schemas.openxmlformats.org/officeDocument/2006/relationships/vmlDrawing" Target="../drawings/vmlDrawing4.v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3.xml"/><Relationship Id="rId4" Type="http://schemas.openxmlformats.org/officeDocument/2006/relationships/tags" Target="../tags/tag22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25.xml"/><Relationship Id="rId7" Type="http://schemas.openxmlformats.org/officeDocument/2006/relationships/oleObject" Target="../embeddings/oleObject5.bin"/><Relationship Id="rId2" Type="http://schemas.openxmlformats.org/officeDocument/2006/relationships/tags" Target="../tags/tag24.xml"/><Relationship Id="rId1" Type="http://schemas.openxmlformats.org/officeDocument/2006/relationships/vmlDrawing" Target="../drawings/vmlDrawing5.v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7.xml"/><Relationship Id="rId4" Type="http://schemas.openxmlformats.org/officeDocument/2006/relationships/tags" Target="../tags/tag26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29.xml"/><Relationship Id="rId7" Type="http://schemas.openxmlformats.org/officeDocument/2006/relationships/tags" Target="../tags/tag33.xml"/><Relationship Id="rId2" Type="http://schemas.openxmlformats.org/officeDocument/2006/relationships/tags" Target="../tags/tag28.xml"/><Relationship Id="rId1" Type="http://schemas.openxmlformats.org/officeDocument/2006/relationships/vmlDrawing" Target="../drawings/vmlDrawing6.vml"/><Relationship Id="rId6" Type="http://schemas.openxmlformats.org/officeDocument/2006/relationships/tags" Target="../tags/tag32.xml"/><Relationship Id="rId5" Type="http://schemas.openxmlformats.org/officeDocument/2006/relationships/tags" Target="../tags/tag31.xml"/><Relationship Id="rId10" Type="http://schemas.openxmlformats.org/officeDocument/2006/relationships/image" Target="../media/image1.emf"/><Relationship Id="rId4" Type="http://schemas.openxmlformats.org/officeDocument/2006/relationships/tags" Target="../tags/tag30.xml"/><Relationship Id="rId9" Type="http://schemas.openxmlformats.org/officeDocument/2006/relationships/oleObject" Target="../embeddings/oleObject6.bin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4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7.bin"/><Relationship Id="rId4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7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8.bin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7" Type="http://schemas.openxmlformats.org/officeDocument/2006/relationships/image" Target="../media/image1.emf"/><Relationship Id="rId2" Type="http://schemas.openxmlformats.org/officeDocument/2006/relationships/tags" Target="../tags/tag11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 hasCustomPrompt="1"/>
            <p:custDataLst>
              <p:tags r:id="rId3"/>
            </p:custDataLst>
          </p:nvPr>
        </p:nvSpPr>
        <p:spPr>
          <a:xfrm>
            <a:off x="0" y="2959926"/>
            <a:ext cx="5035137" cy="1098157"/>
          </a:xfrm>
        </p:spPr>
        <p:txBody>
          <a:bodyPr lIns="720000" tIns="33059" rIns="33059" bIns="33059" anchor="t"/>
          <a:lstStyle>
            <a:lvl1pPr marL="0" indent="0" algn="l">
              <a:defRPr sz="3700" b="1"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  <p:custDataLst>
              <p:tags r:id="rId4"/>
            </p:custDataLst>
          </p:nvPr>
        </p:nvSpPr>
        <p:spPr>
          <a:xfrm>
            <a:off x="4491614" y="4949633"/>
            <a:ext cx="4652387" cy="874227"/>
          </a:xfrm>
        </p:spPr>
        <p:txBody>
          <a:bodyPr lIns="720000" tIns="33059" rIns="33059" bIns="33059"/>
          <a:lstStyle>
            <a:lvl1pPr marL="0" indent="0" algn="l">
              <a:buNone/>
              <a:defRPr sz="2200" b="0">
                <a:solidFill>
                  <a:schemeClr val="tx1"/>
                </a:solidFill>
              </a:defRPr>
            </a:lvl1pPr>
            <a:lvl2pPr marL="457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</p:spTree>
    <p:extLst>
      <p:ext uri="{BB962C8B-B14F-4D97-AF65-F5344CB8AC3E}">
        <p14:creationId xmlns:p14="http://schemas.microsoft.com/office/powerpoint/2010/main" val="1885676595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&amp;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1"/>
          <a:ext cx="135749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135749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  <p:custDataLst>
              <p:tags r:id="rId4"/>
            </p:custDataLst>
          </p:nvPr>
        </p:nvSpPr>
        <p:spPr>
          <a:xfrm>
            <a:off x="298516" y="2111956"/>
            <a:ext cx="8845484" cy="4026560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1" hasCustomPrompt="1"/>
            <p:custDataLst>
              <p:tags r:id="rId5"/>
            </p:custDataLst>
          </p:nvPr>
        </p:nvSpPr>
        <p:spPr>
          <a:xfrm>
            <a:off x="298604" y="1495447"/>
            <a:ext cx="8860286" cy="643612"/>
          </a:xfrm>
        </p:spPr>
        <p:txBody>
          <a:bodyPr/>
          <a:lstStyle>
            <a:lvl1pPr marL="0" indent="0">
              <a:buNone/>
              <a:defRPr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</p:spTree>
    <p:extLst>
      <p:ext uri="{BB962C8B-B14F-4D97-AF65-F5344CB8AC3E}">
        <p14:creationId xmlns:p14="http://schemas.microsoft.com/office/powerpoint/2010/main" val="35009130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0" hasCustomPrompt="1"/>
            <p:custDataLst>
              <p:tags r:id="rId4"/>
            </p:custDataLst>
          </p:nvPr>
        </p:nvSpPr>
        <p:spPr>
          <a:xfrm>
            <a:off x="290500" y="1533439"/>
            <a:ext cx="4155820" cy="4715504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1" hasCustomPrompt="1"/>
            <p:custDataLst>
              <p:tags r:id="rId5"/>
            </p:custDataLst>
          </p:nvPr>
        </p:nvSpPr>
        <p:spPr>
          <a:xfrm>
            <a:off x="4636466" y="1533440"/>
            <a:ext cx="4155820" cy="4725584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6133965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s &amp;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7" name="think-cell Slide" r:id="rId9" imgW="360" imgH="360" progId="">
                  <p:embed/>
                </p:oleObj>
              </mc:Choice>
              <mc:Fallback>
                <p:oleObj name="think-cell Slide" r:id="rId9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0" hasCustomPrompt="1"/>
            <p:custDataLst>
              <p:tags r:id="rId4"/>
            </p:custDataLst>
          </p:nvPr>
        </p:nvSpPr>
        <p:spPr>
          <a:xfrm>
            <a:off x="290500" y="2206953"/>
            <a:ext cx="4155820" cy="404199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1" hasCustomPrompt="1"/>
            <p:custDataLst>
              <p:tags r:id="rId5"/>
            </p:custDataLst>
          </p:nvPr>
        </p:nvSpPr>
        <p:spPr>
          <a:xfrm>
            <a:off x="4636466" y="2208394"/>
            <a:ext cx="4155820" cy="405063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2" hasCustomPrompt="1"/>
            <p:custDataLst>
              <p:tags r:id="rId6"/>
            </p:custDataLst>
          </p:nvPr>
        </p:nvSpPr>
        <p:spPr>
          <a:xfrm>
            <a:off x="290501" y="1542648"/>
            <a:ext cx="4155820" cy="653034"/>
          </a:xfrm>
        </p:spPr>
        <p:txBody>
          <a:bodyPr anchor="ctr"/>
          <a:lstStyle>
            <a:lvl1pPr algn="ctr">
              <a:buNone/>
              <a:defRPr sz="2200" b="1">
                <a:solidFill>
                  <a:schemeClr val="tx2">
                    <a:lumMod val="50000"/>
                  </a:schemeClr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  <p:custDataLst>
              <p:tags r:id="rId7"/>
            </p:custDataLst>
          </p:nvPr>
        </p:nvSpPr>
        <p:spPr>
          <a:xfrm>
            <a:off x="4636749" y="1533439"/>
            <a:ext cx="4155820" cy="653034"/>
          </a:xfrm>
        </p:spPr>
        <p:txBody>
          <a:bodyPr anchor="ctr"/>
          <a:lstStyle>
            <a:lvl1pPr algn="ctr">
              <a:buNone/>
              <a:defRPr lang="fr-FR" sz="2200" b="1" kern="1200" noProof="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23764719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08791" y="1459814"/>
            <a:ext cx="3990466" cy="468996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wrap="square" anchor="ctr">
            <a:noAutofit/>
          </a:bodyPr>
          <a:lstStyle>
            <a:lvl1pPr marL="0" indent="0"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08791" y="1984895"/>
            <a:ext cx="3990466" cy="1685312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2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766260" y="1459814"/>
            <a:ext cx="3990466" cy="468996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766260" y="1984895"/>
            <a:ext cx="3990466" cy="1685312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1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408791" y="3843789"/>
            <a:ext cx="3990466" cy="468996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wrap="square" anchor="ctr">
            <a:noAutofit/>
          </a:bodyPr>
          <a:lstStyle>
            <a:lvl1pPr marL="0" indent="0"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408791" y="4375488"/>
            <a:ext cx="3990466" cy="1820917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1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766260" y="3843789"/>
            <a:ext cx="3990466" cy="468996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quarter" idx="15" hasCustomPrompt="1"/>
          </p:nvPr>
        </p:nvSpPr>
        <p:spPr>
          <a:xfrm>
            <a:off x="4766260" y="4375488"/>
            <a:ext cx="3990466" cy="1820917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1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31216931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 NOT 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3" name="Picture 12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315200" y="1828799"/>
            <a:ext cx="1693941" cy="1554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7009788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13516930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1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663265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itchFamily="2" charset="2"/>
              <a:buChar char="Ø"/>
              <a:defRPr/>
            </a:lvl1pPr>
            <a:lvl4pPr>
              <a:defRPr lang="en-US" sz="1600" kern="1200" dirty="0" smtClean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defRPr>
            </a:lvl4pPr>
            <a:lvl5pPr>
              <a:defRPr lang="en-US" sz="1600" kern="12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pPr/>
              <a:t>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6357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1"/>
          <a:ext cx="135749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5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135749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187184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1"/>
          <a:ext cx="135749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135749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  <p:custDataLst>
              <p:tags r:id="rId4"/>
            </p:custDataLst>
          </p:nvPr>
        </p:nvSpPr>
        <p:spPr>
          <a:xfrm>
            <a:off x="298516" y="1494766"/>
            <a:ext cx="884548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15350111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sson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79376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1828800"/>
            <a:ext cx="2003192" cy="201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716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7" y="1494766"/>
            <a:ext cx="6649748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1828800"/>
            <a:ext cx="2103120" cy="1555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7627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7" y="1494766"/>
            <a:ext cx="655948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1828800"/>
            <a:ext cx="2286000" cy="160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0857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887389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19458" name="Picture 2" descr="http://www.strategic-resume.com/wp-content/uploads/2015/08/SummaryIcon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2885" y="1494990"/>
            <a:ext cx="16383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3094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sess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887389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375" y="1828800"/>
            <a:ext cx="1828800" cy="1819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3753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sessment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375" y="1828800"/>
            <a:ext cx="1828800" cy="1819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332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Objec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887389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1000071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26" Type="http://schemas.openxmlformats.org/officeDocument/2006/relationships/tags" Target="../tags/tag7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2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ags" Target="../tags/tag1.xml"/><Relationship Id="rId29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4.xml"/><Relationship Id="rId28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vmlDrawing" Target="../drawings/vmlDrawing1.v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3.xml"/><Relationship Id="rId27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20"/>
            </p:custDataLst>
          </p:nvPr>
        </p:nvGraphicFramePr>
        <p:xfrm>
          <a:off x="1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think-cell Slide" r:id="rId27" imgW="360" imgH="360" progId="">
                  <p:embed/>
                </p:oleObj>
              </mc:Choice>
              <mc:Fallback>
                <p:oleObj name="think-cell Slide" r:id="rId27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21"/>
            </p:custDataLst>
          </p:nvPr>
        </p:nvSpPr>
        <p:spPr>
          <a:xfrm>
            <a:off x="1" y="0"/>
            <a:ext cx="9143999" cy="1002135"/>
          </a:xfrm>
          <a:prstGeom prst="rect">
            <a:avLst/>
          </a:prstGeom>
        </p:spPr>
        <p:txBody>
          <a:bodyPr vert="horz" lIns="297529" tIns="33059" rIns="165294" bIns="33059" rtlCol="0" anchor="ctr">
            <a:noAutofit/>
          </a:bodyPr>
          <a:lstStyle/>
          <a:p>
            <a:r>
              <a:rPr lang="fr-FR" noProof="0" dirty="0" smtClean="0"/>
              <a:t>Cliquez pour modifier le style du titre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2"/>
            </p:custDataLst>
          </p:nvPr>
        </p:nvSpPr>
        <p:spPr>
          <a:xfrm>
            <a:off x="298516" y="1501977"/>
            <a:ext cx="8712115" cy="4636540"/>
          </a:xfrm>
          <a:prstGeom prst="rect">
            <a:avLst/>
          </a:prstGeom>
        </p:spPr>
        <p:txBody>
          <a:bodyPr vert="horz" lIns="108000" tIns="72000" rIns="72000" bIns="72000" rtlCol="0">
            <a:noAutofit/>
          </a:bodyPr>
          <a:lstStyle/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11" name="TextBox 10"/>
          <p:cNvSpPr txBox="1"/>
          <p:nvPr>
            <p:custDataLst>
              <p:tags r:id="rId23"/>
            </p:custDataLst>
          </p:nvPr>
        </p:nvSpPr>
        <p:spPr>
          <a:xfrm>
            <a:off x="8827276" y="6661691"/>
            <a:ext cx="110608" cy="10772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fld id="{6A895693-0027-4F28-9367-92E39A51F51C}" type="slidenum">
              <a:rPr lang="en-US" sz="700" smtClean="0">
                <a:solidFill>
                  <a:schemeClr val="tx2"/>
                </a:solidFill>
              </a:rPr>
              <a:pPr algn="ctr"/>
              <a:t>‹#›</a:t>
            </a:fld>
            <a:endParaRPr lang="en-US" sz="700" dirty="0">
              <a:solidFill>
                <a:schemeClr val="tx2"/>
              </a:solidFill>
            </a:endParaRPr>
          </a:p>
        </p:txBody>
      </p:sp>
      <p:sp>
        <p:nvSpPr>
          <p:cNvPr id="9" name="Freeform 4"/>
          <p:cNvSpPr>
            <a:spLocks/>
          </p:cNvSpPr>
          <p:nvPr>
            <p:custDataLst>
              <p:tags r:id="rId24"/>
            </p:custDataLst>
          </p:nvPr>
        </p:nvSpPr>
        <p:spPr bwMode="auto">
          <a:xfrm>
            <a:off x="2" y="676402"/>
            <a:ext cx="9143999" cy="728122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vert="horz" wrap="square" lIns="99563" tIns="49782" rIns="99563" bIns="49782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Rectangle 11"/>
          <p:cNvSpPr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6223228" y="6623404"/>
            <a:ext cx="2455979" cy="18350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 lIns="35997" tIns="35997" rIns="35997" bIns="35997" anchor="b" anchorCtr="0">
            <a:noAutofit/>
          </a:bodyPr>
          <a:lstStyle/>
          <a:p>
            <a:pPr marL="0" marR="0" lvl="0" indent="0" algn="r" defTabSz="995445" rtl="0" eaLnBrk="0" fontAlgn="auto" latinLnBrk="0" hangingPunct="0">
              <a:lnSpc>
                <a:spcPct val="90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600" b="0" i="0" noProof="0" dirty="0" smtClean="0">
                <a:solidFill>
                  <a:schemeClr val="tx2"/>
                </a:solidFill>
                <a:latin typeface="+mj-lt"/>
                <a:cs typeface="Helvetica Light"/>
              </a:rPr>
              <a:t>Copyright © Capgemini 2015. All Rights Reserved</a:t>
            </a:r>
          </a:p>
        </p:txBody>
      </p:sp>
      <p:cxnSp>
        <p:nvCxnSpPr>
          <p:cNvPr id="15" name="Straight Connector 5"/>
          <p:cNvCxnSpPr/>
          <p:nvPr>
            <p:custDataLst>
              <p:tags r:id="rId26"/>
            </p:custDataLst>
          </p:nvPr>
        </p:nvCxnSpPr>
        <p:spPr>
          <a:xfrm flipH="1">
            <a:off x="2" y="6362700"/>
            <a:ext cx="9143999" cy="0"/>
          </a:xfrm>
          <a:prstGeom prst="line">
            <a:avLst/>
          </a:prstGeom>
          <a:ln w="9525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Image 13" descr="Capgemini_logo.jpg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270463" y="6439028"/>
            <a:ext cx="1438102" cy="3449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07593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  <p:sldLayoutId id="2147483687" r:id="rId17"/>
  </p:sldLayoutIdLst>
  <p:timing>
    <p:tnLst>
      <p:par>
        <p:cTn id="1" dur="indefinite" restart="never" nodeType="tmRoot"/>
      </p:par>
    </p:tnLst>
  </p:timing>
  <p:hf sldNum="0" hdr="0" dt="0"/>
  <p:txStyles>
    <p:titleStyle>
      <a:lvl1pPr marL="0" indent="0" algn="l" defTabSz="914342" rtl="0" eaLnBrk="1" latinLnBrk="0" hangingPunct="1">
        <a:lnSpc>
          <a:spcPct val="85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6189" indent="-166189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5"/>
        </a:buClr>
        <a:buFont typeface="Wingdings" pitchFamily="2" charset="2"/>
        <a:buChar char="§"/>
        <a:defRPr sz="2200" b="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1pPr>
      <a:lvl2pPr marL="355600" indent="-180975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3"/>
        </a:buClr>
        <a:buFont typeface="Wingdings" pitchFamily="2" charset="2"/>
        <a:buChar char="§"/>
        <a:defRPr sz="18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2pPr>
      <a:lvl3pPr marL="536575" indent="-165100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2"/>
        </a:buClr>
        <a:buFont typeface="Arial" pitchFamily="34" charset="0"/>
        <a:buChar char="•"/>
        <a:tabLst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3pPr>
      <a:lvl4pPr marL="711200" indent="-165100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bg2"/>
        </a:buClr>
        <a:buFont typeface="Arial" pitchFamily="34" charset="0"/>
        <a:buChar char="–"/>
        <a:tabLst/>
        <a:defRPr sz="14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4pPr>
      <a:lvl5pPr marL="1609624" indent="-193663" algn="l" defTabSz="914342" rtl="0" eaLnBrk="1" latinLnBrk="0" hangingPunct="1">
        <a:spcBef>
          <a:spcPts val="0"/>
        </a:spcBef>
        <a:buClr>
          <a:srgbClr val="B1B1B1"/>
        </a:buClr>
        <a:buFont typeface="Arial" pitchFamily="34" charset="0"/>
        <a:buChar char="–"/>
        <a:defRPr sz="1700" kern="1200">
          <a:solidFill>
            <a:srgbClr val="494949"/>
          </a:solidFill>
          <a:latin typeface="+mn-lt"/>
          <a:ea typeface="+mn-ea"/>
          <a:cs typeface="+mn-cs"/>
        </a:defRPr>
      </a:lvl5pPr>
      <a:lvl6pPr marL="2514441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12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83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54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1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2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3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84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55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26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98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69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959926"/>
            <a:ext cx="6782937" cy="1098157"/>
          </a:xfrm>
        </p:spPr>
        <p:txBody>
          <a:bodyPr/>
          <a:lstStyle/>
          <a:p>
            <a:r>
              <a:rPr lang="en-US" dirty="0"/>
              <a:t>Test Automation &amp; Advanced Selenium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Lesson 2: Introduction to Selenium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400" dirty="0"/>
              <a:t>2.1: Introduction To Selenium </a:t>
            </a:r>
            <a:br>
              <a:rPr lang="en-US" sz="1400" dirty="0"/>
            </a:br>
            <a:r>
              <a:rPr lang="en-US" dirty="0" err="1"/>
              <a:t>Selenium</a:t>
            </a:r>
            <a:r>
              <a:rPr lang="en-US" dirty="0"/>
              <a:t> Grid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98516" y="1494766"/>
            <a:ext cx="4115829" cy="4643751"/>
          </a:xfrm>
        </p:spPr>
        <p:txBody>
          <a:bodyPr/>
          <a:lstStyle/>
          <a:p>
            <a:r>
              <a:rPr lang="en-US" dirty="0"/>
              <a:t>Runs multiple tests on different machines against different browsers and operating systems in parallel</a:t>
            </a:r>
          </a:p>
          <a:p>
            <a:r>
              <a:rPr lang="en-US" dirty="0"/>
              <a:t>Support s distributed test execution.</a:t>
            </a:r>
          </a:p>
          <a:p>
            <a:r>
              <a:rPr lang="en-US" dirty="0"/>
              <a:t>Run tests in a distributed test execution environment</a:t>
            </a:r>
          </a:p>
          <a:p>
            <a:endParaRPr lang="en-U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531" y="1410143"/>
            <a:ext cx="4419364" cy="39186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8352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In this lesson, you have learnt</a:t>
            </a:r>
          </a:p>
          <a:p>
            <a:r>
              <a:rPr lang="en-US" sz="2000" dirty="0"/>
              <a:t>Selenium is a free (open source) automated testing suite for web applications across different browsers and platforms</a:t>
            </a:r>
          </a:p>
          <a:p>
            <a:r>
              <a:rPr lang="en-US" sz="2000" b="1" dirty="0"/>
              <a:t>Selenium</a:t>
            </a:r>
            <a:r>
              <a:rPr lang="en-US" sz="2000" dirty="0"/>
              <a:t> is a collection of different tools</a:t>
            </a:r>
          </a:p>
          <a:p>
            <a:r>
              <a:rPr lang="en-US" sz="2000" b="1" dirty="0"/>
              <a:t>Selenium IDE</a:t>
            </a:r>
            <a:r>
              <a:rPr lang="en-US" sz="2000" dirty="0"/>
              <a:t>, a Firefox add-on that you can only use in creating relatively simple test cases and test suites</a:t>
            </a:r>
          </a:p>
          <a:p>
            <a:r>
              <a:rPr lang="en-US" sz="2000" b="1" dirty="0"/>
              <a:t>Selenium</a:t>
            </a:r>
            <a:r>
              <a:rPr lang="en-US" sz="2000" dirty="0"/>
              <a:t> RC allows users to use programming languages in creating complex tests</a:t>
            </a:r>
          </a:p>
          <a:p>
            <a:r>
              <a:rPr lang="en-US" sz="2000" b="1" dirty="0"/>
              <a:t>WebDriver</a:t>
            </a:r>
            <a:r>
              <a:rPr lang="en-US" sz="2000" dirty="0"/>
              <a:t>, allows test scripts to communicate directly to the browser, thereby controlling it from the OS level.</a:t>
            </a:r>
          </a:p>
          <a:p>
            <a:r>
              <a:rPr lang="en-US" sz="2000" b="1" dirty="0"/>
              <a:t>Selenium Grid </a:t>
            </a:r>
            <a:r>
              <a:rPr lang="en-US" sz="2000" dirty="0"/>
              <a:t>is used with Selenium RC to execute parallel tests across different browsers and operating systems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Question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Question 1</a:t>
            </a:r>
          </a:p>
          <a:p>
            <a:r>
              <a:rPr lang="en-US" dirty="0"/>
              <a:t>Select the component which is NOT part of Selenium suite</a:t>
            </a:r>
          </a:p>
          <a:p>
            <a:pPr lvl="1"/>
            <a:r>
              <a:rPr lang="en-US" dirty="0"/>
              <a:t>Selenium IDE</a:t>
            </a:r>
          </a:p>
          <a:p>
            <a:pPr lvl="1"/>
            <a:r>
              <a:rPr lang="en-US" dirty="0"/>
              <a:t>Selenium RC</a:t>
            </a:r>
          </a:p>
          <a:p>
            <a:pPr lvl="1"/>
            <a:r>
              <a:rPr lang="en-US" dirty="0"/>
              <a:t>Selenium Grid</a:t>
            </a:r>
          </a:p>
          <a:p>
            <a:pPr lvl="1"/>
            <a:r>
              <a:rPr lang="en-US" dirty="0"/>
              <a:t>Selenium Web</a:t>
            </a:r>
          </a:p>
          <a:p>
            <a:pPr marL="0" indent="0">
              <a:buNone/>
            </a:pPr>
            <a:r>
              <a:rPr lang="en-US" dirty="0"/>
              <a:t>Question 2: True/False</a:t>
            </a:r>
          </a:p>
          <a:p>
            <a:pPr lvl="1"/>
            <a:r>
              <a:rPr lang="en-US" dirty="0"/>
              <a:t>Selenium is a set of tools that supports rapid  development of test automation scripts for web based applications.</a:t>
            </a:r>
          </a:p>
          <a:p>
            <a:pPr marL="0" indent="0">
              <a:buNone/>
            </a:pPr>
            <a:r>
              <a:rPr lang="en-US" dirty="0"/>
              <a:t>Question 3: Fill in the Blanks</a:t>
            </a:r>
          </a:p>
          <a:p>
            <a:pPr lvl="1"/>
            <a:r>
              <a:rPr lang="en-US" dirty="0"/>
              <a:t>WebDriver, unlike Selenium RC, does not rely on _________ for automation.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Objectives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to Selenium</a:t>
            </a:r>
          </a:p>
          <a:p>
            <a:r>
              <a:rPr lang="en-US" dirty="0"/>
              <a:t>What it is and what it is not </a:t>
            </a:r>
          </a:p>
          <a:p>
            <a:r>
              <a:rPr lang="en-US" dirty="0" smtClean="0"/>
              <a:t>Landscape </a:t>
            </a:r>
            <a:r>
              <a:rPr lang="en-US" dirty="0"/>
              <a:t>and Usage</a:t>
            </a:r>
          </a:p>
          <a:p>
            <a:pPr lvl="1"/>
            <a:r>
              <a:rPr lang="en-US" dirty="0"/>
              <a:t>Selenium IDE</a:t>
            </a:r>
          </a:p>
          <a:p>
            <a:pPr lvl="1"/>
            <a:r>
              <a:rPr lang="en-US" dirty="0"/>
              <a:t>Selenium Remote Control (Selenium 1.0) </a:t>
            </a:r>
          </a:p>
          <a:p>
            <a:pPr lvl="1"/>
            <a:r>
              <a:rPr lang="en-US" dirty="0"/>
              <a:t>Selenium Web Driver (Selenium 2.0) </a:t>
            </a:r>
          </a:p>
          <a:p>
            <a:pPr lvl="1"/>
            <a:r>
              <a:rPr lang="en-US" dirty="0"/>
              <a:t>Selenium Grid  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400" dirty="0"/>
              <a:t>2.1: Introduction to Selenium</a:t>
            </a:r>
            <a:br>
              <a:rPr lang="en-US" sz="1400" dirty="0"/>
            </a:br>
            <a:r>
              <a:rPr lang="en-US" dirty="0"/>
              <a:t>Introduction to </a:t>
            </a:r>
            <a:r>
              <a:rPr lang="en-US" dirty="0" smtClean="0"/>
              <a:t>Selenium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Invented by Jason R. Huggins </a:t>
            </a:r>
          </a:p>
          <a:p>
            <a:r>
              <a:rPr lang="en-US" dirty="0"/>
              <a:t>Free (open source) automated testing suite for web applications across different browsers and platforms</a:t>
            </a:r>
          </a:p>
          <a:p>
            <a:r>
              <a:rPr lang="en-US" dirty="0"/>
              <a:t>Selenium has a suite of tools which consists of the following:</a:t>
            </a:r>
          </a:p>
          <a:p>
            <a:pPr lvl="1"/>
            <a:r>
              <a:rPr lang="en-US" dirty="0"/>
              <a:t>Selenium IDE</a:t>
            </a:r>
          </a:p>
          <a:p>
            <a:pPr lvl="1"/>
            <a:r>
              <a:rPr lang="en-US" dirty="0"/>
              <a:t>Selenium Core</a:t>
            </a:r>
          </a:p>
          <a:p>
            <a:pPr lvl="1"/>
            <a:r>
              <a:rPr lang="en-US" dirty="0"/>
              <a:t>Selenium RC (Remote Control), Also known as Selenium 1</a:t>
            </a:r>
          </a:p>
          <a:p>
            <a:pPr lvl="1"/>
            <a:r>
              <a:rPr lang="en-US" dirty="0"/>
              <a:t>Selenium Web driver or Selenium 2</a:t>
            </a:r>
          </a:p>
          <a:p>
            <a:pPr lvl="1"/>
            <a:r>
              <a:rPr lang="en-US" dirty="0"/>
              <a:t>Selenium Grid</a:t>
            </a:r>
          </a:p>
          <a:p>
            <a:r>
              <a:rPr lang="en-US" dirty="0"/>
              <a:t>Test cases in selenium can be written in many popular programming languages supported by selenium like Java, C#, Ruby, Python etc.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128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400" dirty="0"/>
              <a:t>2.1: Introduction To Selenium</a:t>
            </a:r>
            <a:br>
              <a:rPr lang="en-US" sz="1400" dirty="0"/>
            </a:br>
            <a:r>
              <a:rPr lang="en-US" dirty="0" err="1"/>
              <a:t>Selenium</a:t>
            </a:r>
            <a:r>
              <a:rPr lang="en-US" dirty="0"/>
              <a:t>: What it is?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Selenium automates browsers. That's it!</a:t>
            </a:r>
          </a:p>
          <a:p>
            <a:r>
              <a:rPr lang="en-US" dirty="0"/>
              <a:t>Selenium is a portable testing API for web applications.</a:t>
            </a:r>
          </a:p>
          <a:p>
            <a:r>
              <a:rPr lang="en-US" dirty="0"/>
              <a:t>Web Application: Pure HTML &amp; JavaScript (No Flash, ActiveX, Silverlight etc.)</a:t>
            </a:r>
          </a:p>
          <a:p>
            <a:r>
              <a:rPr lang="en-US" dirty="0"/>
              <a:t>Primarily, it is for automating web applications for testing purposes, but is certainly not limited to just that.</a:t>
            </a:r>
          </a:p>
          <a:p>
            <a:r>
              <a:rPr lang="en-US" dirty="0"/>
              <a:t>It is Open Source and Freeware.</a:t>
            </a:r>
          </a:p>
          <a:p>
            <a:r>
              <a:rPr lang="en-US" dirty="0"/>
              <a:t>Supports multiple browsers &amp; OS.</a:t>
            </a:r>
          </a:p>
          <a:p>
            <a:pPr lvl="1"/>
            <a:r>
              <a:rPr lang="en-US" dirty="0"/>
              <a:t>Browsers: Firefox, Chrome, IE, Safari, Opera, </a:t>
            </a:r>
            <a:r>
              <a:rPr lang="en-US" dirty="0" err="1"/>
              <a:t>PhantomJS</a:t>
            </a:r>
            <a:endParaRPr lang="en-US" dirty="0"/>
          </a:p>
          <a:p>
            <a:pPr lvl="1"/>
            <a:r>
              <a:rPr lang="en-US" dirty="0"/>
              <a:t>OS: Windows, MAC, Linux, Android, iOS</a:t>
            </a:r>
          </a:p>
          <a:p>
            <a:r>
              <a:rPr lang="en-US" dirty="0"/>
              <a:t>In process Headless execution.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400" dirty="0"/>
              <a:t>2.1: Introduction To Selenium</a:t>
            </a:r>
            <a:br>
              <a:rPr lang="en-US" sz="1400" dirty="0"/>
            </a:br>
            <a:r>
              <a:rPr lang="en-US" dirty="0" err="1"/>
              <a:t>Selenium</a:t>
            </a:r>
            <a:r>
              <a:rPr lang="en-US" dirty="0"/>
              <a:t>: What it is NOT?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Selenium is NOT a Test Tool.</a:t>
            </a:r>
          </a:p>
          <a:p>
            <a:r>
              <a:rPr lang="en-US" dirty="0"/>
              <a:t>It is NOT a Framework.</a:t>
            </a:r>
          </a:p>
          <a:p>
            <a:r>
              <a:rPr lang="en-US" dirty="0"/>
              <a:t>It is NOT a installable software.</a:t>
            </a:r>
          </a:p>
          <a:p>
            <a:r>
              <a:rPr lang="en-US" dirty="0"/>
              <a:t>It is NOT a Programming Language.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400" dirty="0" smtClean="0"/>
              <a:t>2.1</a:t>
            </a:r>
            <a:r>
              <a:rPr lang="en-US" sz="1400" dirty="0"/>
              <a:t>: Introduction To Selenium</a:t>
            </a:r>
            <a:br>
              <a:rPr lang="en-US" sz="1400" dirty="0"/>
            </a:br>
            <a:r>
              <a:rPr lang="en-US" dirty="0"/>
              <a:t>Landscape and Usage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Selenium is not just a single tool but a suite of software's, each catering to different testing needs of an organization. </a:t>
            </a:r>
            <a:r>
              <a:rPr lang="en-US" i="1" dirty="0"/>
              <a:t>It has four components:</a:t>
            </a:r>
          </a:p>
          <a:p>
            <a:endParaRPr 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428" y="2659294"/>
            <a:ext cx="6789690" cy="3449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400" dirty="0"/>
              <a:t>2.1: Introduction To Selenium </a:t>
            </a:r>
            <a:br>
              <a:rPr lang="en-US" sz="1400" dirty="0"/>
            </a:br>
            <a:r>
              <a:rPr lang="en-US" dirty="0"/>
              <a:t>Overview of Selenium IDE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Firefox plug in, allows you to record, play back, edit, and debug tests in browser. </a:t>
            </a:r>
          </a:p>
          <a:p>
            <a:r>
              <a:rPr lang="en-US" dirty="0"/>
              <a:t>Allows you to record user actions on browser window. </a:t>
            </a:r>
          </a:p>
          <a:p>
            <a:r>
              <a:rPr lang="en-US" dirty="0"/>
              <a:t>Generate scripts from recorded user actions in most of the popular languages like Java, C#, Perl, Ruby etc. However to run them in an automated testing fashion you need to use Selenium Web Driver. </a:t>
            </a:r>
          </a:p>
          <a:p>
            <a:r>
              <a:rPr lang="en-US" dirty="0"/>
              <a:t>Selenium default scripts are html (added JavaScript) and that is the script we are going to use it in selenium IDE</a:t>
            </a:r>
          </a:p>
          <a:p>
            <a:r>
              <a:rPr lang="en-US" dirty="0"/>
              <a:t>The reason for availability of other language is, user can get the scripts for Selenium WebDriver/RC. </a:t>
            </a:r>
          </a:p>
          <a:p>
            <a:r>
              <a:rPr lang="en-US" dirty="0"/>
              <a:t>It also has a context menu (right-click) integrated with the Firefox browser, which allows the user to pick from a list of assertions and verifications for the selected location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400" dirty="0"/>
              <a:t>2.1: Introduction To Selenium </a:t>
            </a:r>
            <a:br>
              <a:rPr lang="en-US" sz="1400" dirty="0"/>
            </a:br>
            <a:r>
              <a:rPr lang="en-US" dirty="0" err="1"/>
              <a:t>Selenium</a:t>
            </a:r>
            <a:r>
              <a:rPr lang="en-US" dirty="0"/>
              <a:t> Remote Control (Selenium 1.0)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98517" y="1494766"/>
            <a:ext cx="4809512" cy="4643751"/>
          </a:xfrm>
        </p:spPr>
        <p:txBody>
          <a:bodyPr/>
          <a:lstStyle/>
          <a:p>
            <a:r>
              <a:rPr lang="en-US" sz="2000" dirty="0"/>
              <a:t>Selenium Remote Control (RC) is a test tool that allows you to write automated web application UI tests in any programming language against any HTTP website using any mainstream JavaScript-enabled browser. </a:t>
            </a:r>
          </a:p>
          <a:p>
            <a:r>
              <a:rPr lang="en-US" sz="2000" dirty="0"/>
              <a:t>Selenium RC comes in two parts:</a:t>
            </a:r>
          </a:p>
          <a:p>
            <a:pPr lvl="1"/>
            <a:r>
              <a:rPr lang="en-US" sz="1600" dirty="0"/>
              <a:t>A server which automatically launches and kills browsers, and acts as a HTTP proxy for web requests from them.</a:t>
            </a:r>
          </a:p>
          <a:p>
            <a:pPr lvl="1"/>
            <a:r>
              <a:rPr lang="en-US" sz="1600" dirty="0"/>
              <a:t>Client libraries for your favorite computer language.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3794" y="1519664"/>
            <a:ext cx="3789229" cy="4045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0423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400" dirty="0"/>
              <a:t>2.1: Introduction To Selenium </a:t>
            </a:r>
            <a:br>
              <a:rPr lang="en-US" sz="1400" dirty="0"/>
            </a:br>
            <a:r>
              <a:rPr lang="en-US" dirty="0" err="1"/>
              <a:t>Selenium</a:t>
            </a:r>
            <a:r>
              <a:rPr lang="en-US" dirty="0"/>
              <a:t> Web Driver (Selenium 2.0)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Selenium WebDriver proves itself to be better than both Selenium IDE and Selenium RC in many aspects. </a:t>
            </a:r>
          </a:p>
          <a:p>
            <a:r>
              <a:rPr lang="en-US" dirty="0"/>
              <a:t>It implements a more modern and stable approach in automating the browser's actions. </a:t>
            </a:r>
          </a:p>
          <a:p>
            <a:r>
              <a:rPr lang="en-US" dirty="0"/>
              <a:t>WebDriver, unlike Selenium RC, does not rely on JavaScript for automation. </a:t>
            </a:r>
          </a:p>
          <a:p>
            <a:r>
              <a:rPr lang="en-US" dirty="0"/>
              <a:t>It controls the browser by directly communicating to it.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423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ciOYA.RlUiY0_0bhJg.j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9qzkNXSk2ij_NoCuEf2A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8VTg_P6rkuq_fbZG2oYXw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IjPmYduDEihDAvnsmSINQ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CiS0.yx0EOD8F1j3NQrH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z079BM2o06hslZIU5JQRQ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7lR2ZPdT0GiqzvYZsxoow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DnGmnlJWUybweSHRV5zMg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Q5iGtRqU02KNLCmPGzp4A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c8wFtNDQEWdRtOXF1QyR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HldxlhBv0miWYXN6H8BTQ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tFIJDhqukmiZrrs7RIxOQ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Bk8lAE_1EizYsNCWPJyzQ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Sf6F_6IvUOzE1MWebP3wg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IkCAESggUqrdbLfjv5zDQ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YnDl6hGIEiK2JQntAZnxg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zY4oecJCE2aPB.u6loWP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xI4A68crEiZSNCDbGy9g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Tl75Tp2nEy_4PpazGLtV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_pk8PYzpk.FktMHhDaTFw"/>
</p:tagLst>
</file>

<file path=ppt/theme/theme1.xml><?xml version="1.0" encoding="utf-8"?>
<a:theme xmlns:a="http://schemas.openxmlformats.org/drawingml/2006/main" name="2_Corporate Presentation Template (4x3 - Normal)">
  <a:themeElements>
    <a:clrScheme name="Capgemini">
      <a:dk1>
        <a:srgbClr val="00264A"/>
      </a:dk1>
      <a:lt1>
        <a:sysClr val="window" lastClr="FFFFFF"/>
      </a:lt1>
      <a:dk2>
        <a:srgbClr val="9F958F"/>
      </a:dk2>
      <a:lt2>
        <a:srgbClr val="909090"/>
      </a:lt2>
      <a:accent1>
        <a:srgbClr val="F9BE01"/>
      </a:accent1>
      <a:accent2>
        <a:srgbClr val="ED771A"/>
      </a:accent2>
      <a:accent3>
        <a:srgbClr val="B70132"/>
      </a:accent3>
      <a:accent4>
        <a:srgbClr val="691E7C"/>
      </a:accent4>
      <a:accent5>
        <a:srgbClr val="0098CC"/>
      </a:accent5>
      <a:accent6>
        <a:srgbClr val="BDBD00"/>
      </a:accent6>
      <a:hlink>
        <a:srgbClr val="7DAFA5"/>
      </a:hlink>
      <a:folHlink>
        <a:srgbClr val="BA0065"/>
      </a:folHlink>
    </a:clrScheme>
    <a:fontScheme name="Capgemini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solidFill>
            <a:schemeClr val="tx2"/>
          </a:solidFill>
        </a:ln>
      </a:spPr>
      <a:bodyPr rtlCol="0" anchor="ctr"/>
      <a:lstStyle>
        <a:defPPr algn="ctr">
          <a:defRPr sz="2400" dirty="0" err="1" smtClean="0">
            <a:solidFill>
              <a:schemeClr val="tx2">
                <a:lumMod val="50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  <a:prstDash val="soli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400" dirty="0" err="1" smtClean="0">
            <a:solidFill>
              <a:schemeClr val="tx2">
                <a:lumMod val="50000"/>
              </a:schemeClr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26410995970C5439ABD09A0520125A5" ma:contentTypeVersion="3" ma:contentTypeDescription="Create a new document." ma:contentTypeScope="" ma:versionID="7730e52a0023c610d1074a9f7c12aa26">
  <xsd:schema xmlns:xsd="http://www.w3.org/2001/XMLSchema" xmlns:xs="http://www.w3.org/2001/XMLSchema" xmlns:p="http://schemas.microsoft.com/office/2006/metadata/properties" xmlns:ns2="952a6df7-b138-4f89-9bc4-e7a874ea3254" xmlns:ns3="12ac6c77-9dce-46bd-9b13-eb21919194a6" targetNamespace="http://schemas.microsoft.com/office/2006/metadata/properties" ma:root="true" ma:fieldsID="09daa886528e243cb15d4c27c771edde" ns2:_="" ns3:_="">
    <xsd:import namespace="952a6df7-b138-4f89-9bc4-e7a874ea3254"/>
    <xsd:import namespace="12ac6c77-9dce-46bd-9b13-eb21919194a6"/>
    <xsd:element name="properties">
      <xsd:complexType>
        <xsd:sequence>
          <xsd:element name="documentManagement">
            <xsd:complexType>
              <xsd:all>
                <xsd:element ref="ns2:FolderName" minOccurs="0"/>
                <xsd:element ref="ns3:Levels"/>
                <xsd:element ref="ns3:Category"/>
                <xsd:element ref="ns3:Material_x0020_Type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2a6df7-b138-4f89-9bc4-e7a874ea3254" elementFormDefault="qualified">
    <xsd:import namespace="http://schemas.microsoft.com/office/2006/documentManagement/types"/>
    <xsd:import namespace="http://schemas.microsoft.com/office/infopath/2007/PartnerControls"/>
    <xsd:element name="FolderName" ma:index="8" nillable="true" ma:displayName="FolderName" ma:internalName="FolderName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ac6c77-9dce-46bd-9b13-eb21919194a6" elementFormDefault="qualified">
    <xsd:import namespace="http://schemas.microsoft.com/office/2006/documentManagement/types"/>
    <xsd:import namespace="http://schemas.microsoft.com/office/infopath/2007/PartnerControls"/>
    <xsd:element name="Levels" ma:index="9" ma:displayName="Levels" ma:default="L1" ma:format="Dropdown" ma:internalName="Levels">
      <xsd:simpleType>
        <xsd:restriction base="dms:Choice">
          <xsd:enumeration value="L1"/>
          <xsd:enumeration value="L2"/>
          <xsd:enumeration value="L3"/>
        </xsd:restriction>
      </xsd:simpleType>
    </xsd:element>
    <xsd:element name="Category" ma:index="10" ma:displayName="Category" ma:default="Module Artifact" ma:format="Dropdown" ma:internalName="Category">
      <xsd:simpleType>
        <xsd:restriction base="dms:Choice">
          <xsd:enumeration value="Module Artifact"/>
          <xsd:enumeration value="Assessment Component"/>
        </xsd:restriction>
      </xsd:simpleType>
    </xsd:element>
    <xsd:element name="Material_x0020_Type" ma:index="11" ma:displayName="Material Type" ma:default="Class book" ma:format="Dropdown" ma:internalName="Material_x0020_Type">
      <xsd:simpleType>
        <xsd:restriction base="dms:Choice">
          <xsd:enumeration value="Demos"/>
          <xsd:enumeration value="Extra Example"/>
          <xsd:enumeration value="Extra Material"/>
          <xsd:enumeration value="Suggestions"/>
          <xsd:enumeration value="General"/>
          <xsd:enumeration value="Module Test Practical"/>
          <xsd:enumeration value="Module Test Theory"/>
          <xsd:enumeration value="Quiz"/>
          <xsd:enumeration value="Class book"/>
          <xsd:enumeration value="Lab book"/>
          <xsd:enumeration value="Recordings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FolderName xmlns="952a6df7-b138-4f89-9bc4-e7a874ea3254" xsi:nil="true"/>
    <Material_x0020_Type xmlns="12ac6c77-9dce-46bd-9b13-eb21919194a6">Class book</Material_x0020_Type>
    <Category xmlns="12ac6c77-9dce-46bd-9b13-eb21919194a6">Module Artifact</Category>
    <Levels xmlns="12ac6c77-9dce-46bd-9b13-eb21919194a6">L1</Level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DCEAEE6-8750-47B1-BF41-3740863AD3A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52a6df7-b138-4f89-9bc4-e7a874ea3254"/>
    <ds:schemaRef ds:uri="12ac6c77-9dce-46bd-9b13-eb21919194a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C1830C8-F522-4AF4-83DD-915E4EE23EB4}">
  <ds:schemaRefs>
    <ds:schemaRef ds:uri="http://schemas.microsoft.com/office/2006/metadata/properties"/>
    <ds:schemaRef ds:uri="http://schemas.microsoft.com/office/infopath/2007/PartnerControls"/>
    <ds:schemaRef ds:uri="952a6df7-b138-4f89-9bc4-e7a874ea3254"/>
    <ds:schemaRef ds:uri="12ac6c77-9dce-46bd-9b13-eb21919194a6"/>
  </ds:schemaRefs>
</ds:datastoreItem>
</file>

<file path=customXml/itemProps3.xml><?xml version="1.0" encoding="utf-8"?>
<ds:datastoreItem xmlns:ds="http://schemas.openxmlformats.org/officeDocument/2006/customXml" ds:itemID="{1B673CDC-8BE6-4391-ABD9-A817C61AB8C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4723</TotalTime>
  <Words>600</Words>
  <Application>Microsoft Office PowerPoint</Application>
  <PresentationFormat>On-screen Show (4:3)</PresentationFormat>
  <Paragraphs>84</Paragraphs>
  <Slides>12</Slides>
  <Notes>12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Candara</vt:lpstr>
      <vt:lpstr>Helvetica Light</vt:lpstr>
      <vt:lpstr>Wingdings</vt:lpstr>
      <vt:lpstr>2_Corporate Presentation Template (4x3 - Normal)</vt:lpstr>
      <vt:lpstr>think-cell Slide</vt:lpstr>
      <vt:lpstr>Test Automation &amp; Advanced Selenium</vt:lpstr>
      <vt:lpstr>Lesson Objectives</vt:lpstr>
      <vt:lpstr>2.1: Introduction to Selenium Introduction to Selenium</vt:lpstr>
      <vt:lpstr>2.1: Introduction To Selenium Selenium: What it is?</vt:lpstr>
      <vt:lpstr>2.1: Introduction To Selenium Selenium: What it is NOT?</vt:lpstr>
      <vt:lpstr>2.1: Introduction To Selenium Landscape and Usage</vt:lpstr>
      <vt:lpstr>2.1: Introduction To Selenium  Overview of Selenium IDE</vt:lpstr>
      <vt:lpstr>2.1: Introduction To Selenium  Selenium Remote Control (Selenium 1.0) </vt:lpstr>
      <vt:lpstr>2.1: Introduction To Selenium  Selenium Web Driver (Selenium 2.0) </vt:lpstr>
      <vt:lpstr>2.1: Introduction To Selenium  Selenium Grid</vt:lpstr>
      <vt:lpstr>Summary</vt:lpstr>
      <vt:lpstr>Review Question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Automation and Advanced Selenium-Classbook-Lesson02</dc:title>
  <dc:creator>iGATE</dc:creator>
  <cp:lastModifiedBy>Bhosle, Shilpa</cp:lastModifiedBy>
  <cp:revision>179</cp:revision>
  <cp:lastPrinted>2016-10-19T03:46:55Z</cp:lastPrinted>
  <dcterms:created xsi:type="dcterms:W3CDTF">2012-05-18T02:59:15Z</dcterms:created>
  <dcterms:modified xsi:type="dcterms:W3CDTF">2017-01-06T05:43:54Z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Url">
    <vt:lpwstr/>
  </property>
  <property fmtid="{D5CDD505-2E9C-101B-9397-08002B2CF9AE}" pid="3" name="ContentTypeId">
    <vt:lpwstr>0x010100226410995970C5439ABD09A0520125A5</vt:lpwstr>
  </property>
  <property fmtid="{D5CDD505-2E9C-101B-9397-08002B2CF9AE}" pid="4" name="_SourceUrl">
    <vt:lpwstr/>
  </property>
</Properties>
</file>