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38"/>
  </p:notesMasterIdLst>
  <p:handoutMasterIdLst>
    <p:handoutMasterId r:id="rId39"/>
  </p:handoutMasterIdLst>
  <p:sldIdLst>
    <p:sldId id="265" r:id="rId5"/>
    <p:sldId id="259" r:id="rId6"/>
    <p:sldId id="298" r:id="rId7"/>
    <p:sldId id="285" r:id="rId8"/>
    <p:sldId id="281" r:id="rId9"/>
    <p:sldId id="302" r:id="rId10"/>
    <p:sldId id="303" r:id="rId11"/>
    <p:sldId id="307" r:id="rId12"/>
    <p:sldId id="308" r:id="rId13"/>
    <p:sldId id="309" r:id="rId14"/>
    <p:sldId id="310" r:id="rId15"/>
    <p:sldId id="286" r:id="rId16"/>
    <p:sldId id="291" r:id="rId17"/>
    <p:sldId id="311" r:id="rId18"/>
    <p:sldId id="313" r:id="rId19"/>
    <p:sldId id="314" r:id="rId20"/>
    <p:sldId id="312" r:id="rId21"/>
    <p:sldId id="315" r:id="rId22"/>
    <p:sldId id="316" r:id="rId23"/>
    <p:sldId id="317" r:id="rId24"/>
    <p:sldId id="318" r:id="rId25"/>
    <p:sldId id="319" r:id="rId26"/>
    <p:sldId id="322" r:id="rId27"/>
    <p:sldId id="323" r:id="rId28"/>
    <p:sldId id="324" r:id="rId29"/>
    <p:sldId id="320" r:id="rId30"/>
    <p:sldId id="325" r:id="rId31"/>
    <p:sldId id="326" r:id="rId32"/>
    <p:sldId id="327" r:id="rId33"/>
    <p:sldId id="328" r:id="rId34"/>
    <p:sldId id="329" r:id="rId35"/>
    <p:sldId id="294" r:id="rId36"/>
    <p:sldId id="295"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50">
          <p15:clr>
            <a:srgbClr val="A4A3A4"/>
          </p15:clr>
        </p15:guide>
        <p15:guide id="2" pos="138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323" autoAdjust="0"/>
  </p:normalViewPr>
  <p:slideViewPr>
    <p:cSldViewPr snapToGrid="0" showGuides="1">
      <p:cViewPr varScale="1">
        <p:scale>
          <a:sx n="77" d="100"/>
          <a:sy n="77" d="100"/>
        </p:scale>
        <p:origin x="1584"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56" y="-78"/>
      </p:cViewPr>
      <p:guideLst>
        <p:guide orient="horz" pos="2850"/>
        <p:guide pos="138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1/6/2017</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535905"/>
            <a:ext cx="4892673" cy="4232252"/>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51520" y="4800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Test Automation &amp; Advanced Selenium     		                  Working With Selenium IDE 		</a:t>
            </a:r>
            <a:endParaRPr lang="en-US" sz="170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142755" y="8792003"/>
            <a:ext cx="2946699" cy="33996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03-</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eleniumhq.org/docs/02_selenium_ide.jsp#selenes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release.openqa.org/selenium-core/1.0/reference.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99695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29654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Log/Reference/UI-Element/Rollup Pane</a:t>
            </a:r>
          </a:p>
          <a:p>
            <a:r>
              <a:rPr lang="en-US" dirty="0">
                <a:latin typeface="Arial" panose="020B0604020202020204" pitchFamily="34" charset="0"/>
              </a:rPr>
              <a:t>The bottom pane is used for four different functions–Log, Reference, UI-Element, and Rollup–depending on which tab is selected.</a:t>
            </a:r>
          </a:p>
          <a:p>
            <a:endParaRPr lang="en-US" b="1" dirty="0">
              <a:latin typeface="Arial" panose="020B0604020202020204" pitchFamily="34" charset="0"/>
            </a:endParaRPr>
          </a:p>
          <a:p>
            <a:r>
              <a:rPr lang="en-US" b="1" dirty="0">
                <a:latin typeface="Arial" panose="020B0604020202020204" pitchFamily="34" charset="0"/>
              </a:rPr>
              <a:t>Log</a:t>
            </a:r>
          </a:p>
          <a:p>
            <a:r>
              <a:rPr lang="en-US" dirty="0">
                <a:latin typeface="Arial" panose="020B0604020202020204" pitchFamily="34" charset="0"/>
              </a:rPr>
              <a:t>When you run your test case, error messages and information messages showing the progress are displayed in this pane automatically, even if you do not first select the Log tab. These messages are often useful for test case debugging. Notice the Clear button for clearing the Log. Also notice the Info button is a drop-down allowing selection of different levels of information to log.</a:t>
            </a:r>
          </a:p>
          <a:p>
            <a:endParaRPr lang="en-US" dirty="0">
              <a:latin typeface="Arial" panose="020B0604020202020204" pitchFamily="34" charset="0"/>
            </a:endParaRPr>
          </a:p>
          <a:p>
            <a:r>
              <a:rPr lang="en-US" b="1" dirty="0">
                <a:latin typeface="Arial" panose="020B0604020202020204" pitchFamily="34" charset="0"/>
              </a:rPr>
              <a:t>Reference</a:t>
            </a:r>
          </a:p>
          <a:p>
            <a:r>
              <a:rPr lang="en-US" dirty="0">
                <a:latin typeface="Arial" panose="020B0604020202020204" pitchFamily="34" charset="0"/>
              </a:rPr>
              <a:t>The Reference tab is the default selection whenever you are entering or modifying </a:t>
            </a:r>
            <a:r>
              <a:rPr lang="en-US" dirty="0" err="1">
                <a:latin typeface="Arial" panose="020B0604020202020204" pitchFamily="34" charset="0"/>
                <a:hlinkClick r:id="rId3"/>
              </a:rPr>
              <a:t>Selenese</a:t>
            </a:r>
            <a:r>
              <a:rPr lang="en-US" dirty="0">
                <a:latin typeface="Arial" panose="020B0604020202020204" pitchFamily="34" charset="0"/>
              </a:rPr>
              <a:t> commands and parameters in Table mode. In Table mode, the Reference pane will display documentation on the current command. When entering or modifying commands, whether from Table or Source mode, it is critically important to ensure that the parameters specified in the Target and Value fields match those specified in the parameter list in the Reference pane. The number of parameters provided must match the number specified, the order of parameters provided must match the order specified, and the type of parameters provided must match the type specified. If there is a mismatch in any of these three areas, the command will not run correctly.</a:t>
            </a:r>
          </a:p>
          <a:p>
            <a:endParaRPr lang="en-US" dirty="0">
              <a:latin typeface="Arial" panose="020B0604020202020204" pitchFamily="34" charset="0"/>
            </a:endParaRPr>
          </a:p>
          <a:p>
            <a:r>
              <a:rPr lang="en-US" dirty="0">
                <a:latin typeface="Arial" panose="020B0604020202020204" pitchFamily="34" charset="0"/>
              </a:rPr>
              <a:t>While the Reference tab is invaluable as a quick reference, it is still often necessary to consult the Selenium </a:t>
            </a:r>
            <a:r>
              <a:rPr lang="en-US" dirty="0">
                <a:latin typeface="Arial" panose="020B0604020202020204" pitchFamily="34" charset="0"/>
                <a:hlinkClick r:id="rId4"/>
              </a:rPr>
              <a:t>Reference</a:t>
            </a:r>
            <a:r>
              <a:rPr lang="en-US" dirty="0">
                <a:latin typeface="Arial" panose="020B0604020202020204" pitchFamily="34" charset="0"/>
              </a:rPr>
              <a:t> document.</a:t>
            </a:r>
          </a:p>
          <a:p>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3779925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buClr>
                <a:srgbClr val="00B0F0"/>
              </a:buClr>
            </a:pPr>
            <a:r>
              <a:rPr lang="en-US" b="1" dirty="0" smtClean="0">
                <a:latin typeface="Arial" panose="020B0604020202020204" pitchFamily="34" charset="0"/>
              </a:rPr>
              <a:t>Action:</a:t>
            </a:r>
          </a:p>
          <a:p>
            <a:pPr>
              <a:buClr>
                <a:srgbClr val="00B0F0"/>
              </a:buClr>
            </a:pPr>
            <a:r>
              <a:rPr lang="en-US" b="0" dirty="0" smtClean="0">
                <a:latin typeface="Arial" panose="020B0604020202020204" pitchFamily="34" charset="0"/>
              </a:rPr>
              <a:t>Used to change the state of the AUT(Application under Test)like click on some link, type a value in edit box, select some options on the page, select a value from drop down etc. </a:t>
            </a:r>
          </a:p>
          <a:p>
            <a:pPr>
              <a:buClr>
                <a:srgbClr val="00B0F0"/>
              </a:buClr>
            </a:pPr>
            <a:r>
              <a:rPr lang="en-US" b="0" dirty="0" smtClean="0">
                <a:latin typeface="Arial" panose="020B0604020202020204" pitchFamily="34" charset="0"/>
              </a:rPr>
              <a:t>When action is performed on AUT the test will fail if the action is not achieved. </a:t>
            </a:r>
          </a:p>
          <a:p>
            <a:pPr>
              <a:buClr>
                <a:srgbClr val="00B0F0"/>
              </a:buClr>
            </a:pPr>
            <a:endParaRPr lang="en-US" b="1" dirty="0" smtClean="0">
              <a:latin typeface="Arial" panose="020B0604020202020204" pitchFamily="34" charset="0"/>
            </a:endParaRPr>
          </a:p>
          <a:p>
            <a:pPr>
              <a:buClr>
                <a:srgbClr val="00B0F0"/>
              </a:buClr>
            </a:pPr>
            <a:r>
              <a:rPr lang="en-US" b="1" dirty="0" smtClean="0">
                <a:latin typeface="Arial" panose="020B0604020202020204" pitchFamily="34" charset="0"/>
              </a:rPr>
              <a:t>Accessor:</a:t>
            </a:r>
          </a:p>
          <a:p>
            <a:pPr>
              <a:buClr>
                <a:srgbClr val="00B0F0"/>
              </a:buClr>
            </a:pPr>
            <a:r>
              <a:rPr lang="en-US" b="0" dirty="0" smtClean="0">
                <a:latin typeface="Arial" panose="020B0604020202020204" pitchFamily="34" charset="0"/>
              </a:rPr>
              <a:t>This command check the state of the application and save the  application state in some variable. It can be used for automatic generation of assertions.</a:t>
            </a:r>
          </a:p>
          <a:p>
            <a:pPr>
              <a:buClr>
                <a:srgbClr val="00B0F0"/>
              </a:buClr>
            </a:pPr>
            <a:endParaRPr lang="en-US" b="1" dirty="0" smtClean="0">
              <a:latin typeface="Arial" panose="020B0604020202020204" pitchFamily="34" charset="0"/>
            </a:endParaRPr>
          </a:p>
          <a:p>
            <a:pPr>
              <a:buClr>
                <a:srgbClr val="00B0F0"/>
              </a:buClr>
            </a:pPr>
            <a:r>
              <a:rPr lang="en-US" b="1" dirty="0" smtClean="0">
                <a:latin typeface="Arial" panose="020B0604020202020204" pitchFamily="34" charset="0"/>
              </a:rPr>
              <a:t>Assertions:</a:t>
            </a:r>
          </a:p>
          <a:p>
            <a:pPr>
              <a:buClr>
                <a:srgbClr val="00B0F0"/>
              </a:buClr>
            </a:pPr>
            <a:r>
              <a:rPr lang="en-US" b="0" dirty="0" smtClean="0">
                <a:latin typeface="Arial" panose="020B0604020202020204" pitchFamily="34" charset="0"/>
              </a:rPr>
              <a:t>Are very similar to checkpoint in UFT/QTP. Assertion verifies the state of the application matches it with the expected state and generates the True/False result.</a:t>
            </a:r>
          </a:p>
          <a:p>
            <a:pPr>
              <a:buClr>
                <a:srgbClr val="00B0F0"/>
              </a:buClr>
            </a:pPr>
            <a:endParaRPr lang="en-US" b="0" dirty="0" smtClean="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1534985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81163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6182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12152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541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91794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709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1575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5461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6183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56715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63630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10865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387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0348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1652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1351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3552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9027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2965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10920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289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1215561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a:p>
        </p:txBody>
      </p:sp>
    </p:spTree>
    <p:extLst>
      <p:ext uri="{BB962C8B-B14F-4D97-AF65-F5344CB8AC3E}">
        <p14:creationId xmlns:p14="http://schemas.microsoft.com/office/powerpoint/2010/main" val="36954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843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7974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1.File Menu</a:t>
            </a:r>
          </a:p>
          <a:p>
            <a:endParaRPr lang="en-US" b="1" dirty="0">
              <a:latin typeface="Arial" panose="020B0604020202020204" pitchFamily="34" charset="0"/>
            </a:endParaRPr>
          </a:p>
          <a:p>
            <a:r>
              <a:rPr lang="en-US" dirty="0">
                <a:latin typeface="Arial" panose="020B0604020202020204" pitchFamily="34" charset="0"/>
              </a:rPr>
              <a:t>It is very much analogous to the file menu belonging to any other application.</a:t>
            </a:r>
          </a:p>
          <a:p>
            <a:r>
              <a:rPr lang="en-US" dirty="0" smtClean="0">
                <a:latin typeface="Arial" panose="020B0604020202020204" pitchFamily="34" charset="0"/>
              </a:rPr>
              <a:t>Export Test Case As and Export Test Suite give the liberty to the user to prefer amid the available unit testing frameworks like </a:t>
            </a:r>
            <a:r>
              <a:rPr lang="en-US" dirty="0" err="1" smtClean="0">
                <a:latin typeface="Arial" panose="020B0604020202020204" pitchFamily="34" charset="0"/>
              </a:rPr>
              <a:t>jUnit</a:t>
            </a:r>
            <a:r>
              <a:rPr lang="en-US" dirty="0" smtClean="0">
                <a:latin typeface="Arial" panose="020B0604020202020204" pitchFamily="34" charset="0"/>
              </a:rPr>
              <a:t>, </a:t>
            </a:r>
            <a:r>
              <a:rPr lang="en-US" dirty="0" err="1" smtClean="0">
                <a:latin typeface="Arial" panose="020B0604020202020204" pitchFamily="34" charset="0"/>
              </a:rPr>
              <a:t>TestNG</a:t>
            </a:r>
            <a:r>
              <a:rPr lang="en-US" dirty="0" smtClean="0">
                <a:latin typeface="Arial" panose="020B0604020202020204" pitchFamily="34" charset="0"/>
              </a:rPr>
              <a:t> etc. </a:t>
            </a:r>
          </a:p>
          <a:p>
            <a:r>
              <a:rPr lang="en-US" dirty="0" smtClean="0">
                <a:latin typeface="Arial" panose="020B0604020202020204" pitchFamily="34" charset="0"/>
              </a:rPr>
              <a:t>Thus an IDE test case can be exported for a chosen union of programming language, unit testing framework and tool from the selenium package.</a:t>
            </a:r>
          </a:p>
          <a:p>
            <a:endParaRPr lang="en-US" dirty="0" smtClean="0">
              <a:latin typeface="Arial" panose="020B0604020202020204" pitchFamily="34" charset="0"/>
            </a:endParaRPr>
          </a:p>
          <a:p>
            <a:r>
              <a:rPr lang="en-US" dirty="0" smtClean="0">
                <a:latin typeface="Arial" panose="020B0604020202020204" pitchFamily="34" charset="0"/>
              </a:rPr>
              <a:t/>
            </a:r>
            <a:br>
              <a:rPr lang="en-US" dirty="0" smtClean="0">
                <a:latin typeface="Arial" panose="020B0604020202020204" pitchFamily="34" charset="0"/>
              </a:rPr>
            </a:br>
            <a:endParaRPr lang="en-US" dirty="0">
              <a:latin typeface="Arial" panose="020B0604020202020204" pitchFamily="34" charset="0"/>
            </a:endParaRPr>
          </a:p>
        </p:txBody>
      </p:sp>
    </p:spTree>
    <p:extLst>
      <p:ext uri="{BB962C8B-B14F-4D97-AF65-F5344CB8AC3E}">
        <p14:creationId xmlns:p14="http://schemas.microsoft.com/office/powerpoint/2010/main" val="211295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rPr>
              <a:t>The Selenium IDE test cases can be saved into following format:</a:t>
            </a:r>
          </a:p>
          <a:p>
            <a:r>
              <a:rPr lang="en-US" dirty="0" smtClean="0">
                <a:latin typeface="Arial" panose="020B0604020202020204" pitchFamily="34" charset="0"/>
              </a:rPr>
              <a:t>HTML format</a:t>
            </a:r>
          </a:p>
          <a:p>
            <a:r>
              <a:rPr lang="en-US" dirty="0" smtClean="0">
                <a:latin typeface="Arial" panose="020B0604020202020204" pitchFamily="34" charset="0"/>
              </a:rPr>
              <a:t>The Selenium IDE test cases can be exported into following formats/programming languages.</a:t>
            </a:r>
          </a:p>
          <a:p>
            <a:r>
              <a:rPr lang="en-US" dirty="0" smtClean="0">
                <a:latin typeface="Arial" panose="020B0604020202020204" pitchFamily="34" charset="0"/>
              </a:rPr>
              <a:t>java (IDE exported in Java)</a:t>
            </a:r>
          </a:p>
          <a:p>
            <a:r>
              <a:rPr lang="en-US" dirty="0" smtClean="0">
                <a:latin typeface="Arial" panose="020B0604020202020204" pitchFamily="34" charset="0"/>
              </a:rPr>
              <a:t>rb (IDE exported in Ruby)</a:t>
            </a:r>
          </a:p>
          <a:p>
            <a:r>
              <a:rPr lang="en-US" dirty="0" smtClean="0">
                <a:latin typeface="Arial" panose="020B0604020202020204" pitchFamily="34" charset="0"/>
              </a:rPr>
              <a:t>py (IDE exported in Python)</a:t>
            </a:r>
          </a:p>
          <a:p>
            <a:r>
              <a:rPr lang="en-US" dirty="0" smtClean="0">
                <a:latin typeface="Arial" panose="020B0604020202020204" pitchFamily="34" charset="0"/>
              </a:rPr>
              <a:t>cs (IDE exported in C#)</a:t>
            </a:r>
          </a:p>
          <a:p>
            <a:endParaRPr lang="en-US" dirty="0">
              <a:latin typeface="Arial" panose="020B0604020202020204" pitchFamily="34" charset="0"/>
            </a:endParaRPr>
          </a:p>
        </p:txBody>
      </p:sp>
    </p:spTree>
    <p:extLst>
      <p:ext uri="{BB962C8B-B14F-4D97-AF65-F5344CB8AC3E}">
        <p14:creationId xmlns:p14="http://schemas.microsoft.com/office/powerpoint/2010/main" val="338532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rPr>
              <a:t>The Selenium IDE test cases can be saved into following format:</a:t>
            </a:r>
          </a:p>
          <a:p>
            <a:r>
              <a:rPr lang="en-US" dirty="0" smtClean="0">
                <a:latin typeface="Arial" panose="020B0604020202020204" pitchFamily="34" charset="0"/>
              </a:rPr>
              <a:t>HTML format</a:t>
            </a:r>
          </a:p>
          <a:p>
            <a:r>
              <a:rPr lang="en-US" dirty="0" smtClean="0">
                <a:latin typeface="Arial" panose="020B0604020202020204" pitchFamily="34" charset="0"/>
              </a:rPr>
              <a:t>The Selenium IDE test cases can be exported into following formats/programming languages.</a:t>
            </a:r>
          </a:p>
          <a:p>
            <a:r>
              <a:rPr lang="en-US" dirty="0" smtClean="0">
                <a:latin typeface="Arial" panose="020B0604020202020204" pitchFamily="34" charset="0"/>
              </a:rPr>
              <a:t>java (IDE exported in Java)</a:t>
            </a:r>
          </a:p>
          <a:p>
            <a:r>
              <a:rPr lang="en-US" dirty="0" smtClean="0">
                <a:latin typeface="Arial" panose="020B0604020202020204" pitchFamily="34" charset="0"/>
              </a:rPr>
              <a:t>rb (IDE exported in Ruby)</a:t>
            </a:r>
          </a:p>
          <a:p>
            <a:r>
              <a:rPr lang="en-US" dirty="0" smtClean="0">
                <a:latin typeface="Arial" panose="020B0604020202020204" pitchFamily="34" charset="0"/>
              </a:rPr>
              <a:t>py (IDE exported in Python)</a:t>
            </a:r>
          </a:p>
          <a:p>
            <a:r>
              <a:rPr lang="en-US" dirty="0" smtClean="0">
                <a:latin typeface="Arial" panose="020B0604020202020204" pitchFamily="34" charset="0"/>
              </a:rPr>
              <a:t>cs (IDE exported in C#)</a:t>
            </a:r>
          </a:p>
          <a:p>
            <a:endParaRPr lang="en-US" dirty="0">
              <a:latin typeface="Arial" panose="020B0604020202020204" pitchFamily="34" charset="0"/>
            </a:endParaRPr>
          </a:p>
        </p:txBody>
      </p:sp>
    </p:spTree>
    <p:extLst>
      <p:ext uri="{BB962C8B-B14F-4D97-AF65-F5344CB8AC3E}">
        <p14:creationId xmlns:p14="http://schemas.microsoft.com/office/powerpoint/2010/main" val="58099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4046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3749459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014926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306921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002414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145739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42608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55412940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251045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9153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37686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55451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60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57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97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18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280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9119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9869911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59926"/>
            <a:ext cx="7486650" cy="1098157"/>
          </a:xfrm>
        </p:spPr>
        <p:txBody>
          <a:bodyPr/>
          <a:lstStyle/>
          <a:p>
            <a:r>
              <a:rPr lang="en-US" dirty="0"/>
              <a:t>Test Automation &amp; Advanced Selenium</a:t>
            </a:r>
          </a:p>
        </p:txBody>
      </p:sp>
      <p:sp>
        <p:nvSpPr>
          <p:cNvPr id="3" name="Subtitle 2"/>
          <p:cNvSpPr>
            <a:spLocks noGrp="1"/>
          </p:cNvSpPr>
          <p:nvPr>
            <p:ph type="subTitle" idx="1"/>
          </p:nvPr>
        </p:nvSpPr>
        <p:spPr/>
        <p:txBody>
          <a:bodyPr/>
          <a:lstStyle/>
          <a:p>
            <a:r>
              <a:rPr lang="en-US" dirty="0"/>
              <a:t>Lesson 3: Working With Selenium IDE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3.1: Working With Selenium IDE </a:t>
            </a:r>
            <a:br>
              <a:rPr lang="en-US" sz="1400" dirty="0"/>
            </a:br>
            <a:r>
              <a:rPr lang="en-US" dirty="0"/>
              <a:t>Components of Selenium IDE (Cont.)</a:t>
            </a:r>
            <a:endParaRPr lang="en-US" dirty="0"/>
          </a:p>
        </p:txBody>
      </p:sp>
      <p:sp>
        <p:nvSpPr>
          <p:cNvPr id="8" name="Content Placeholder 7"/>
          <p:cNvSpPr>
            <a:spLocks noGrp="1"/>
          </p:cNvSpPr>
          <p:nvPr>
            <p:ph idx="1"/>
          </p:nvPr>
        </p:nvSpPr>
        <p:spPr/>
        <p:txBody>
          <a:bodyPr/>
          <a:lstStyle/>
          <a:p>
            <a:pPr marL="0" indent="0">
              <a:buNone/>
            </a:pPr>
            <a:r>
              <a:rPr lang="en-US" dirty="0"/>
              <a:t>Command, Target and Value</a:t>
            </a:r>
          </a:p>
          <a:p>
            <a:r>
              <a:rPr lang="en-US" dirty="0"/>
              <a:t>Command displays the currently selected command along with its parameters</a:t>
            </a:r>
          </a:p>
          <a:p>
            <a:r>
              <a:rPr lang="en-US" dirty="0"/>
              <a:t>Target displays unique tag value for the selected field</a:t>
            </a:r>
          </a:p>
          <a:p>
            <a:r>
              <a:rPr lang="en-US" dirty="0"/>
              <a:t>Value contains the data in case of text box fields </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94" y="3641910"/>
            <a:ext cx="6381964" cy="12291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028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3.1: Working With Selenium IDE </a:t>
            </a:r>
            <a:br>
              <a:rPr lang="en-US" sz="1400" dirty="0"/>
            </a:br>
            <a:r>
              <a:rPr lang="en-US" dirty="0"/>
              <a:t>Components of Selenium IDE (Cont.)</a:t>
            </a:r>
            <a:endParaRPr lang="en-US" dirty="0"/>
          </a:p>
        </p:txBody>
      </p:sp>
      <p:sp>
        <p:nvSpPr>
          <p:cNvPr id="8" name="Content Placeholder 7"/>
          <p:cNvSpPr>
            <a:spLocks noGrp="1"/>
          </p:cNvSpPr>
          <p:nvPr>
            <p:ph idx="1"/>
          </p:nvPr>
        </p:nvSpPr>
        <p:spPr/>
        <p:txBody>
          <a:bodyPr/>
          <a:lstStyle/>
          <a:p>
            <a:pPr marL="0" indent="0">
              <a:buNone/>
            </a:pPr>
            <a:r>
              <a:rPr lang="en-US" sz="1800" dirty="0"/>
              <a:t>Log/Reference/UI-Element/Rollup Pane</a:t>
            </a:r>
          </a:p>
          <a:p>
            <a:r>
              <a:rPr lang="en-US" sz="1800" dirty="0"/>
              <a:t>Bottom pane is used</a:t>
            </a:r>
          </a:p>
          <a:p>
            <a:r>
              <a:rPr lang="en-US" sz="1800" dirty="0"/>
              <a:t>Log:  Error messages and information messages showing the progress are displayed automatically</a:t>
            </a:r>
          </a:p>
          <a:p>
            <a:r>
              <a:rPr lang="en-US" sz="1800" dirty="0"/>
              <a:t>Reference : Displays documentation on the current command in table mode</a:t>
            </a:r>
          </a:p>
          <a:p>
            <a:r>
              <a:rPr lang="en-US" sz="1800" dirty="0"/>
              <a:t>UI-Element and Rollup: Detailed information on these two panes (which cover advanced features) can be found in the UI-Element Documentation on the Help menu of Selenium-IDE</a:t>
            </a:r>
          </a:p>
          <a:p>
            <a:endParaRPr lang="en-US" sz="1800" dirty="0"/>
          </a:p>
          <a:p>
            <a:endParaRPr lang="en-US" sz="18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01" y="3916803"/>
            <a:ext cx="6261856" cy="11164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679" y="5143500"/>
            <a:ext cx="4475621" cy="1098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586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57150"/>
            <a:ext cx="9143999" cy="1002135"/>
          </a:xfrm>
        </p:spPr>
        <p:txBody>
          <a:bodyPr/>
          <a:lstStyle/>
          <a:p>
            <a:r>
              <a:rPr lang="en-US" sz="1400" dirty="0" smtClean="0"/>
              <a:t>3.1</a:t>
            </a:r>
            <a:r>
              <a:rPr lang="en-US" sz="1400" dirty="0"/>
              <a:t>: Working With Selenium IDE </a:t>
            </a:r>
            <a:br>
              <a:rPr lang="en-US" sz="1400" dirty="0"/>
            </a:br>
            <a:r>
              <a:rPr lang="en-US" dirty="0"/>
              <a:t>Introduction to Selenium Commands – “</a:t>
            </a:r>
            <a:r>
              <a:rPr lang="en-US" dirty="0" err="1"/>
              <a:t>Selenese</a:t>
            </a:r>
            <a:r>
              <a:rPr lang="en-US" dirty="0"/>
              <a:t>”</a:t>
            </a:r>
          </a:p>
        </p:txBody>
      </p:sp>
      <p:sp>
        <p:nvSpPr>
          <p:cNvPr id="5" name="Content Placeholder 4"/>
          <p:cNvSpPr>
            <a:spLocks noGrp="1"/>
          </p:cNvSpPr>
          <p:nvPr>
            <p:ph idx="1"/>
          </p:nvPr>
        </p:nvSpPr>
        <p:spPr/>
        <p:txBody>
          <a:bodyPr/>
          <a:lstStyle/>
          <a:p>
            <a:r>
              <a:rPr lang="en-US" dirty="0"/>
              <a:t>Set of commands used by selenium to automate the web application testing</a:t>
            </a:r>
          </a:p>
          <a:p>
            <a:r>
              <a:rPr lang="en-US" dirty="0"/>
              <a:t>Combination of </a:t>
            </a:r>
            <a:r>
              <a:rPr lang="en-US" dirty="0" err="1"/>
              <a:t>Selenese</a:t>
            </a:r>
            <a:r>
              <a:rPr lang="en-US" dirty="0"/>
              <a:t> commands creates test script</a:t>
            </a:r>
          </a:p>
          <a:p>
            <a:pPr marL="0" indent="0">
              <a:buNone/>
            </a:pPr>
            <a:r>
              <a:rPr lang="en-US" dirty="0" smtClean="0"/>
              <a:t>3A’s</a:t>
            </a:r>
            <a:r>
              <a:rPr lang="en-US" dirty="0"/>
              <a:t/>
            </a:r>
            <a:br>
              <a:rPr lang="en-US" dirty="0"/>
            </a:br>
            <a:r>
              <a:rPr lang="en-US" dirty="0" err="1"/>
              <a:t>Selenese</a:t>
            </a:r>
            <a:r>
              <a:rPr lang="en-US" dirty="0"/>
              <a:t> is a combination of as 3A’s:</a:t>
            </a:r>
          </a:p>
          <a:p>
            <a:r>
              <a:rPr lang="en-US" dirty="0"/>
              <a:t>Action: Used to change the state of the AUT(Application under Test)</a:t>
            </a:r>
          </a:p>
          <a:p>
            <a:pPr marL="0" indent="0">
              <a:buNone/>
            </a:pPr>
            <a:r>
              <a:rPr lang="en-US" dirty="0" smtClean="0"/>
              <a:t>  	E.g</a:t>
            </a:r>
            <a:r>
              <a:rPr lang="en-US" dirty="0"/>
              <a:t>.: Click , close , </a:t>
            </a:r>
            <a:r>
              <a:rPr lang="en-US" dirty="0" err="1"/>
              <a:t>doubleclick</a:t>
            </a:r>
            <a:endParaRPr lang="en-US" dirty="0"/>
          </a:p>
          <a:p>
            <a:r>
              <a:rPr lang="en-US" dirty="0" smtClean="0"/>
              <a:t>Accessor</a:t>
            </a:r>
            <a:r>
              <a:rPr lang="en-US" dirty="0"/>
              <a:t>: Check the state of application &amp; save state in some variable</a:t>
            </a:r>
          </a:p>
          <a:p>
            <a:pPr marL="0" indent="0">
              <a:buNone/>
            </a:pPr>
            <a:r>
              <a:rPr lang="en-US" dirty="0" smtClean="0"/>
              <a:t>	 E.g</a:t>
            </a:r>
            <a:r>
              <a:rPr lang="en-US" dirty="0"/>
              <a:t>.: </a:t>
            </a:r>
            <a:r>
              <a:rPr lang="en-US" dirty="0" err="1"/>
              <a:t>storeTitle</a:t>
            </a:r>
            <a:r>
              <a:rPr lang="en-US" dirty="0"/>
              <a:t> , </a:t>
            </a:r>
            <a:r>
              <a:rPr lang="en-US" dirty="0" err="1"/>
              <a:t>storeElementPresent</a:t>
            </a:r>
            <a:endParaRPr lang="en-US" dirty="0"/>
          </a:p>
          <a:p>
            <a:r>
              <a:rPr lang="en-US" dirty="0" smtClean="0"/>
              <a:t>Assertions</a:t>
            </a:r>
            <a:r>
              <a:rPr lang="en-US" dirty="0"/>
              <a:t>: Verifies the state of the application matches it with the expected state 	           and generates the True/False </a:t>
            </a:r>
            <a:r>
              <a:rPr lang="en-US" dirty="0" smtClean="0"/>
              <a:t>result</a:t>
            </a:r>
          </a:p>
          <a:p>
            <a:pPr marL="0" indent="0">
              <a:buNone/>
            </a:pPr>
            <a:r>
              <a:rPr lang="en-US" dirty="0"/>
              <a:t>	</a:t>
            </a:r>
            <a:r>
              <a:rPr lang="en-US" dirty="0" smtClean="0"/>
              <a:t>E.g</a:t>
            </a:r>
            <a:r>
              <a:rPr lang="en-US" dirty="0"/>
              <a:t>. : </a:t>
            </a:r>
            <a:r>
              <a:rPr lang="en-US" dirty="0" err="1"/>
              <a:t>verifyText</a:t>
            </a:r>
            <a:r>
              <a:rPr lang="en-US" dirty="0"/>
              <a:t>, </a:t>
            </a:r>
            <a:r>
              <a:rPr lang="en-US" dirty="0" err="1"/>
              <a:t>assertText</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57150"/>
            <a:ext cx="9143999" cy="1002135"/>
          </a:xfrm>
        </p:spPr>
        <p:txBody>
          <a:bodyPr/>
          <a:lstStyle/>
          <a:p>
            <a:r>
              <a:rPr lang="en-US" sz="1400" dirty="0" smtClean="0"/>
              <a:t>3.1</a:t>
            </a:r>
            <a:r>
              <a:rPr lang="en-US" sz="1400" dirty="0"/>
              <a:t>: Working With Selenium IDE </a:t>
            </a:r>
            <a:br>
              <a:rPr lang="en-US" sz="1400" dirty="0"/>
            </a:br>
            <a:r>
              <a:rPr lang="en-US" dirty="0"/>
              <a:t>Understanding Element Locators in Selenium IDE</a:t>
            </a:r>
          </a:p>
        </p:txBody>
      </p:sp>
      <p:sp>
        <p:nvSpPr>
          <p:cNvPr id="4" name="Content Placeholder 3"/>
          <p:cNvSpPr>
            <a:spLocks noGrp="1"/>
          </p:cNvSpPr>
          <p:nvPr>
            <p:ph idx="1"/>
          </p:nvPr>
        </p:nvSpPr>
        <p:spPr>
          <a:xfrm>
            <a:off x="450916" y="1285216"/>
            <a:ext cx="8845484" cy="4643751"/>
          </a:xfrm>
        </p:spPr>
        <p:txBody>
          <a:bodyPr/>
          <a:lstStyle/>
          <a:p>
            <a:r>
              <a:rPr lang="en-US" sz="2000" dirty="0"/>
              <a:t>Types of Element Locators</a:t>
            </a:r>
          </a:p>
          <a:p>
            <a:r>
              <a:rPr lang="en-US" sz="2000" dirty="0"/>
              <a:t>ID</a:t>
            </a:r>
          </a:p>
          <a:p>
            <a:r>
              <a:rPr lang="en-US" sz="2000" dirty="0"/>
              <a:t>Name</a:t>
            </a:r>
          </a:p>
          <a:p>
            <a:r>
              <a:rPr lang="en-US" sz="2000" dirty="0"/>
              <a:t>Link Text</a:t>
            </a:r>
          </a:p>
          <a:p>
            <a:r>
              <a:rPr lang="en-US" sz="2000" dirty="0"/>
              <a:t>CSS Selector</a:t>
            </a:r>
          </a:p>
          <a:p>
            <a:pPr lvl="1"/>
            <a:r>
              <a:rPr lang="en-US" sz="1600" dirty="0"/>
              <a:t>Tag and ID</a:t>
            </a:r>
          </a:p>
          <a:p>
            <a:pPr lvl="1"/>
            <a:r>
              <a:rPr lang="en-US" sz="1600" dirty="0"/>
              <a:t>Tag and class</a:t>
            </a:r>
          </a:p>
          <a:p>
            <a:pPr lvl="1"/>
            <a:r>
              <a:rPr lang="en-US" sz="1600" dirty="0"/>
              <a:t>Tag and attribute</a:t>
            </a:r>
          </a:p>
          <a:p>
            <a:pPr lvl="1"/>
            <a:r>
              <a:rPr lang="en-US" sz="1600" dirty="0"/>
              <a:t>Tag, class, and attribute</a:t>
            </a:r>
          </a:p>
          <a:p>
            <a:pPr lvl="1"/>
            <a:r>
              <a:rPr lang="en-US" sz="1600" dirty="0"/>
              <a:t>Inner text</a:t>
            </a:r>
          </a:p>
          <a:p>
            <a:r>
              <a:rPr lang="en-US" sz="2000" dirty="0"/>
              <a:t>DOM (Document Object Model)</a:t>
            </a:r>
          </a:p>
          <a:p>
            <a:pPr lvl="1"/>
            <a:r>
              <a:rPr lang="en-US" sz="1600" dirty="0" err="1"/>
              <a:t>getElementById</a:t>
            </a:r>
            <a:endParaRPr lang="en-US" sz="1600" dirty="0"/>
          </a:p>
          <a:p>
            <a:pPr lvl="1"/>
            <a:r>
              <a:rPr lang="en-US" sz="1600" dirty="0" err="1"/>
              <a:t>getElementsByName</a:t>
            </a:r>
            <a:endParaRPr lang="en-US" sz="1600" dirty="0"/>
          </a:p>
          <a:p>
            <a:pPr lvl="1"/>
            <a:r>
              <a:rPr lang="en-US" sz="1600" dirty="0" err="1"/>
              <a:t>dom:name</a:t>
            </a:r>
            <a:endParaRPr lang="en-US" sz="1600" dirty="0"/>
          </a:p>
          <a:p>
            <a:pPr lvl="1"/>
            <a:r>
              <a:rPr lang="en-US" sz="1600" dirty="0" err="1"/>
              <a:t>dom</a:t>
            </a:r>
            <a:r>
              <a:rPr lang="en-US" sz="1600" dirty="0"/>
              <a:t>: index</a:t>
            </a:r>
          </a:p>
          <a:p>
            <a:r>
              <a:rPr lang="en-US" sz="2000" dirty="0"/>
              <a:t>XPath</a:t>
            </a:r>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ID</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00025"/>
            <a:ext cx="8064289" cy="469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324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NAME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06" y="1640720"/>
            <a:ext cx="7702836" cy="422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90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Link Text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99" y="1578419"/>
            <a:ext cx="7852895" cy="457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90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CSS Selector - Tag and ID</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96" y="1626743"/>
            <a:ext cx="8167515" cy="451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324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CSS Selector - Tag and Class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56" y="1571547"/>
            <a:ext cx="8317126" cy="447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901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CSS Selector - Tag and Attribute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00" y="1637519"/>
            <a:ext cx="8477797" cy="448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901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527116" y="1266166"/>
            <a:ext cx="7969184" cy="4643751"/>
          </a:xfrm>
        </p:spPr>
        <p:txBody>
          <a:bodyPr/>
          <a:lstStyle/>
          <a:p>
            <a:r>
              <a:rPr lang="en-US" sz="1200" dirty="0"/>
              <a:t>Selenium IDE – An Introduction</a:t>
            </a:r>
          </a:p>
          <a:p>
            <a:r>
              <a:rPr lang="en-US" sz="1200" dirty="0"/>
              <a:t>Installation of Selenium IDE</a:t>
            </a:r>
          </a:p>
          <a:p>
            <a:r>
              <a:rPr lang="en-US" sz="1200" dirty="0"/>
              <a:t>Components of Selenium IDE</a:t>
            </a:r>
          </a:p>
          <a:p>
            <a:r>
              <a:rPr lang="en-US" sz="1200" dirty="0"/>
              <a:t>Introduction to Selenium Commands – “</a:t>
            </a:r>
            <a:r>
              <a:rPr lang="en-US" sz="1200" dirty="0" err="1"/>
              <a:t>Selenese</a:t>
            </a:r>
            <a:r>
              <a:rPr lang="en-US" sz="1200" dirty="0"/>
              <a:t>”</a:t>
            </a:r>
          </a:p>
          <a:p>
            <a:r>
              <a:rPr lang="en-US" sz="1200" dirty="0"/>
              <a:t>Understanding Element Locators in Selenium IDE</a:t>
            </a:r>
          </a:p>
          <a:p>
            <a:pPr lvl="1"/>
            <a:r>
              <a:rPr lang="en-US" sz="1050" dirty="0"/>
              <a:t>ID </a:t>
            </a:r>
          </a:p>
          <a:p>
            <a:pPr lvl="1"/>
            <a:r>
              <a:rPr lang="en-US" sz="1050" dirty="0"/>
              <a:t>Name </a:t>
            </a:r>
          </a:p>
          <a:p>
            <a:pPr lvl="1"/>
            <a:r>
              <a:rPr lang="en-US" sz="1050" dirty="0"/>
              <a:t>Link Text </a:t>
            </a:r>
          </a:p>
          <a:p>
            <a:pPr lvl="1"/>
            <a:r>
              <a:rPr lang="en-US" sz="1050" dirty="0"/>
              <a:t>CSS Selector </a:t>
            </a:r>
          </a:p>
          <a:p>
            <a:pPr lvl="2"/>
            <a:r>
              <a:rPr lang="en-US" sz="1000" dirty="0"/>
              <a:t>Tag and ID </a:t>
            </a:r>
          </a:p>
          <a:p>
            <a:pPr lvl="2"/>
            <a:r>
              <a:rPr lang="en-US" sz="1000" dirty="0"/>
              <a:t>Tag and class </a:t>
            </a:r>
          </a:p>
          <a:p>
            <a:pPr lvl="2"/>
            <a:r>
              <a:rPr lang="en-US" sz="1000" dirty="0"/>
              <a:t>Tag and attribute </a:t>
            </a:r>
          </a:p>
          <a:p>
            <a:pPr lvl="2"/>
            <a:r>
              <a:rPr lang="en-US" sz="1000" dirty="0"/>
              <a:t>Tag, class, and attribute </a:t>
            </a:r>
          </a:p>
          <a:p>
            <a:pPr lvl="2"/>
            <a:r>
              <a:rPr lang="en-US" sz="1000" dirty="0"/>
              <a:t>Inner text </a:t>
            </a:r>
          </a:p>
          <a:p>
            <a:pPr lvl="1"/>
            <a:r>
              <a:rPr lang="en-US" sz="1050" dirty="0"/>
              <a:t>DOM (Document Object Model) </a:t>
            </a:r>
          </a:p>
          <a:p>
            <a:pPr lvl="2"/>
            <a:r>
              <a:rPr lang="en-US" sz="1000" dirty="0" err="1"/>
              <a:t>getElementById</a:t>
            </a:r>
            <a:endParaRPr lang="en-US" sz="1000" dirty="0"/>
          </a:p>
          <a:p>
            <a:pPr lvl="2"/>
            <a:r>
              <a:rPr lang="en-US" sz="1000" dirty="0" err="1"/>
              <a:t>getElementsByName</a:t>
            </a:r>
            <a:endParaRPr lang="en-US" sz="1000" dirty="0"/>
          </a:p>
          <a:p>
            <a:pPr lvl="2"/>
            <a:r>
              <a:rPr lang="en-US" sz="1000" dirty="0" err="1"/>
              <a:t>dom:name</a:t>
            </a:r>
            <a:r>
              <a:rPr lang="en-US" sz="1000" dirty="0"/>
              <a:t> </a:t>
            </a:r>
          </a:p>
          <a:p>
            <a:pPr lvl="2"/>
            <a:r>
              <a:rPr lang="en-US" sz="1000" dirty="0" err="1"/>
              <a:t>dom:index</a:t>
            </a:r>
            <a:r>
              <a:rPr lang="en-US" sz="1000" dirty="0"/>
              <a:t> </a:t>
            </a:r>
          </a:p>
          <a:p>
            <a:pPr lvl="1"/>
            <a:r>
              <a:rPr lang="en-US" sz="1050" dirty="0"/>
              <a:t>Working with Alerts</a:t>
            </a:r>
          </a:p>
          <a:p>
            <a:pPr lvl="1"/>
            <a:r>
              <a:rPr lang="en-US" sz="1050" dirty="0"/>
              <a:t>Creating Test Script using Selenium IDE</a:t>
            </a:r>
          </a:p>
          <a:p>
            <a:pPr lvl="1"/>
            <a:r>
              <a:rPr lang="en-US" sz="1050" dirty="0"/>
              <a:t>Creating &amp; Executing Test Suits</a:t>
            </a:r>
          </a:p>
          <a:p>
            <a:pPr lvl="1"/>
            <a:r>
              <a:rPr lang="en-US" sz="1050" dirty="0"/>
              <a:t>Exporting scripts to multiple languages and Formats</a:t>
            </a:r>
          </a:p>
          <a:p>
            <a:endParaRPr lang="en-US" sz="1200" dirty="0"/>
          </a:p>
          <a:p>
            <a:endParaRPr lang="en-US" sz="1200" dirty="0"/>
          </a:p>
          <a:p>
            <a:endParaRPr lang="en-US" sz="1200" dirty="0"/>
          </a:p>
          <a:p>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57150"/>
            <a:ext cx="9143999" cy="1002135"/>
          </a:xfrm>
        </p:spPr>
        <p:txBody>
          <a:bodyPr/>
          <a:lstStyle/>
          <a:p>
            <a:r>
              <a:rPr lang="en-US" sz="1400" dirty="0" smtClean="0"/>
              <a:t>3.1</a:t>
            </a:r>
            <a:r>
              <a:rPr lang="en-US" sz="1400" dirty="0"/>
              <a:t>: Working With Selenium IDE </a:t>
            </a:r>
            <a:br>
              <a:rPr lang="en-US" sz="1400" dirty="0"/>
            </a:br>
            <a:r>
              <a:rPr lang="en-US" dirty="0"/>
              <a:t>Locating by CSS Selector – Tag, Class and Attribute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859" y="1579667"/>
            <a:ext cx="8430223" cy="4549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81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CSS Selector – Inner text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59" y="1497299"/>
            <a:ext cx="7892430" cy="461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81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DOM – </a:t>
            </a:r>
            <a:r>
              <a:rPr lang="en-US" dirty="0" err="1"/>
              <a:t>getElementsById</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54" y="1550233"/>
            <a:ext cx="8443017" cy="4475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896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DOM – </a:t>
            </a:r>
            <a:r>
              <a:rPr lang="en-US" dirty="0" err="1"/>
              <a:t>getElementsByName</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66" y="1577713"/>
            <a:ext cx="8431420" cy="449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310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DOM – </a:t>
            </a:r>
            <a:r>
              <a:rPr lang="en-US" dirty="0" err="1"/>
              <a:t>DOM:Name</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76" y="1524624"/>
            <a:ext cx="8476411" cy="452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818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9050"/>
            <a:ext cx="9143999" cy="1002135"/>
          </a:xfrm>
        </p:spPr>
        <p:txBody>
          <a:bodyPr/>
          <a:lstStyle/>
          <a:p>
            <a:r>
              <a:rPr lang="en-US" sz="1400" dirty="0" smtClean="0"/>
              <a:t>3.1</a:t>
            </a:r>
            <a:r>
              <a:rPr lang="en-US" sz="1400" dirty="0"/>
              <a:t>: Working With Selenium IDE </a:t>
            </a:r>
            <a:br>
              <a:rPr lang="en-US" sz="1400" dirty="0"/>
            </a:br>
            <a:r>
              <a:rPr lang="en-US" dirty="0"/>
              <a:t>Locating by DOM – </a:t>
            </a:r>
            <a:r>
              <a:rPr lang="en-US" dirty="0" err="1"/>
              <a:t>DOM:Index</a:t>
            </a:r>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5" y="1555854"/>
            <a:ext cx="8637330" cy="455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610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Locating by XPath</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93" y="1541723"/>
            <a:ext cx="8256741" cy="45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896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Working With Alerts</a:t>
            </a:r>
          </a:p>
        </p:txBody>
      </p:sp>
      <p:sp>
        <p:nvSpPr>
          <p:cNvPr id="4" name="Content Placeholder 3"/>
          <p:cNvSpPr>
            <a:spLocks noGrp="1"/>
          </p:cNvSpPr>
          <p:nvPr>
            <p:ph idx="1"/>
          </p:nvPr>
        </p:nvSpPr>
        <p:spPr>
          <a:xfrm>
            <a:off x="298516" y="1494767"/>
            <a:ext cx="8845484" cy="1229384"/>
          </a:xfrm>
        </p:spPr>
        <p:txBody>
          <a:bodyPr/>
          <a:lstStyle/>
          <a:p>
            <a:r>
              <a:rPr lang="en-US" dirty="0"/>
              <a:t>Simplest form of pop-up windows</a:t>
            </a:r>
          </a:p>
          <a:p>
            <a:r>
              <a:rPr lang="en-US" dirty="0"/>
              <a:t>Most common Selenium IDE commands used in handling alerts are the following :</a:t>
            </a:r>
          </a:p>
          <a:p>
            <a:endParaRPr lang="en-US" dirty="0"/>
          </a:p>
        </p:txBody>
      </p:sp>
      <p:pic>
        <p:nvPicPr>
          <p:cNvPr id="9"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7777" y="2568060"/>
            <a:ext cx="8253212" cy="36943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936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3.1: Working With Selenium IDE </a:t>
            </a:r>
            <a:br>
              <a:rPr lang="en-US" sz="1400" dirty="0"/>
            </a:br>
            <a:r>
              <a:rPr lang="en-US" dirty="0"/>
              <a:t>Creating Test Scripts using Selenium IDE</a:t>
            </a:r>
          </a:p>
        </p:txBody>
      </p:sp>
      <p:sp>
        <p:nvSpPr>
          <p:cNvPr id="4" name="Content Placeholder 3"/>
          <p:cNvSpPr>
            <a:spLocks noGrp="1"/>
          </p:cNvSpPr>
          <p:nvPr>
            <p:ph idx="1"/>
          </p:nvPr>
        </p:nvSpPr>
        <p:spPr>
          <a:xfrm>
            <a:off x="298516" y="1494766"/>
            <a:ext cx="3359084" cy="4643751"/>
          </a:xfrm>
        </p:spPr>
        <p:txBody>
          <a:bodyPr/>
          <a:lstStyle/>
          <a:p>
            <a:r>
              <a:rPr lang="en-US" dirty="0"/>
              <a:t>Go to the Web Page for which you want to carry out the test</a:t>
            </a:r>
          </a:p>
          <a:p>
            <a:endParaRPr lang="en-US" dirty="0"/>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14625"/>
            <a:ext cx="3508948" cy="32861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4" name="Content Placeholder 3"/>
          <p:cNvSpPr txBox="1">
            <a:spLocks/>
          </p:cNvSpPr>
          <p:nvPr/>
        </p:nvSpPr>
        <p:spPr>
          <a:xfrm>
            <a:off x="4622866" y="1647165"/>
            <a:ext cx="3359084" cy="1362735"/>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Hit the record button on IDE	</a:t>
            </a:r>
          </a:p>
        </p:txBody>
      </p:sp>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381" y="2676525"/>
            <a:ext cx="2785578" cy="32861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867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38100"/>
            <a:ext cx="9143999" cy="1002135"/>
          </a:xfrm>
        </p:spPr>
        <p:txBody>
          <a:bodyPr/>
          <a:lstStyle/>
          <a:p>
            <a:r>
              <a:rPr lang="en-US" sz="1400" dirty="0"/>
              <a:t>3.1: Working With Selenium IDE </a:t>
            </a:r>
            <a:br>
              <a:rPr lang="en-US" sz="1400" dirty="0"/>
            </a:br>
            <a:r>
              <a:rPr lang="en-US" dirty="0"/>
              <a:t>Creating Test Scripts using Selenium </a:t>
            </a:r>
            <a:r>
              <a:rPr lang="en-US" dirty="0" smtClean="0"/>
              <a:t>IDE(Cont.)</a:t>
            </a:r>
            <a:endParaRPr lang="en-US" dirty="0"/>
          </a:p>
        </p:txBody>
      </p:sp>
      <p:sp>
        <p:nvSpPr>
          <p:cNvPr id="4" name="Content Placeholder 3"/>
          <p:cNvSpPr>
            <a:spLocks noGrp="1"/>
          </p:cNvSpPr>
          <p:nvPr>
            <p:ph idx="1"/>
          </p:nvPr>
        </p:nvSpPr>
        <p:spPr>
          <a:xfrm>
            <a:off x="298516" y="1494766"/>
            <a:ext cx="2844734" cy="4643751"/>
          </a:xfrm>
        </p:spPr>
        <p:txBody>
          <a:bodyPr/>
          <a:lstStyle/>
          <a:p>
            <a:r>
              <a:rPr lang="en-US" dirty="0"/>
              <a:t>Enter the text on Web Page and  submit</a:t>
            </a:r>
          </a:p>
          <a:p>
            <a:endParaRPr lang="en-US" dirty="0"/>
          </a:p>
        </p:txBody>
      </p:sp>
      <p:sp>
        <p:nvSpPr>
          <p:cNvPr id="11" name="Content Placeholder 3"/>
          <p:cNvSpPr txBox="1">
            <a:spLocks/>
          </p:cNvSpPr>
          <p:nvPr/>
        </p:nvSpPr>
        <p:spPr>
          <a:xfrm>
            <a:off x="4857750" y="1598882"/>
            <a:ext cx="3676650"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IDE should be updated, stop the recorder and add the assertions</a:t>
            </a:r>
          </a:p>
        </p:txBody>
      </p:sp>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7" y="2728913"/>
            <a:ext cx="3344715" cy="33256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2907423"/>
            <a:ext cx="2962275" cy="33352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97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Selenium IDE – An </a:t>
            </a:r>
            <a:r>
              <a:rPr lang="en-US" dirty="0" smtClean="0"/>
              <a:t>Introduction</a:t>
            </a:r>
            <a:endParaRPr lang="en-US" dirty="0"/>
          </a:p>
        </p:txBody>
      </p:sp>
      <p:sp>
        <p:nvSpPr>
          <p:cNvPr id="3" name="Content Placeholder 2"/>
          <p:cNvSpPr>
            <a:spLocks noGrp="1"/>
          </p:cNvSpPr>
          <p:nvPr>
            <p:ph idx="1"/>
          </p:nvPr>
        </p:nvSpPr>
        <p:spPr/>
        <p:txBody>
          <a:bodyPr/>
          <a:lstStyle/>
          <a:p>
            <a:r>
              <a:rPr lang="en-US" dirty="0"/>
              <a:t>Selenium provides a record/playback tool for authoring tests without learning a test scripting language (Selenium IDE).</a:t>
            </a:r>
          </a:p>
          <a:p>
            <a:r>
              <a:rPr lang="en-US" dirty="0" smtClean="0"/>
              <a:t>Selenium </a:t>
            </a:r>
            <a:r>
              <a:rPr lang="en-US" dirty="0"/>
              <a:t>IDE, fully-featured Integrated Development Environment (IDE)</a:t>
            </a:r>
          </a:p>
          <a:p>
            <a:r>
              <a:rPr lang="en-US" dirty="0"/>
              <a:t>Installs as a plugin in Mozilla Firefox </a:t>
            </a:r>
          </a:p>
          <a:p>
            <a:r>
              <a:rPr lang="en-US" dirty="0"/>
              <a:t>Enables developers to test their web applications through Selenium</a:t>
            </a:r>
          </a:p>
          <a:p>
            <a:r>
              <a:rPr lang="en-US" dirty="0"/>
              <a:t>Records user interactions with the web browser and play back to test for errors</a:t>
            </a:r>
          </a:p>
          <a:p>
            <a:r>
              <a:rPr lang="en-US" dirty="0"/>
              <a:t>Effortless to install and easy to learn</a:t>
            </a:r>
          </a:p>
          <a:p>
            <a:endParaRPr lang="en-US" dirty="0"/>
          </a:p>
          <a:p>
            <a:endParaRPr lang="en-US" dirty="0"/>
          </a:p>
        </p:txBody>
      </p:sp>
    </p:spTree>
    <p:extLst>
      <p:ext uri="{BB962C8B-B14F-4D97-AF65-F5344CB8AC3E}">
        <p14:creationId xmlns:p14="http://schemas.microsoft.com/office/powerpoint/2010/main" val="3955128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447800"/>
            <a:ext cx="3919929" cy="33482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895" y="1447801"/>
            <a:ext cx="2741952" cy="33999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15"/>
          <p:cNvSpPr txBox="1">
            <a:spLocks noChangeArrowheads="1"/>
          </p:cNvSpPr>
          <p:nvPr/>
        </p:nvSpPr>
        <p:spPr bwMode="auto">
          <a:xfrm>
            <a:off x="5112895" y="5196591"/>
            <a:ext cx="2971800" cy="46166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200" dirty="0">
                <a:latin typeface="+mj-lt"/>
              </a:rPr>
              <a:t>Hit the play button to play the recorded scripts</a:t>
            </a:r>
          </a:p>
        </p:txBody>
      </p:sp>
      <p:sp>
        <p:nvSpPr>
          <p:cNvPr id="10" name="Text Box 20"/>
          <p:cNvSpPr txBox="1">
            <a:spLocks noChangeArrowheads="1"/>
          </p:cNvSpPr>
          <p:nvPr/>
        </p:nvSpPr>
        <p:spPr bwMode="auto">
          <a:xfrm>
            <a:off x="7848600" y="2362200"/>
            <a:ext cx="9144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spcBef>
                <a:spcPct val="50000"/>
              </a:spcBef>
            </a:pPr>
            <a:r>
              <a:rPr lang="en-US" altLang="en-US" sz="1200" b="0">
                <a:latin typeface="Trebuchet MS" pitchFamily="34" charset="0"/>
              </a:rPr>
              <a:t>Play Button</a:t>
            </a:r>
          </a:p>
        </p:txBody>
      </p:sp>
      <p:sp>
        <p:nvSpPr>
          <p:cNvPr id="12" name="Line 21"/>
          <p:cNvSpPr>
            <a:spLocks noChangeShapeType="1"/>
          </p:cNvSpPr>
          <p:nvPr/>
        </p:nvSpPr>
        <p:spPr bwMode="auto">
          <a:xfrm flipH="1" flipV="1">
            <a:off x="6229661" y="2018675"/>
            <a:ext cx="1625186" cy="457200"/>
          </a:xfrm>
          <a:prstGeom prst="line">
            <a:avLst/>
          </a:prstGeom>
          <a:noFill/>
          <a:ln w="1905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Oval 16"/>
          <p:cNvSpPr>
            <a:spLocks noChangeArrowheads="1"/>
          </p:cNvSpPr>
          <p:nvPr/>
        </p:nvSpPr>
        <p:spPr bwMode="auto">
          <a:xfrm>
            <a:off x="7772400" y="2353460"/>
            <a:ext cx="990600" cy="4572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a:xfrm>
            <a:off x="1" y="57150"/>
            <a:ext cx="9143999" cy="1002135"/>
          </a:xfrm>
        </p:spPr>
        <p:txBody>
          <a:bodyPr/>
          <a:lstStyle/>
          <a:p>
            <a:r>
              <a:rPr lang="en-US" sz="1400" dirty="0"/>
              <a:t>3.1: Working With Selenium IDE </a:t>
            </a:r>
            <a:br>
              <a:rPr lang="en-US" sz="1400" dirty="0"/>
            </a:br>
            <a:r>
              <a:rPr lang="en-US" dirty="0"/>
              <a:t>Creating Test Scripts using </a:t>
            </a:r>
            <a:r>
              <a:rPr lang="en-US" dirty="0" smtClean="0"/>
              <a:t>Selenium </a:t>
            </a:r>
            <a:r>
              <a:rPr lang="en-US" dirty="0" smtClean="0"/>
              <a:t>IDE(Cont.)</a:t>
            </a:r>
            <a:endParaRPr lang="en-US"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4018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50"/>
            <a:ext cx="9143999" cy="1002135"/>
          </a:xfrm>
        </p:spPr>
        <p:txBody>
          <a:bodyPr/>
          <a:lstStyle/>
          <a:p>
            <a:r>
              <a:rPr lang="en-US" sz="1400" dirty="0"/>
              <a:t>3.1: Working With Selenium IDE </a:t>
            </a:r>
            <a:br>
              <a:rPr lang="en-US" sz="1400" dirty="0"/>
            </a:br>
            <a:r>
              <a:rPr lang="en-US" dirty="0"/>
              <a:t>Exporting scripts to multiple languages and </a:t>
            </a:r>
            <a:r>
              <a:rPr lang="en-US" dirty="0" smtClean="0"/>
              <a:t>Formats</a:t>
            </a:r>
            <a:endParaRPr lang="en-US" dirty="0"/>
          </a:p>
        </p:txBody>
      </p:sp>
      <p:sp>
        <p:nvSpPr>
          <p:cNvPr id="4" name="Content Placeholder 3"/>
          <p:cNvSpPr>
            <a:spLocks noGrp="1"/>
          </p:cNvSpPr>
          <p:nvPr>
            <p:ph idx="1"/>
          </p:nvPr>
        </p:nvSpPr>
        <p:spPr>
          <a:xfrm>
            <a:off x="298516" y="1494766"/>
            <a:ext cx="4502084" cy="4643751"/>
          </a:xfrm>
        </p:spPr>
        <p:txBody>
          <a:bodyPr/>
          <a:lstStyle/>
          <a:p>
            <a:r>
              <a:rPr lang="en-US" dirty="0"/>
              <a:t>Test cases can be exported only to the following formats:</a:t>
            </a:r>
          </a:p>
          <a:p>
            <a:endParaRPr lang="en-US" dirty="0"/>
          </a:p>
          <a:p>
            <a:r>
              <a:rPr lang="en-US" dirty="0"/>
              <a:t>.</a:t>
            </a:r>
            <a:r>
              <a:rPr lang="en-US" dirty="0" err="1"/>
              <a:t>cs</a:t>
            </a:r>
            <a:r>
              <a:rPr lang="en-US" dirty="0"/>
              <a:t> (C# source code)</a:t>
            </a:r>
          </a:p>
          <a:p>
            <a:r>
              <a:rPr lang="en-US" dirty="0"/>
              <a:t>.java (Java source code)</a:t>
            </a:r>
          </a:p>
          <a:p>
            <a:r>
              <a:rPr lang="en-US" dirty="0"/>
              <a:t>.</a:t>
            </a:r>
            <a:r>
              <a:rPr lang="en-US" dirty="0" err="1"/>
              <a:t>py</a:t>
            </a:r>
            <a:r>
              <a:rPr lang="en-US" dirty="0"/>
              <a:t> (Python source code)</a:t>
            </a:r>
          </a:p>
          <a:p>
            <a:r>
              <a:rPr lang="en-US" dirty="0"/>
              <a:t>.</a:t>
            </a:r>
            <a:r>
              <a:rPr lang="en-US" dirty="0" err="1"/>
              <a:t>rb</a:t>
            </a:r>
            <a:r>
              <a:rPr lang="en-US" dirty="0"/>
              <a:t> (Ruby source code)</a:t>
            </a:r>
          </a:p>
          <a:p>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572578"/>
            <a:ext cx="3973830" cy="46034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288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Selenium IDE (Integrated Development Environment) is the simplest tool in the Selenium Suite.</a:t>
            </a:r>
          </a:p>
          <a:p>
            <a:pPr lvl="1"/>
            <a:r>
              <a:rPr lang="en-US" dirty="0"/>
              <a:t>Menu bar is used in creating, modifying, and exporting test cases into formats useable by Selenium RC and WebDriver</a:t>
            </a:r>
          </a:p>
          <a:p>
            <a:pPr lvl="1"/>
            <a:r>
              <a:rPr lang="en-US" dirty="0"/>
              <a:t>The default format for </a:t>
            </a:r>
            <a:r>
              <a:rPr lang="en-US" dirty="0" err="1"/>
              <a:t>Selenese</a:t>
            </a:r>
            <a:r>
              <a:rPr lang="en-US" dirty="0"/>
              <a:t> commands is HTML.</a:t>
            </a:r>
          </a:p>
          <a:p>
            <a:pPr lvl="1"/>
            <a:r>
              <a:rPr lang="en-US" dirty="0"/>
              <a:t>The Test Case Pane shows the list of currently opened test cases and a concise summary of test runs</a:t>
            </a:r>
          </a:p>
          <a:p>
            <a:pPr lvl="1"/>
            <a:r>
              <a:rPr lang="en-US" dirty="0"/>
              <a:t>Locators tell Selenium IDE which GUI elements ( say Text Box, Buttons, Check Boxes etc.) its needs to operate on</a:t>
            </a:r>
          </a:p>
          <a:p>
            <a:pPr lvl="1"/>
            <a:r>
              <a:rPr lang="en-US" dirty="0"/>
              <a:t>The choice of locator depends largely on your Application Under Test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Select the Locator which is NOT part of Selenium IDE</a:t>
            </a:r>
          </a:p>
          <a:p>
            <a:pPr lvl="1"/>
            <a:r>
              <a:rPr lang="en-US" dirty="0"/>
              <a:t>CSS Selector </a:t>
            </a:r>
          </a:p>
          <a:p>
            <a:pPr lvl="1"/>
            <a:r>
              <a:rPr lang="en-US" dirty="0"/>
              <a:t>XPath</a:t>
            </a:r>
          </a:p>
          <a:p>
            <a:pPr lvl="1"/>
            <a:r>
              <a:rPr lang="en-US" dirty="0" err="1"/>
              <a:t>getElementsById</a:t>
            </a:r>
            <a:endParaRPr lang="en-US" dirty="0"/>
          </a:p>
          <a:p>
            <a:pPr lvl="1"/>
            <a:r>
              <a:rPr lang="en-US" dirty="0" err="1"/>
              <a:t>getElementsByXpath</a:t>
            </a:r>
            <a:endParaRPr lang="en-US" dirty="0"/>
          </a:p>
          <a:p>
            <a:r>
              <a:rPr lang="en-US" dirty="0"/>
              <a:t>Question 2: True/False</a:t>
            </a:r>
          </a:p>
          <a:p>
            <a:pPr lvl="1"/>
            <a:r>
              <a:rPr lang="en-US" dirty="0"/>
              <a:t>The choice of locator depends largely on your Application Under Test.</a:t>
            </a:r>
          </a:p>
          <a:p>
            <a:r>
              <a:rPr lang="en-US" dirty="0"/>
              <a:t>Question 3: Fill in the Blanks</a:t>
            </a:r>
          </a:p>
          <a:p>
            <a:pPr lvl="1"/>
            <a:r>
              <a:rPr lang="en-US" dirty="0"/>
              <a:t>Error messages and information messages showing the progress are displayed automatically in ______ pane.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smtClean="0"/>
              <a:t>3.1</a:t>
            </a:r>
            <a:r>
              <a:rPr lang="en-US" sz="1400" dirty="0"/>
              <a:t>: Working With Selenium IDE </a:t>
            </a:r>
            <a:br>
              <a:rPr lang="en-US" sz="1400" dirty="0"/>
            </a:br>
            <a:r>
              <a:rPr lang="en-US" dirty="0"/>
              <a:t>Installation of Selenium IDE</a:t>
            </a:r>
          </a:p>
        </p:txBody>
      </p:sp>
      <p:sp>
        <p:nvSpPr>
          <p:cNvPr id="3" name="Content Placeholder 2"/>
          <p:cNvSpPr>
            <a:spLocks noGrp="1"/>
          </p:cNvSpPr>
          <p:nvPr>
            <p:ph idx="1"/>
          </p:nvPr>
        </p:nvSpPr>
        <p:spPr>
          <a:xfrm>
            <a:off x="298517" y="1501977"/>
            <a:ext cx="4521134" cy="4636540"/>
          </a:xfrm>
        </p:spPr>
        <p:txBody>
          <a:bodyPr/>
          <a:lstStyle/>
          <a:p>
            <a:r>
              <a:rPr lang="en-US" dirty="0"/>
              <a:t>Download Selenium IDE</a:t>
            </a:r>
          </a:p>
          <a:p>
            <a:r>
              <a:rPr lang="en-US" dirty="0"/>
              <a:t>Copy Selenium IDE file to extensions folder of Mozilla Firefox.</a:t>
            </a:r>
          </a:p>
          <a:p>
            <a:r>
              <a:rPr lang="en-US" dirty="0"/>
              <a:t>To facilitate opening of .</a:t>
            </a:r>
            <a:r>
              <a:rPr lang="en-US" dirty="0" err="1"/>
              <a:t>xpi</a:t>
            </a:r>
            <a:r>
              <a:rPr lang="en-US" dirty="0"/>
              <a:t> file for selenium you can drag and drop the .</a:t>
            </a:r>
            <a:r>
              <a:rPr lang="en-US" dirty="0" err="1"/>
              <a:t>xpi</a:t>
            </a:r>
            <a:r>
              <a:rPr lang="en-US" dirty="0"/>
              <a:t> file on the Mozilla browser to install it and get it in the add-ons of the browser </a:t>
            </a:r>
          </a:p>
          <a:p>
            <a:endParaRPr lang="en-US" dirty="0"/>
          </a:p>
          <a:p>
            <a:endParaRPr lang="en-US" dirty="0"/>
          </a:p>
          <a:p>
            <a:endParaRPr lang="en-US" dirty="0"/>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823" y="1256220"/>
            <a:ext cx="4305527" cy="4903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3.1: Working With Selenium IDE </a:t>
            </a:r>
            <a:br>
              <a:rPr lang="en-US" sz="1400" dirty="0"/>
            </a:br>
            <a:r>
              <a:rPr lang="en-US" dirty="0"/>
              <a:t>Components of Selenium IDE</a:t>
            </a:r>
          </a:p>
        </p:txBody>
      </p:sp>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50812" y="1601233"/>
            <a:ext cx="7931188" cy="443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a:t>3.1: Working With Selenium IDE </a:t>
            </a:r>
            <a:br>
              <a:rPr lang="en-US" sz="1400" dirty="0"/>
            </a:br>
            <a:r>
              <a:rPr lang="en-US" dirty="0"/>
              <a:t>Components of Selenium </a:t>
            </a:r>
            <a:r>
              <a:rPr lang="en-US" dirty="0" smtClean="0"/>
              <a:t>IDE (Cont.)</a:t>
            </a:r>
            <a:endParaRPr lang="en-US" dirty="0"/>
          </a:p>
        </p:txBody>
      </p:sp>
      <p:sp>
        <p:nvSpPr>
          <p:cNvPr id="11" name="Content Placeholder 10"/>
          <p:cNvSpPr>
            <a:spLocks noGrp="1"/>
          </p:cNvSpPr>
          <p:nvPr>
            <p:ph idx="1"/>
          </p:nvPr>
        </p:nvSpPr>
        <p:spPr>
          <a:xfrm>
            <a:off x="393766" y="1494766"/>
            <a:ext cx="5549834" cy="4643751"/>
          </a:xfrm>
        </p:spPr>
        <p:txBody>
          <a:bodyPr/>
          <a:lstStyle/>
          <a:p>
            <a:r>
              <a:rPr lang="en-US" dirty="0"/>
              <a:t>Menu </a:t>
            </a:r>
            <a:r>
              <a:rPr lang="en-US" dirty="0" smtClean="0"/>
              <a:t>Bar</a:t>
            </a:r>
          </a:p>
          <a:p>
            <a:pPr lvl="1"/>
            <a:r>
              <a:rPr lang="en-US" dirty="0"/>
              <a:t>Positioned at the upper most of the Selenium IDE </a:t>
            </a:r>
            <a:r>
              <a:rPr lang="en-US" dirty="0" smtClean="0"/>
              <a:t>window</a:t>
            </a:r>
          </a:p>
          <a:p>
            <a:r>
              <a:rPr lang="en-US" dirty="0"/>
              <a:t>File Menu</a:t>
            </a:r>
          </a:p>
          <a:p>
            <a:pPr lvl="1"/>
            <a:r>
              <a:rPr lang="en-US" dirty="0"/>
              <a:t>Allows user to:</a:t>
            </a:r>
          </a:p>
          <a:p>
            <a:pPr lvl="1"/>
            <a:r>
              <a:rPr lang="en-US" dirty="0"/>
              <a:t>Create new test case, open existing test case, save the current test case</a:t>
            </a:r>
          </a:p>
          <a:p>
            <a:pPr lvl="1"/>
            <a:r>
              <a:rPr lang="en-US" dirty="0"/>
              <a:t>Export Test Case As option exports and converts only the currently opened Selenium IDE test case</a:t>
            </a:r>
          </a:p>
          <a:p>
            <a:pPr lvl="1"/>
            <a:r>
              <a:rPr lang="en-US" dirty="0"/>
              <a:t>Export Test Case As and Export Test Suite As in any of the associated programming language compatible with Selenium RC and WebDriver</a:t>
            </a:r>
          </a:p>
          <a:p>
            <a:pPr lvl="1"/>
            <a:r>
              <a:rPr lang="en-US" dirty="0"/>
              <a:t>Export Test Suite As option exports and converts all the test cases associated with the currently opened IDE test suite</a:t>
            </a:r>
          </a:p>
          <a:p>
            <a:pPr lvl="1"/>
            <a:r>
              <a:rPr lang="en-US" dirty="0"/>
              <a:t>Close the test case</a:t>
            </a:r>
          </a:p>
          <a:p>
            <a:endParaRPr lang="en-US" dirty="0"/>
          </a:p>
          <a:p>
            <a:endParaRPr lang="en-US" dirty="0"/>
          </a:p>
          <a:p>
            <a:endParaRPr lang="en-US" dirty="0"/>
          </a:p>
          <a:p>
            <a:endParaRPr lang="en-US" dirty="0"/>
          </a:p>
          <a:p>
            <a:endParaRPr lang="en-US"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926" y="1636546"/>
            <a:ext cx="2052780" cy="42097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17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3.1: Working With Selenium IDE </a:t>
            </a:r>
            <a:br>
              <a:rPr lang="en-US" sz="1400" dirty="0"/>
            </a:br>
            <a:r>
              <a:rPr lang="en-US" dirty="0"/>
              <a:t>Components of Selenium IDE (Cont.)</a:t>
            </a:r>
            <a:endParaRPr lang="en-US" dirty="0"/>
          </a:p>
        </p:txBody>
      </p:sp>
      <p:sp>
        <p:nvSpPr>
          <p:cNvPr id="8" name="Content Placeholder 7"/>
          <p:cNvSpPr>
            <a:spLocks noGrp="1"/>
          </p:cNvSpPr>
          <p:nvPr>
            <p:ph idx="1"/>
          </p:nvPr>
        </p:nvSpPr>
        <p:spPr/>
        <p:txBody>
          <a:bodyPr/>
          <a:lstStyle/>
          <a:p>
            <a:pPr marL="0" indent="0">
              <a:buNone/>
            </a:pPr>
            <a:r>
              <a:rPr lang="en-US" dirty="0" smtClean="0"/>
              <a:t>Tool Bar</a:t>
            </a:r>
            <a:endParaRPr lang="en-US" dirty="0"/>
          </a:p>
          <a:p>
            <a:r>
              <a:rPr lang="en-US" dirty="0"/>
              <a:t>Contains buttons for controlling the execution of your test cases</a:t>
            </a:r>
          </a:p>
          <a:p>
            <a:endParaRPr lang="en-US" dirty="0"/>
          </a:p>
          <a:p>
            <a:r>
              <a:rPr lang="en-US" dirty="0" smtClean="0"/>
              <a:t>Step </a:t>
            </a:r>
            <a:r>
              <a:rPr lang="en-US" dirty="0"/>
              <a:t>feature for debugging your test cases</a:t>
            </a:r>
          </a:p>
          <a:p>
            <a:r>
              <a:rPr lang="en-US" dirty="0" smtClean="0"/>
              <a:t>                 Speed </a:t>
            </a:r>
            <a:r>
              <a:rPr lang="en-US" dirty="0"/>
              <a:t>Control: Controls how fast your test case runs</a:t>
            </a:r>
          </a:p>
          <a:p>
            <a:endParaRPr lang="en-US" dirty="0"/>
          </a:p>
          <a:p>
            <a:r>
              <a:rPr lang="en-US" dirty="0"/>
              <a:t>        Run All: Runs the entire test suite when a test suite with multiple test cases is loaded</a:t>
            </a:r>
          </a:p>
          <a:p>
            <a:r>
              <a:rPr lang="en-US" dirty="0" smtClean="0"/>
              <a:t>        </a:t>
            </a:r>
            <a:r>
              <a:rPr lang="en-US" dirty="0"/>
              <a:t>Run: Runs the currently selected test. When only a single test is loaded this button and the Run All button have the same effect</a:t>
            </a:r>
          </a:p>
          <a:p>
            <a:r>
              <a:rPr lang="en-US" dirty="0" smtClean="0"/>
              <a:t>            </a:t>
            </a:r>
            <a:r>
              <a:rPr lang="en-US" dirty="0"/>
              <a:t>Pause/Resume: Allows stopping and re-starting of a running test case</a:t>
            </a:r>
          </a:p>
          <a:p>
            <a:endParaRPr lang="en-US" dirty="0"/>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51" y="2314726"/>
            <a:ext cx="4655219" cy="3168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70" y="3127318"/>
            <a:ext cx="1028934" cy="2956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866" y="3771185"/>
            <a:ext cx="373192" cy="293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775" y="4491837"/>
            <a:ext cx="315184" cy="2568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701" y="5183218"/>
            <a:ext cx="628376" cy="285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174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3.1: Working With Selenium IDE </a:t>
            </a:r>
            <a:br>
              <a:rPr lang="en-US" sz="1400" dirty="0"/>
            </a:br>
            <a:r>
              <a:rPr lang="en-US" dirty="0"/>
              <a:t>Components of Selenium IDE (Cont.)</a:t>
            </a:r>
            <a:endParaRPr lang="en-US" dirty="0"/>
          </a:p>
        </p:txBody>
      </p:sp>
      <p:sp>
        <p:nvSpPr>
          <p:cNvPr id="8" name="Content Placeholder 7"/>
          <p:cNvSpPr>
            <a:spLocks noGrp="1"/>
          </p:cNvSpPr>
          <p:nvPr>
            <p:ph idx="1"/>
          </p:nvPr>
        </p:nvSpPr>
        <p:spPr/>
        <p:txBody>
          <a:bodyPr/>
          <a:lstStyle/>
          <a:p>
            <a:pPr marL="0" indent="0">
              <a:buNone/>
            </a:pPr>
            <a:r>
              <a:rPr lang="en-US" dirty="0" smtClean="0"/>
              <a:t>Tool Bar </a:t>
            </a:r>
          </a:p>
          <a:p>
            <a:r>
              <a:rPr lang="en-US" dirty="0" smtClean="0"/>
              <a:t>        Step</a:t>
            </a:r>
            <a:r>
              <a:rPr lang="en-US" dirty="0"/>
              <a:t>: Allows you to “step” through a test case by running it one command at a time. Use for debugging test cases</a:t>
            </a:r>
          </a:p>
          <a:p>
            <a:endParaRPr lang="en-US" dirty="0"/>
          </a:p>
          <a:p>
            <a:r>
              <a:rPr lang="en-US" dirty="0"/>
              <a:t>       Apply Rollup Rules: This advanced feature allows repetitive sequences of Selenium commands to be grouped into a single action. Detailed documentation on rollup rules can be found in the UI-Element Documentation on the Help menu</a:t>
            </a:r>
          </a:p>
          <a:p>
            <a:endParaRPr lang="en-US" dirty="0"/>
          </a:p>
          <a:p>
            <a:r>
              <a:rPr lang="en-US" dirty="0"/>
              <a:t>       Record: Records the user’s browser actions.</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66" y="1903188"/>
            <a:ext cx="290123" cy="2901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955" y="2946317"/>
            <a:ext cx="275133" cy="2888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15" y="4661503"/>
            <a:ext cx="290123" cy="2901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078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1400" dirty="0"/>
              <a:t>3.1: Working With Selenium IDE </a:t>
            </a:r>
            <a:br>
              <a:rPr lang="en-US" sz="1400" dirty="0"/>
            </a:br>
            <a:r>
              <a:rPr lang="en-US" dirty="0"/>
              <a:t>Components of Selenium IDE (Cont.)</a:t>
            </a:r>
            <a:endParaRPr lang="en-US" dirty="0"/>
          </a:p>
        </p:txBody>
      </p:sp>
      <p:sp>
        <p:nvSpPr>
          <p:cNvPr id="9" name="Content Placeholder 8"/>
          <p:cNvSpPr>
            <a:spLocks noGrp="1"/>
          </p:cNvSpPr>
          <p:nvPr>
            <p:ph idx="1"/>
          </p:nvPr>
        </p:nvSpPr>
        <p:spPr/>
        <p:txBody>
          <a:bodyPr/>
          <a:lstStyle/>
          <a:p>
            <a:r>
              <a:rPr lang="en-US" dirty="0"/>
              <a:t>Test Case Pane</a:t>
            </a:r>
          </a:p>
          <a:p>
            <a:r>
              <a:rPr lang="en-US" dirty="0"/>
              <a:t>Script is displayed in the test case pane</a:t>
            </a:r>
          </a:p>
          <a:p>
            <a:r>
              <a:rPr lang="en-US" dirty="0"/>
              <a:t>It has two tabs:</a:t>
            </a:r>
          </a:p>
          <a:p>
            <a:pPr lvl="1"/>
            <a:r>
              <a:rPr lang="en-US" dirty="0"/>
              <a:t>Displays the command and their parameters  in a readable “Table” format</a:t>
            </a:r>
          </a:p>
          <a:p>
            <a:pPr lvl="1"/>
            <a:r>
              <a:rPr lang="en-US" dirty="0"/>
              <a:t>“Source” displays the test case in the native format in which the file will be stored</a:t>
            </a:r>
          </a:p>
          <a:p>
            <a:pPr lvl="2"/>
            <a:r>
              <a:rPr lang="en-US" dirty="0"/>
              <a:t>By default, this is HTML although it can be changed to a programming language such as Java or C#, or a scripting language like Python</a:t>
            </a:r>
          </a:p>
          <a:p>
            <a:endParaRPr lang="en-US" dirty="0"/>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11807" y="3993842"/>
            <a:ext cx="4802863" cy="20840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330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6410995970C5439ABD09A0520125A5" ma:contentTypeVersion="3" ma:contentTypeDescription="Create a new document." ma:contentTypeScope="" ma:versionID="7730e52a0023c610d1074a9f7c12aa26">
  <xsd:schema xmlns:xsd="http://www.w3.org/2001/XMLSchema" xmlns:xs="http://www.w3.org/2001/XMLSchema" xmlns:p="http://schemas.microsoft.com/office/2006/metadata/properties" xmlns:ns2="952a6df7-b138-4f89-9bc4-e7a874ea3254" xmlns:ns3="12ac6c77-9dce-46bd-9b13-eb21919194a6" targetNamespace="http://schemas.microsoft.com/office/2006/metadata/properties" ma:root="true" ma:fieldsID="09daa886528e243cb15d4c27c771edde" ns2:_="" ns3:_="">
    <xsd:import namespace="952a6df7-b138-4f89-9bc4-e7a874ea3254"/>
    <xsd:import namespace="12ac6c77-9dce-46bd-9b13-eb21919194a6"/>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ac6c77-9dce-46bd-9b13-eb21919194a6"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2ac6c77-9dce-46bd-9b13-eb21919194a6">Class book</Material_x0020_Type>
    <Category xmlns="12ac6c77-9dce-46bd-9b13-eb21919194a6">Module Artifact</Category>
    <Levels xmlns="12ac6c77-9dce-46bd-9b13-eb21919194a6">L1</Levels>
  </documentManagement>
</p:properties>
</file>

<file path=customXml/itemProps1.xml><?xml version="1.0" encoding="utf-8"?>
<ds:datastoreItem xmlns:ds="http://schemas.openxmlformats.org/officeDocument/2006/customXml" ds:itemID="{B95A16FB-C1ED-4957-828A-4C6AAEE13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2ac6c77-9dce-46bd-9b13-eb21919194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12ac6c77-9dce-46bd-9b13-eb21919194a6"/>
  </ds:schemaRefs>
</ds:datastoreItem>
</file>

<file path=docProps/app.xml><?xml version="1.0" encoding="utf-8"?>
<Properties xmlns="http://schemas.openxmlformats.org/officeDocument/2006/extended-properties" xmlns:vt="http://schemas.openxmlformats.org/officeDocument/2006/docPropsVTypes">
  <Template/>
  <TotalTime>9007</TotalTime>
  <Words>1433</Words>
  <Application>Microsoft Office PowerPoint</Application>
  <PresentationFormat>On-screen Show (4:3)</PresentationFormat>
  <Paragraphs>209</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Candara</vt:lpstr>
      <vt:lpstr>Helvetica Light</vt:lpstr>
      <vt:lpstr>Trebuchet MS</vt:lpstr>
      <vt:lpstr>Wingdings</vt:lpstr>
      <vt:lpstr>2_Corporate Presentation Template (4x3 - Normal)</vt:lpstr>
      <vt:lpstr>think-cell Slide</vt:lpstr>
      <vt:lpstr>Test Automation &amp; Advanced Selenium</vt:lpstr>
      <vt:lpstr>Lesson Objectives</vt:lpstr>
      <vt:lpstr>3.1: Working With Selenium IDE  Selenium IDE – An Introduction</vt:lpstr>
      <vt:lpstr>3.1: Working With Selenium IDE  Installation of Selenium IDE</vt:lpstr>
      <vt:lpstr>3.1: Working With Selenium IDE  Components of Selenium IDE</vt:lpstr>
      <vt:lpstr>3.1: Working With Selenium IDE  Components of Selenium IDE (Cont.)</vt:lpstr>
      <vt:lpstr>3.1: Working With Selenium IDE  Components of Selenium IDE (Cont.)</vt:lpstr>
      <vt:lpstr>3.1: Working With Selenium IDE  Components of Selenium IDE (Cont.)</vt:lpstr>
      <vt:lpstr>3.1: Working With Selenium IDE  Components of Selenium IDE (Cont.)</vt:lpstr>
      <vt:lpstr>3.1: Working With Selenium IDE  Components of Selenium IDE (Cont.)</vt:lpstr>
      <vt:lpstr>3.1: Working With Selenium IDE  Components of Selenium IDE (Cont.)</vt:lpstr>
      <vt:lpstr>3.1: Working With Selenium IDE  Introduction to Selenium Commands – “Selenese”</vt:lpstr>
      <vt:lpstr>3.1: Working With Selenium IDE  Understanding Element Locators in Selenium IDE</vt:lpstr>
      <vt:lpstr>3.1: Working With Selenium IDE  Locating by ID</vt:lpstr>
      <vt:lpstr>3.1: Working With Selenium IDE  Locating by NAME</vt:lpstr>
      <vt:lpstr>3.1: Working With Selenium IDE  Locating by Link Text</vt:lpstr>
      <vt:lpstr>3.1: Working With Selenium IDE  Locating by CSS Selector - Tag and ID</vt:lpstr>
      <vt:lpstr>3.1: Working With Selenium IDE  Locating by CSS Selector - Tag and Class</vt:lpstr>
      <vt:lpstr>3.1: Working With Selenium IDE  Locating by CSS Selector - Tag and Attribute</vt:lpstr>
      <vt:lpstr>3.1: Working With Selenium IDE  Locating by CSS Selector – Tag, Class and Attribute</vt:lpstr>
      <vt:lpstr>3.1: Working With Selenium IDE  Locating by CSS Selector – Inner text</vt:lpstr>
      <vt:lpstr>3.1: Working With Selenium IDE  Locating by DOM – getElementsById</vt:lpstr>
      <vt:lpstr>3.1: Working With Selenium IDE  Locating by DOM – getElementsByName</vt:lpstr>
      <vt:lpstr>3.1: Working With Selenium IDE  Locating by DOM – DOM:Name</vt:lpstr>
      <vt:lpstr>3.1: Working With Selenium IDE  Locating by DOM – DOM:Index</vt:lpstr>
      <vt:lpstr>3.1: Working With Selenium IDE  Locating by XPath</vt:lpstr>
      <vt:lpstr>3.1: Working With Selenium IDE  Working With Alerts</vt:lpstr>
      <vt:lpstr>3.1: Working With Selenium IDE  Creating Test Scripts using Selenium IDE</vt:lpstr>
      <vt:lpstr>3.1: Working With Selenium IDE  Creating Test Scripts using Selenium IDE(Cont.)</vt:lpstr>
      <vt:lpstr>3.1: Working With Selenium IDE  Creating Test Scripts using Selenium IDE(Cont.)</vt:lpstr>
      <vt:lpstr>3.1: Working With Selenium IDE  Exporting scripts to multiple languages and Formats</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Selenium-Classbook-Lesson03</dc:title>
  <dc:creator>iGATE</dc:creator>
  <cp:lastModifiedBy>Bhosle, Shilpa</cp:lastModifiedBy>
  <cp:revision>216</cp:revision>
  <cp:lastPrinted>2016-10-19T03:51:52Z</cp:lastPrinted>
  <dcterms:created xsi:type="dcterms:W3CDTF">2012-05-18T02:59:15Z</dcterms:created>
  <dcterms:modified xsi:type="dcterms:W3CDTF">2017-01-06T05:43:27Z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0x010100226410995970C5439ABD09A0520125A5</vt:lpwstr>
  </property>
  <property fmtid="{D5CDD505-2E9C-101B-9397-08002B2CF9AE}" pid="4" name="_SourceUrl">
    <vt:lpwstr/>
  </property>
</Properties>
</file>