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37"/>
  </p:notesMasterIdLst>
  <p:handoutMasterIdLst>
    <p:handoutMasterId r:id="rId38"/>
  </p:handoutMasterIdLst>
  <p:sldIdLst>
    <p:sldId id="265" r:id="rId5"/>
    <p:sldId id="259" r:id="rId6"/>
    <p:sldId id="303" r:id="rId7"/>
    <p:sldId id="312" r:id="rId8"/>
    <p:sldId id="298" r:id="rId9"/>
    <p:sldId id="285" r:id="rId10"/>
    <p:sldId id="281" r:id="rId11"/>
    <p:sldId id="305" r:id="rId12"/>
    <p:sldId id="304" r:id="rId13"/>
    <p:sldId id="306" r:id="rId14"/>
    <p:sldId id="310" r:id="rId15"/>
    <p:sldId id="308" r:id="rId16"/>
    <p:sldId id="321" r:id="rId17"/>
    <p:sldId id="311" r:id="rId18"/>
    <p:sldId id="313" r:id="rId19"/>
    <p:sldId id="322" r:id="rId20"/>
    <p:sldId id="314" r:id="rId21"/>
    <p:sldId id="315" r:id="rId22"/>
    <p:sldId id="316" r:id="rId23"/>
    <p:sldId id="318" r:id="rId24"/>
    <p:sldId id="319" r:id="rId25"/>
    <p:sldId id="307" r:id="rId26"/>
    <p:sldId id="320" r:id="rId27"/>
    <p:sldId id="323" r:id="rId28"/>
    <p:sldId id="324" r:id="rId29"/>
    <p:sldId id="325" r:id="rId30"/>
    <p:sldId id="329" r:id="rId31"/>
    <p:sldId id="326" r:id="rId32"/>
    <p:sldId id="294" r:id="rId33"/>
    <p:sldId id="327" r:id="rId34"/>
    <p:sldId id="295" r:id="rId35"/>
    <p:sldId id="328" r:id="rId3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0">
          <p15:clr>
            <a:srgbClr val="A4A3A4"/>
          </p15:clr>
        </p15:guide>
        <p15:guide id="2" pos="1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1652" autoAdjust="0"/>
  </p:normalViewPr>
  <p:slideViewPr>
    <p:cSldViewPr snapToGrid="0" showGuides="1">
      <p:cViewPr varScale="1">
        <p:scale>
          <a:sx n="82" d="100"/>
          <a:sy n="82" d="100"/>
        </p:scale>
        <p:origin x="1488" y="5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2"/>
    </p:cViewPr>
  </p:sorterViewPr>
  <p:notesViewPr>
    <p:cSldViewPr snapToGrid="0">
      <p:cViewPr>
        <p:scale>
          <a:sx n="80" d="100"/>
          <a:sy n="80" d="100"/>
        </p:scale>
        <p:origin x="-2202" y="-72"/>
      </p:cViewPr>
      <p:guideLst>
        <p:guide orient="horz" pos="2860"/>
        <p:guide pos="139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1/6/2017</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209800" y="4540250"/>
            <a:ext cx="4858394" cy="4227907"/>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25125" y="48006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anose="020B0604020202020204" pitchFamily="34" charset="0"/>
                <a:cs typeface="Arial" panose="020B0604020202020204" pitchFamily="34" charset="0"/>
              </a:rPr>
              <a:t>Test Automation &amp; Advanced Selenium                    Testing Web Applications Using Web Driver API 		</a:t>
            </a:r>
            <a:endParaRPr lang="en-US" sz="170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131979" y="8777468"/>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Page 05-</a:t>
            </a:r>
            <a:fld id="{BD9FB300-F9DC-4669-88F4-967ABA23CC04}" type="slidenum">
              <a:rPr lang="en-US" sz="10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a:p>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63923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Tree>
    <p:extLst>
      <p:ext uri="{BB962C8B-B14F-4D97-AF65-F5344CB8AC3E}">
        <p14:creationId xmlns:p14="http://schemas.microsoft.com/office/powerpoint/2010/main" val="2168344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b="1" dirty="0">
                <a:latin typeface="Arial" panose="020B0604020202020204" pitchFamily="34" charset="0"/>
              </a:rPr>
              <a:t>CSS selectors for Selenium with example</a:t>
            </a:r>
          </a:p>
          <a:p>
            <a:r>
              <a:rPr lang="en-US" dirty="0">
                <a:latin typeface="Arial" panose="020B0604020202020204" pitchFamily="34" charset="0"/>
              </a:rPr>
              <a:t>When we don't have an option to choose Id or Name, we should prefer using CSS locators as the best alternative.</a:t>
            </a:r>
            <a:br>
              <a:rPr lang="en-US" dirty="0">
                <a:latin typeface="Arial" panose="020B0604020202020204" pitchFamily="34" charset="0"/>
              </a:rPr>
            </a:br>
            <a:r>
              <a:rPr lang="en-US" dirty="0">
                <a:latin typeface="Arial" panose="020B0604020202020204" pitchFamily="34" charset="0"/>
              </a:rPr>
              <a:t>CSS is "Cascading Style Sheets" and it is defined to display HTML in structured and colorful styles are applied to webpage.</a:t>
            </a:r>
          </a:p>
          <a:p>
            <a:r>
              <a:rPr lang="en-US" dirty="0">
                <a:latin typeface="Arial" panose="020B0604020202020204" pitchFamily="34" charset="0"/>
              </a:rPr>
              <a:t>Selectors are patterns that match against elements in a tree, and as such form one of several technologies that can be used to select nodes in an XML document. Visit to know more </a:t>
            </a:r>
            <a:r>
              <a:rPr lang="en-US" dirty="0">
                <a:latin typeface="Arial" panose="020B0604020202020204" pitchFamily="34" charset="0"/>
                <a:hlinkClick r:id="rId3"/>
              </a:rPr>
              <a:t>W3.Org </a:t>
            </a:r>
            <a:r>
              <a:rPr lang="en-US" dirty="0" err="1">
                <a:latin typeface="Arial" panose="020B0604020202020204" pitchFamily="34" charset="0"/>
                <a:hlinkClick r:id="rId3"/>
              </a:rPr>
              <a:t>Css</a:t>
            </a:r>
            <a:r>
              <a:rPr lang="en-US" dirty="0">
                <a:latin typeface="Arial" panose="020B0604020202020204" pitchFamily="34" charset="0"/>
                <a:hlinkClick r:id="rId3"/>
              </a:rPr>
              <a:t> selectors</a:t>
            </a:r>
            <a:endParaRPr lang="en-US" dirty="0">
              <a:latin typeface="Arial" panose="020B0604020202020204" pitchFamily="34" charset="0"/>
            </a:endParaRPr>
          </a:p>
          <a:p>
            <a:r>
              <a:rPr lang="en-US" dirty="0">
                <a:latin typeface="Arial" panose="020B0604020202020204" pitchFamily="34" charset="0"/>
              </a:rPr>
              <a:t>CSS has more Advantage than Xpath</a:t>
            </a:r>
          </a:p>
          <a:p>
            <a:r>
              <a:rPr lang="en-US" dirty="0">
                <a:latin typeface="Arial" panose="020B0604020202020204" pitchFamily="34" charset="0"/>
              </a:rPr>
              <a:t>CSS is much more faster and simpler than the Xpath.</a:t>
            </a:r>
          </a:p>
          <a:p>
            <a:r>
              <a:rPr lang="en-US" dirty="0">
                <a:latin typeface="Arial" panose="020B0604020202020204" pitchFamily="34" charset="0"/>
              </a:rPr>
              <a:t>In IE Xpath works very slow, where as </a:t>
            </a:r>
            <a:r>
              <a:rPr lang="en-US" dirty="0" err="1">
                <a:latin typeface="Arial" panose="020B0604020202020204" pitchFamily="34" charset="0"/>
              </a:rPr>
              <a:t>Css</a:t>
            </a:r>
            <a:r>
              <a:rPr lang="en-US" dirty="0">
                <a:latin typeface="Arial" panose="020B0604020202020204" pitchFamily="34" charset="0"/>
              </a:rPr>
              <a:t> works faster when compared to Xpath.</a:t>
            </a:r>
          </a:p>
          <a:p>
            <a:endParaRPr lang="en-US" b="0" dirty="0">
              <a:latin typeface="Arial" panose="020B0604020202020204" pitchFamily="34" charset="0"/>
            </a:endParaRPr>
          </a:p>
        </p:txBody>
      </p:sp>
    </p:spTree>
    <p:extLst>
      <p:ext uri="{BB962C8B-B14F-4D97-AF65-F5344CB8AC3E}">
        <p14:creationId xmlns:p14="http://schemas.microsoft.com/office/powerpoint/2010/main" val="2464629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Autofit/>
          </a:bodyPr>
          <a:lstStyle/>
          <a:p>
            <a:r>
              <a:rPr lang="en-US" b="1" i="0" kern="1200" dirty="0" smtClean="0">
                <a:solidFill>
                  <a:schemeClr val="tx1"/>
                </a:solidFill>
                <a:effectLst/>
                <a:latin typeface="Arial" panose="020B0604020202020204" pitchFamily="34" charset="0"/>
              </a:rPr>
              <a:t>Click():</a:t>
            </a:r>
          </a:p>
          <a:p>
            <a:r>
              <a:rPr lang="en-US" b="1" i="0" kern="1200" dirty="0" smtClean="0">
                <a:solidFill>
                  <a:schemeClr val="tx1"/>
                </a:solidFill>
                <a:effectLst/>
                <a:latin typeface="Arial" panose="020B0604020202020204" pitchFamily="34" charset="0"/>
              </a:rPr>
              <a:t>Click a link / button:</a:t>
            </a:r>
            <a:endParaRPr lang="en-US" b="0" i="0" kern="1200" dirty="0" smtClean="0">
              <a:solidFill>
                <a:schemeClr val="tx1"/>
              </a:solidFill>
              <a:effectLst/>
              <a:latin typeface="Arial" panose="020B0604020202020204" pitchFamily="34" charset="0"/>
            </a:endParaRPr>
          </a:p>
          <a:p>
            <a:r>
              <a:rPr lang="en-US" b="0" i="0" kern="1200" dirty="0" smtClean="0">
                <a:solidFill>
                  <a:schemeClr val="tx1"/>
                </a:solidFill>
                <a:effectLst/>
                <a:latin typeface="Arial" panose="020B0604020202020204" pitchFamily="34" charset="0"/>
              </a:rPr>
              <a:t>To click on an object through </a:t>
            </a:r>
            <a:r>
              <a:rPr lang="en-US" b="0" i="0" kern="1200" dirty="0" err="1" smtClean="0">
                <a:solidFill>
                  <a:schemeClr val="tx1"/>
                </a:solidFill>
                <a:effectLst/>
                <a:latin typeface="Arial" panose="020B0604020202020204" pitchFamily="34" charset="0"/>
              </a:rPr>
              <a:t>webdriver</a:t>
            </a:r>
            <a:r>
              <a:rPr lang="en-US" b="0" i="0" kern="1200" dirty="0" smtClean="0">
                <a:solidFill>
                  <a:schemeClr val="tx1"/>
                </a:solidFill>
                <a:effectLst/>
                <a:latin typeface="Arial" panose="020B0604020202020204" pitchFamily="34" charset="0"/>
              </a:rPr>
              <a:t> first we need to find out which locator we are going to use.  Is it ID, name, xpath, or </a:t>
            </a:r>
            <a:r>
              <a:rPr lang="en-US" b="0" i="0" kern="1200" dirty="0" err="1" smtClean="0">
                <a:solidFill>
                  <a:schemeClr val="tx1"/>
                </a:solidFill>
                <a:effectLst/>
                <a:latin typeface="Arial" panose="020B0604020202020204" pitchFamily="34" charset="0"/>
              </a:rPr>
              <a:t>css</a:t>
            </a:r>
            <a:r>
              <a:rPr lang="en-US" b="0" i="0" kern="1200" dirty="0" smtClean="0">
                <a:solidFill>
                  <a:schemeClr val="tx1"/>
                </a:solidFill>
                <a:effectLst/>
                <a:latin typeface="Arial" panose="020B0604020202020204" pitchFamily="34" charset="0"/>
              </a:rPr>
              <a:t>? For this purpose we can utilize firebug / xpath checker to find out is there any id / name exists for the object we are going to perform action upon.  Then write the code as below:</a:t>
            </a:r>
          </a:p>
          <a:p>
            <a:r>
              <a:rPr lang="en-US" b="0" i="0" kern="1200" dirty="0" smtClean="0">
                <a:solidFill>
                  <a:schemeClr val="tx1"/>
                </a:solidFill>
                <a:effectLst/>
                <a:latin typeface="Arial" panose="020B0604020202020204" pitchFamily="34" charset="0"/>
              </a:rPr>
              <a:t>driver.findElement(</a:t>
            </a:r>
            <a:r>
              <a:rPr lang="en-US" b="0" i="0" kern="1200" dirty="0" err="1" smtClean="0">
                <a:solidFill>
                  <a:schemeClr val="tx1"/>
                </a:solidFill>
                <a:effectLst/>
                <a:latin typeface="Arial" panose="020B0604020202020204" pitchFamily="34" charset="0"/>
              </a:rPr>
              <a:t>By.xpath</a:t>
            </a:r>
            <a:r>
              <a:rPr lang="en-US" b="0" i="0" kern="1200" dirty="0" smtClean="0">
                <a:solidFill>
                  <a:schemeClr val="tx1"/>
                </a:solidFill>
                <a:effectLst/>
                <a:latin typeface="Arial" panose="020B0604020202020204" pitchFamily="34" charset="0"/>
              </a:rPr>
              <a:t>("//a[@</a:t>
            </a:r>
            <a:r>
              <a:rPr lang="en-US" b="0" i="0" kern="1200" dirty="0" err="1" smtClean="0">
                <a:solidFill>
                  <a:schemeClr val="tx1"/>
                </a:solidFill>
                <a:effectLst/>
                <a:latin typeface="Arial" panose="020B0604020202020204" pitchFamily="34" charset="0"/>
              </a:rPr>
              <a:t>href</a:t>
            </a:r>
            <a:r>
              <a:rPr lang="en-US" b="0" i="0" kern="1200" dirty="0" smtClean="0">
                <a:solidFill>
                  <a:schemeClr val="tx1"/>
                </a:solidFill>
                <a:effectLst/>
                <a:latin typeface="Arial" panose="020B0604020202020204" pitchFamily="34" charset="0"/>
              </a:rPr>
              <a:t>='CustomerInfo.htm']")).click();</a:t>
            </a:r>
          </a:p>
          <a:p>
            <a:r>
              <a:rPr lang="en-US" b="0" i="0" kern="1200" dirty="0" smtClean="0">
                <a:solidFill>
                  <a:schemeClr val="tx1"/>
                </a:solidFill>
                <a:effectLst/>
                <a:latin typeface="Arial" panose="020B0604020202020204" pitchFamily="34" charset="0"/>
              </a:rPr>
              <a:t>In the above line of code “driver” could be </a:t>
            </a:r>
            <a:r>
              <a:rPr lang="en-US" b="0" i="0" kern="1200" dirty="0" err="1" smtClean="0">
                <a:solidFill>
                  <a:schemeClr val="tx1"/>
                </a:solidFill>
                <a:effectLst/>
                <a:latin typeface="Arial" panose="020B0604020202020204" pitchFamily="34" charset="0"/>
              </a:rPr>
              <a:t>FirefoxDriver</a:t>
            </a: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InternetExplorerDriver</a:t>
            </a: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ChromeDriver</a:t>
            </a: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HtmlUnitDriver</a:t>
            </a:r>
            <a:r>
              <a:rPr lang="en-US" b="0" i="0" kern="1200" dirty="0" smtClean="0">
                <a:solidFill>
                  <a:schemeClr val="tx1"/>
                </a:solidFill>
                <a:effectLst/>
                <a:latin typeface="Arial" panose="020B0604020202020204" pitchFamily="34" charset="0"/>
              </a:rPr>
              <a:t>, etc.  On one of these browsers we are going to find an element and then click as per the code.</a:t>
            </a:r>
          </a:p>
          <a:p>
            <a:r>
              <a:rPr lang="en-US" b="0" i="0" kern="1200" dirty="0" smtClean="0">
                <a:solidFill>
                  <a:schemeClr val="tx1"/>
                </a:solidFill>
                <a:effectLst/>
                <a:latin typeface="Arial" panose="020B0604020202020204" pitchFamily="34" charset="0"/>
              </a:rPr>
              <a:t>findElement is an API provided by the </a:t>
            </a:r>
            <a:r>
              <a:rPr lang="en-US" b="0" i="0" kern="1200" dirty="0" err="1" smtClean="0">
                <a:solidFill>
                  <a:schemeClr val="tx1"/>
                </a:solidFill>
                <a:effectLst/>
                <a:latin typeface="Arial" panose="020B0604020202020204" pitchFamily="34" charset="0"/>
              </a:rPr>
              <a:t>webdriver</a:t>
            </a:r>
            <a:r>
              <a:rPr lang="en-US" b="0" i="0" kern="1200" dirty="0" smtClean="0">
                <a:solidFill>
                  <a:schemeClr val="tx1"/>
                </a:solidFill>
                <a:effectLst/>
                <a:latin typeface="Arial" panose="020B0604020202020204" pitchFamily="34" charset="0"/>
              </a:rPr>
              <a:t> which requires argument “</a:t>
            </a:r>
            <a:r>
              <a:rPr lang="en-US" b="0" i="0" kern="1200" dirty="0" err="1" smtClean="0">
                <a:solidFill>
                  <a:schemeClr val="tx1"/>
                </a:solidFill>
                <a:effectLst/>
                <a:latin typeface="Arial" panose="020B0604020202020204" pitchFamily="34" charset="0"/>
              </a:rPr>
              <a:t>By.xpath</a:t>
            </a:r>
            <a:r>
              <a:rPr lang="en-US" b="0" i="0" kern="1200" dirty="0" smtClean="0">
                <a:solidFill>
                  <a:schemeClr val="tx1"/>
                </a:solidFill>
                <a:effectLst/>
                <a:latin typeface="Arial" panose="020B0604020202020204" pitchFamily="34" charset="0"/>
              </a:rPr>
              <a:t>”.  The “xpath” can be replaced by one of the below methods if we need to identify the element with any other attributes such as </a:t>
            </a:r>
            <a:r>
              <a:rPr lang="en-US" b="0" i="0" kern="1200" dirty="0" err="1" smtClean="0">
                <a:solidFill>
                  <a:schemeClr val="tx1"/>
                </a:solidFill>
                <a:effectLst/>
                <a:latin typeface="Arial" panose="020B0604020202020204" pitchFamily="34" charset="0"/>
              </a:rPr>
              <a:t>css</a:t>
            </a:r>
            <a:r>
              <a:rPr lang="en-US" b="0" i="0" kern="1200" dirty="0" smtClean="0">
                <a:solidFill>
                  <a:schemeClr val="tx1"/>
                </a:solidFill>
                <a:effectLst/>
                <a:latin typeface="Arial" panose="020B0604020202020204" pitchFamily="34" charset="0"/>
              </a:rPr>
              <a:t>, name, </a:t>
            </a:r>
            <a:r>
              <a:rPr lang="en-US" b="0" i="0" kern="1200" dirty="0" err="1" smtClean="0">
                <a:solidFill>
                  <a:schemeClr val="tx1"/>
                </a:solidFill>
                <a:effectLst/>
                <a:latin typeface="Arial" panose="020B0604020202020204" pitchFamily="34" charset="0"/>
              </a:rPr>
              <a:t>classname</a:t>
            </a:r>
            <a:r>
              <a:rPr lang="en-US" b="0" i="0" kern="1200" dirty="0" smtClean="0">
                <a:solidFill>
                  <a:schemeClr val="tx1"/>
                </a:solidFill>
                <a:effectLst/>
                <a:latin typeface="Arial" panose="020B0604020202020204" pitchFamily="34" charset="0"/>
              </a:rPr>
              <a:t>, etc.</a:t>
            </a:r>
          </a:p>
          <a:p>
            <a:endParaRPr lang="en-US" b="0" i="0" kern="1200" dirty="0" smtClean="0">
              <a:solidFill>
                <a:schemeClr val="tx1"/>
              </a:solidFill>
              <a:effectLst/>
              <a:latin typeface="Arial" panose="020B0604020202020204" pitchFamily="34" charset="0"/>
            </a:endParaRPr>
          </a:p>
          <a:p>
            <a:r>
              <a:rPr lang="en-US" b="1" i="0" kern="1200" dirty="0" smtClean="0">
                <a:solidFill>
                  <a:schemeClr val="tx1"/>
                </a:solidFill>
                <a:effectLst/>
                <a:latin typeface="Arial" panose="020B0604020202020204" pitchFamily="34" charset="0"/>
              </a:rPr>
              <a:t>“Check / Uncheck “ a checkbox</a:t>
            </a:r>
            <a:endParaRPr lang="en-US" b="0" i="0" kern="1200" dirty="0" smtClean="0">
              <a:solidFill>
                <a:schemeClr val="tx1"/>
              </a:solidFill>
              <a:effectLst/>
              <a:latin typeface="Arial" panose="020B0604020202020204" pitchFamily="34" charset="0"/>
            </a:endParaRPr>
          </a:p>
          <a:p>
            <a:r>
              <a:rPr lang="en-US" b="0" i="0" kern="1200" dirty="0" smtClean="0">
                <a:solidFill>
                  <a:schemeClr val="tx1"/>
                </a:solidFill>
                <a:effectLst/>
                <a:latin typeface="Arial" panose="020B0604020202020204" pitchFamily="34" charset="0"/>
              </a:rPr>
              <a:t>To “Check / Uncheck” a checkbox, the object needs to be identified using findElement method and then just click.  To find out whether the checkbox is checked or not utilize the method – </a:t>
            </a:r>
            <a:r>
              <a:rPr lang="en-US" b="0" i="0" kern="1200" dirty="0" err="1" smtClean="0">
                <a:solidFill>
                  <a:schemeClr val="tx1"/>
                </a:solidFill>
                <a:effectLst/>
                <a:latin typeface="Arial" panose="020B0604020202020204" pitchFamily="34" charset="0"/>
              </a:rPr>
              <a:t>element.isSelected</a:t>
            </a:r>
            <a:r>
              <a:rPr lang="en-US" b="0" i="0" kern="1200" dirty="0" smtClean="0">
                <a:solidFill>
                  <a:schemeClr val="tx1"/>
                </a:solidFill>
                <a:effectLst/>
                <a:latin typeface="Arial" panose="020B0604020202020204" pitchFamily="34" charset="0"/>
              </a:rPr>
              <a:t>()</a:t>
            </a:r>
          </a:p>
          <a:p>
            <a:r>
              <a:rPr lang="en-US" b="0" i="0" kern="1200" dirty="0" smtClean="0">
                <a:solidFill>
                  <a:schemeClr val="tx1"/>
                </a:solidFill>
                <a:effectLst/>
                <a:latin typeface="Arial" panose="020B0604020202020204" pitchFamily="34" charset="0"/>
              </a:rPr>
              <a:t>	WebElement </a:t>
            </a:r>
            <a:r>
              <a:rPr lang="en-US" b="0" i="0" kern="1200" dirty="0" err="1" smtClean="0">
                <a:solidFill>
                  <a:schemeClr val="tx1"/>
                </a:solidFill>
                <a:effectLst/>
                <a:latin typeface="Arial" panose="020B0604020202020204" pitchFamily="34" charset="0"/>
              </a:rPr>
              <a:t>kancheck</a:t>
            </a:r>
            <a:r>
              <a:rPr lang="en-US" b="0" i="0" kern="1200" dirty="0" smtClean="0">
                <a:solidFill>
                  <a:schemeClr val="tx1"/>
                </a:solidFill>
                <a:effectLst/>
                <a:latin typeface="Arial" panose="020B0604020202020204" pitchFamily="34" charset="0"/>
              </a:rPr>
              <a:t> = driver.findElement(By.name("</a:t>
            </a:r>
            <a:r>
              <a:rPr lang="en-US" b="0" i="0" kern="1200" dirty="0" err="1" smtClean="0">
                <a:solidFill>
                  <a:schemeClr val="tx1"/>
                </a:solidFill>
                <a:effectLst/>
                <a:latin typeface="Arial" panose="020B0604020202020204" pitchFamily="34" charset="0"/>
              </a:rPr>
              <a:t>kannada</a:t>
            </a:r>
            <a:r>
              <a:rPr lang="en-US" b="0" i="0" kern="1200" dirty="0" smtClean="0">
                <a:solidFill>
                  <a:schemeClr val="tx1"/>
                </a:solidFill>
                <a:effectLst/>
                <a:latin typeface="Arial" panose="020B0604020202020204" pitchFamily="34" charset="0"/>
              </a:rPr>
              <a:t>")); </a:t>
            </a:r>
          </a:p>
          <a:p>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kancheck.click</a:t>
            </a:r>
            <a:r>
              <a:rPr lang="en-US" b="0" i="0" kern="1200" dirty="0" smtClean="0">
                <a:solidFill>
                  <a:schemeClr val="tx1"/>
                </a:solidFill>
                <a:effectLst/>
                <a:latin typeface="Arial" panose="020B0604020202020204" pitchFamily="34" charset="0"/>
              </a:rPr>
              <a:t>(); </a:t>
            </a:r>
          </a:p>
          <a:p>
            <a:r>
              <a:rPr lang="en-US" b="0" i="0" kern="1200" dirty="0" smtClean="0">
                <a:solidFill>
                  <a:schemeClr val="tx1"/>
                </a:solidFill>
                <a:effectLst/>
                <a:latin typeface="Arial" panose="020B0604020202020204" pitchFamily="34" charset="0"/>
              </a:rPr>
              <a:t>	System.out.println(</a:t>
            </a:r>
            <a:r>
              <a:rPr lang="en-US" b="0" i="0" kern="1200" dirty="0" err="1" smtClean="0">
                <a:solidFill>
                  <a:schemeClr val="tx1"/>
                </a:solidFill>
                <a:effectLst/>
                <a:latin typeface="Arial" panose="020B0604020202020204" pitchFamily="34" charset="0"/>
              </a:rPr>
              <a:t>kancheck.isSelected</a:t>
            </a:r>
            <a:r>
              <a:rPr lang="en-US" b="0" i="0" kern="1200" dirty="0" smtClean="0">
                <a:solidFill>
                  <a:schemeClr val="tx1"/>
                </a:solidFill>
                <a:effectLst/>
                <a:latin typeface="Arial" panose="020B0604020202020204" pitchFamily="34" charset="0"/>
              </a:rPr>
              <a:t>()); </a:t>
            </a:r>
          </a:p>
          <a:p>
            <a:r>
              <a:rPr lang="en-US" b="0" i="0" kern="1200" dirty="0" smtClean="0">
                <a:solidFill>
                  <a:schemeClr val="tx1"/>
                </a:solidFill>
                <a:effectLst/>
                <a:latin typeface="Arial" panose="020B0604020202020204" pitchFamily="34" charset="0"/>
              </a:rPr>
              <a:t>Above code snippet will first click the checkbox named </a:t>
            </a:r>
            <a:r>
              <a:rPr lang="en-US" b="0" i="1" kern="1200" dirty="0" err="1" smtClean="0">
                <a:solidFill>
                  <a:schemeClr val="tx1"/>
                </a:solidFill>
                <a:effectLst/>
                <a:latin typeface="Arial" panose="020B0604020202020204" pitchFamily="34" charset="0"/>
              </a:rPr>
              <a:t>kannada</a:t>
            </a:r>
            <a:r>
              <a:rPr lang="en-US" b="0" i="0" kern="1200" dirty="0" smtClean="0">
                <a:solidFill>
                  <a:schemeClr val="tx1"/>
                </a:solidFill>
                <a:effectLst/>
                <a:latin typeface="Arial" panose="020B0604020202020204" pitchFamily="34" charset="0"/>
              </a:rPr>
              <a:t> and then verifies whether it is clicked or not.</a:t>
            </a:r>
          </a:p>
          <a:p>
            <a:endParaRPr lang="en-US" b="0" i="0" kern="1200" dirty="0" smtClean="0">
              <a:solidFill>
                <a:schemeClr val="tx1"/>
              </a:solidFill>
              <a:effectLst/>
              <a:latin typeface="Arial" panose="020B0604020202020204" pitchFamily="34" charset="0"/>
            </a:endParaRPr>
          </a:p>
          <a:p>
            <a:endParaRPr lang="en-US" b="0" dirty="0">
              <a:latin typeface="Arial" panose="020B0604020202020204" pitchFamily="34" charset="0"/>
            </a:endParaRPr>
          </a:p>
        </p:txBody>
      </p:sp>
    </p:spTree>
    <p:extLst>
      <p:ext uri="{BB962C8B-B14F-4D97-AF65-F5344CB8AC3E}">
        <p14:creationId xmlns:p14="http://schemas.microsoft.com/office/powerpoint/2010/main" val="218280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r>
              <a:rPr lang="en-US" b="1" i="0" kern="1200" dirty="0" smtClean="0">
                <a:solidFill>
                  <a:schemeClr val="tx1"/>
                </a:solidFill>
                <a:effectLst/>
                <a:latin typeface="Arial" panose="020B0604020202020204" pitchFamily="34" charset="0"/>
              </a:rPr>
              <a:t>Select a radio button</a:t>
            </a:r>
            <a:endParaRPr lang="en-US" b="0" i="0" kern="1200" dirty="0" smtClean="0">
              <a:solidFill>
                <a:schemeClr val="tx1"/>
              </a:solidFill>
              <a:effectLst/>
              <a:latin typeface="Arial" panose="020B0604020202020204" pitchFamily="34" charset="0"/>
            </a:endParaRPr>
          </a:p>
          <a:p>
            <a:r>
              <a:rPr lang="en-US" b="0" i="0" kern="1200" dirty="0" smtClean="0">
                <a:solidFill>
                  <a:schemeClr val="tx1"/>
                </a:solidFill>
                <a:effectLst/>
                <a:latin typeface="Arial" panose="020B0604020202020204" pitchFamily="34" charset="0"/>
              </a:rPr>
              <a:t>Follow the same steps which are used in Checkbox to select a radio button and then verify the status using </a:t>
            </a:r>
            <a:r>
              <a:rPr lang="en-US" b="0" i="0" kern="1200" dirty="0" err="1" smtClean="0">
                <a:solidFill>
                  <a:schemeClr val="tx1"/>
                </a:solidFill>
                <a:effectLst/>
                <a:latin typeface="Arial" panose="020B0604020202020204" pitchFamily="34" charset="0"/>
              </a:rPr>
              <a:t>isSelected</a:t>
            </a:r>
            <a:r>
              <a:rPr lang="en-US" b="0" i="0" kern="1200" dirty="0" smtClean="0">
                <a:solidFill>
                  <a:schemeClr val="tx1"/>
                </a:solidFill>
                <a:effectLst/>
                <a:latin typeface="Arial" panose="020B0604020202020204" pitchFamily="34" charset="0"/>
              </a:rPr>
              <a:t>() method.</a:t>
            </a:r>
          </a:p>
          <a:p>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WebElement</a:t>
            </a:r>
            <a:r>
              <a:rPr lang="en-US" b="0" i="0" kern="1200" dirty="0" smtClean="0">
                <a:solidFill>
                  <a:schemeClr val="tx1"/>
                </a:solidFill>
                <a:effectLst/>
                <a:latin typeface="Arial" panose="020B0604020202020204" pitchFamily="34" charset="0"/>
              </a:rPr>
              <a:t> gender =        </a:t>
            </a:r>
            <a:r>
              <a:rPr lang="en-US" b="0" i="0" kern="1200" dirty="0" err="1" smtClean="0">
                <a:solidFill>
                  <a:schemeClr val="tx1"/>
                </a:solidFill>
                <a:effectLst/>
                <a:latin typeface="Arial" panose="020B0604020202020204" pitchFamily="34" charset="0"/>
              </a:rPr>
              <a:t>driver.findElement</a:t>
            </a:r>
            <a:r>
              <a:rPr lang="en-US" b="0" i="0" kern="1200" dirty="0" smtClean="0">
                <a:solidFill>
                  <a:schemeClr val="tx1"/>
                </a:solidFill>
                <a:effectLst/>
                <a:latin typeface="Arial" panose="020B0604020202020204" pitchFamily="34" charset="0"/>
              </a:rPr>
              <a:t>(</a:t>
            </a:r>
            <a:r>
              <a:rPr lang="en-US" b="0" i="0" kern="1200" dirty="0" err="1" smtClean="0">
                <a:solidFill>
                  <a:schemeClr val="tx1"/>
                </a:solidFill>
                <a:effectLst/>
                <a:latin typeface="Arial" panose="020B0604020202020204" pitchFamily="34" charset="0"/>
              </a:rPr>
              <a:t>By.xpath</a:t>
            </a:r>
            <a:r>
              <a:rPr lang="en-US" b="0" i="0" kern="1200" dirty="0" smtClean="0">
                <a:solidFill>
                  <a:schemeClr val="tx1"/>
                </a:solidFill>
                <a:effectLst/>
                <a:latin typeface="Arial" panose="020B0604020202020204" pitchFamily="34" charset="0"/>
              </a:rPr>
              <a:t>("//input[@name='male']")); </a:t>
            </a:r>
          </a:p>
          <a:p>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gender.click</a:t>
            </a:r>
            <a:r>
              <a:rPr lang="en-US" b="0" i="0" kern="1200" dirty="0" smtClean="0">
                <a:solidFill>
                  <a:schemeClr val="tx1"/>
                </a:solidFill>
                <a:effectLst/>
                <a:latin typeface="Arial" panose="020B0604020202020204" pitchFamily="34" charset="0"/>
              </a:rPr>
              <a:t>(); </a:t>
            </a:r>
          </a:p>
          <a:p>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System.out.println</a:t>
            </a:r>
            <a:r>
              <a:rPr lang="en-US" b="0" i="0" kern="1200" dirty="0" smtClean="0">
                <a:solidFill>
                  <a:schemeClr val="tx1"/>
                </a:solidFill>
                <a:effectLst/>
                <a:latin typeface="Arial" panose="020B0604020202020204" pitchFamily="34" charset="0"/>
              </a:rPr>
              <a:t>(</a:t>
            </a:r>
            <a:r>
              <a:rPr lang="en-US" b="0" i="0" kern="1200" dirty="0" err="1" smtClean="0">
                <a:solidFill>
                  <a:schemeClr val="tx1"/>
                </a:solidFill>
                <a:effectLst/>
                <a:latin typeface="Arial" panose="020B0604020202020204" pitchFamily="34" charset="0"/>
              </a:rPr>
              <a:t>gender.isSelected</a:t>
            </a:r>
            <a:r>
              <a:rPr lang="en-US" b="0" i="0" kern="1200" dirty="0" smtClean="0">
                <a:solidFill>
                  <a:schemeClr val="tx1"/>
                </a:solidFill>
                <a:effectLst/>
                <a:latin typeface="Arial" panose="020B0604020202020204" pitchFamily="34" charset="0"/>
              </a:rPr>
              <a:t>());</a:t>
            </a:r>
          </a:p>
          <a:p>
            <a:pPr marL="483306" lvl="1">
              <a:buClr>
                <a:srgbClr val="00B0F0"/>
              </a:buClr>
            </a:pPr>
            <a:endParaRPr lang="en-US" b="1" i="0" kern="1200" dirty="0" smtClean="0">
              <a:solidFill>
                <a:schemeClr val="tx1"/>
              </a:solidFill>
              <a:effectLst/>
              <a:latin typeface="Arial" panose="020B0604020202020204" pitchFamily="34" charset="0"/>
            </a:endParaRPr>
          </a:p>
          <a:p>
            <a:pPr marL="483306" lvl="1">
              <a:buClr>
                <a:srgbClr val="00B0F0"/>
              </a:buClr>
            </a:pPr>
            <a:r>
              <a:rPr lang="en-US" b="1" i="0" kern="1200" dirty="0" smtClean="0">
                <a:solidFill>
                  <a:schemeClr val="tx1"/>
                </a:solidFill>
                <a:effectLst/>
                <a:latin typeface="Arial" panose="020B0604020202020204" pitchFamily="34" charset="0"/>
              </a:rPr>
              <a:t>Clear();</a:t>
            </a:r>
            <a:endParaRPr lang="en-US" b="1" dirty="0" smtClean="0">
              <a:latin typeface="Arial" panose="020B0604020202020204" pitchFamily="34" charset="0"/>
            </a:endParaRPr>
          </a:p>
          <a:p>
            <a:pPr marL="785372" lvl="1" indent="-302066">
              <a:buClr>
                <a:srgbClr val="00B0F0"/>
              </a:buClr>
              <a:buFont typeface="Candara" panose="020E0502030303020204" pitchFamily="34" charset="0"/>
              <a:buChar char="‐"/>
            </a:pPr>
            <a:r>
              <a:rPr lang="en-US" dirty="0" smtClean="0">
                <a:latin typeface="Arial" panose="020B0604020202020204" pitchFamily="34" charset="0"/>
              </a:rPr>
              <a:t>The clear() method executes an "Automation Atom", which is a JavaScript function intended to provide the smallest basic unit of automation functionality for a browser. In the case of clear(), that function sets the value property of the element to an empty string (''), then fires the </a:t>
            </a:r>
            <a:r>
              <a:rPr lang="en-US" dirty="0" err="1" smtClean="0">
                <a:latin typeface="Arial" panose="020B0604020202020204" pitchFamily="34" charset="0"/>
              </a:rPr>
              <a:t>onchange</a:t>
            </a:r>
            <a:r>
              <a:rPr lang="en-US" dirty="0" smtClean="0">
                <a:latin typeface="Arial" panose="020B0604020202020204" pitchFamily="34" charset="0"/>
              </a:rPr>
              <a:t> event on the element. The atoms function you're interested in is </a:t>
            </a:r>
            <a:r>
              <a:rPr lang="en-US" dirty="0" err="1" smtClean="0">
                <a:latin typeface="Arial" panose="020B0604020202020204" pitchFamily="34" charset="0"/>
              </a:rPr>
              <a:t>bot.action.clear</a:t>
            </a:r>
            <a:r>
              <a:rPr lang="en-US" dirty="0" smtClean="0">
                <a:latin typeface="Arial" panose="020B0604020202020204" pitchFamily="34" charset="0"/>
              </a:rPr>
              <a:t>()</a:t>
            </a:r>
          </a:p>
          <a:p>
            <a:pPr marL="785372" lvl="1" indent="-302066">
              <a:buClr>
                <a:srgbClr val="00B0F0"/>
              </a:buClr>
              <a:buFont typeface="Candara" panose="020E0502030303020204" pitchFamily="34" charset="0"/>
              <a:buChar char="‐"/>
            </a:pPr>
            <a:r>
              <a:rPr lang="en-US" dirty="0" smtClean="0">
                <a:latin typeface="Arial" panose="020B0604020202020204" pitchFamily="34" charset="0"/>
              </a:rPr>
              <a:t>click</a:t>
            </a:r>
          </a:p>
          <a:p>
            <a:pPr marL="785372" lvl="1" indent="-302066">
              <a:buClr>
                <a:srgbClr val="00B0F0"/>
              </a:buClr>
              <a:buFont typeface="Candara" panose="020E0502030303020204" pitchFamily="34" charset="0"/>
              <a:buChar char="‐"/>
            </a:pPr>
            <a:r>
              <a:rPr lang="en-US" dirty="0" smtClean="0">
                <a:latin typeface="Arial" panose="020B0604020202020204" pitchFamily="34" charset="0"/>
              </a:rPr>
              <a:t>clear</a:t>
            </a:r>
          </a:p>
          <a:p>
            <a:pPr marL="785372" lvl="1" indent="-302066">
              <a:buClr>
                <a:srgbClr val="00B0F0"/>
              </a:buClr>
              <a:buFont typeface="Candara" panose="020E0502030303020204" pitchFamily="34" charset="0"/>
              <a:buChar char="‐"/>
            </a:pPr>
            <a:r>
              <a:rPr lang="en-US" dirty="0" err="1" smtClean="0">
                <a:latin typeface="Arial" panose="020B0604020202020204" pitchFamily="34" charset="0"/>
              </a:rPr>
              <a:t>sendKeys</a:t>
            </a:r>
            <a:endParaRPr lang="en-US" dirty="0" smtClean="0">
              <a:latin typeface="Arial" panose="020B0604020202020204" pitchFamily="34" charset="0"/>
            </a:endParaRPr>
          </a:p>
          <a:p>
            <a:pPr marL="785372" lvl="1" indent="-302066">
              <a:buClr>
                <a:srgbClr val="00B0F0"/>
              </a:buClr>
              <a:buFont typeface="Candara" panose="020E0502030303020204" pitchFamily="34" charset="0"/>
              <a:buChar char="‐"/>
            </a:pPr>
            <a:r>
              <a:rPr lang="en-US" dirty="0" smtClean="0">
                <a:latin typeface="Arial" panose="020B0604020202020204" pitchFamily="34" charset="0"/>
              </a:rPr>
              <a:t>submit</a:t>
            </a:r>
          </a:p>
          <a:p>
            <a:pPr marL="785372" lvl="1" indent="-302066">
              <a:buClr>
                <a:srgbClr val="00B0F0"/>
              </a:buClr>
              <a:buFont typeface="Candara" panose="020E0502030303020204" pitchFamily="34" charset="0"/>
              <a:buChar char="‐"/>
            </a:pPr>
            <a:r>
              <a:rPr lang="en-US" dirty="0" smtClean="0">
                <a:latin typeface="Arial" panose="020B0604020202020204" pitchFamily="34" charset="0"/>
              </a:rPr>
              <a:t>Select – </a:t>
            </a:r>
            <a:r>
              <a:rPr lang="en-US" dirty="0" err="1" smtClean="0">
                <a:latin typeface="Arial" panose="020B0604020202020204" pitchFamily="34" charset="0"/>
              </a:rPr>
              <a:t>selectByVisibleText</a:t>
            </a:r>
            <a:r>
              <a:rPr lang="en-US" dirty="0" smtClean="0">
                <a:latin typeface="Arial" panose="020B0604020202020204" pitchFamily="34" charset="0"/>
              </a:rPr>
              <a:t> etc.</a:t>
            </a:r>
          </a:p>
          <a:p>
            <a:pPr marL="785372" lvl="1" indent="-302066">
              <a:buClr>
                <a:srgbClr val="00B0F0"/>
              </a:buClr>
              <a:buFont typeface="Candara" panose="020E0502030303020204" pitchFamily="34" charset="0"/>
              <a:buChar char="‐"/>
            </a:pPr>
            <a:r>
              <a:rPr lang="en-US" dirty="0" err="1" smtClean="0">
                <a:latin typeface="Arial" panose="020B0604020202020204" pitchFamily="34" charset="0"/>
              </a:rPr>
              <a:t>getText</a:t>
            </a:r>
            <a:endParaRPr lang="en-US" dirty="0" smtClean="0">
              <a:latin typeface="Arial" panose="020B0604020202020204" pitchFamily="34" charset="0"/>
            </a:endParaRPr>
          </a:p>
          <a:p>
            <a:pPr marL="785372" lvl="1" indent="-302066">
              <a:buClr>
                <a:srgbClr val="00B0F0"/>
              </a:buClr>
              <a:buFont typeface="Candara" panose="020E0502030303020204" pitchFamily="34" charset="0"/>
              <a:buChar char="‐"/>
            </a:pPr>
            <a:r>
              <a:rPr lang="en-US" dirty="0" err="1" smtClean="0">
                <a:latin typeface="Arial" panose="020B0604020202020204" pitchFamily="34" charset="0"/>
              </a:rPr>
              <a:t>getAttribute</a:t>
            </a:r>
            <a:endParaRPr lang="en-US" dirty="0">
              <a:latin typeface="Arial" panose="020B0604020202020204" pitchFamily="34" charset="0"/>
            </a:endParaRPr>
          </a:p>
        </p:txBody>
      </p:sp>
    </p:spTree>
    <p:extLst>
      <p:ext uri="{BB962C8B-B14F-4D97-AF65-F5344CB8AC3E}">
        <p14:creationId xmlns:p14="http://schemas.microsoft.com/office/powerpoint/2010/main" val="15891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When to use .click() method</a:t>
            </a:r>
            <a:endParaRPr lang="en-US" dirty="0">
              <a:latin typeface="Arial" panose="020B0604020202020204" pitchFamily="34" charset="0"/>
            </a:endParaRPr>
          </a:p>
          <a:p>
            <a:r>
              <a:rPr lang="en-US" dirty="0">
                <a:latin typeface="Arial" panose="020B0604020202020204" pitchFamily="34" charset="0"/>
              </a:rPr>
              <a:t>You can use .click() method to click on any button of software web application. Means element's type = "button" or type = "submit", .click() method will works for both.</a:t>
            </a:r>
          </a:p>
          <a:p>
            <a:r>
              <a:rPr lang="en-US" dirty="0">
                <a:latin typeface="Arial" panose="020B0604020202020204" pitchFamily="34" charset="0"/>
              </a:rPr>
              <a:t/>
            </a:r>
            <a:br>
              <a:rPr lang="en-US" dirty="0">
                <a:latin typeface="Arial" panose="020B0604020202020204" pitchFamily="34" charset="0"/>
              </a:rPr>
            </a:br>
            <a:endParaRPr lang="en-US" dirty="0">
              <a:latin typeface="Arial" panose="020B0604020202020204" pitchFamily="34" charset="0"/>
            </a:endParaRPr>
          </a:p>
          <a:p>
            <a:r>
              <a:rPr lang="en-US" b="1" dirty="0">
                <a:latin typeface="Arial" panose="020B0604020202020204" pitchFamily="34" charset="0"/>
              </a:rPr>
              <a:t>When to use .submit() method</a:t>
            </a:r>
            <a:endParaRPr lang="en-US" dirty="0">
              <a:latin typeface="Arial" panose="020B0604020202020204" pitchFamily="34" charset="0"/>
            </a:endParaRPr>
          </a:p>
          <a:p>
            <a:r>
              <a:rPr lang="en-US" dirty="0">
                <a:latin typeface="Arial" panose="020B0604020202020204" pitchFamily="34" charset="0"/>
              </a:rPr>
              <a:t>If you will look at firebug view for any form's submit button then always It's type will be "submit". In this case, .submit() method Is very good alternative of .click() method.</a:t>
            </a:r>
          </a:p>
          <a:p>
            <a:endParaRPr lang="en-US" b="0" dirty="0">
              <a:latin typeface="Arial" panose="020B0604020202020204" pitchFamily="34" charset="0"/>
            </a:endParaRPr>
          </a:p>
        </p:txBody>
      </p:sp>
    </p:spTree>
    <p:extLst>
      <p:ext uri="{BB962C8B-B14F-4D97-AF65-F5344CB8AC3E}">
        <p14:creationId xmlns:p14="http://schemas.microsoft.com/office/powerpoint/2010/main" val="3363848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Autofit/>
          </a:bodyPr>
          <a:lstStyle/>
          <a:p>
            <a:pPr defTabSz="966612">
              <a:defRPr/>
            </a:pPr>
            <a:r>
              <a:rPr lang="en-US" b="1" i="0" kern="1200" dirty="0" smtClean="0">
                <a:solidFill>
                  <a:schemeClr val="tx1"/>
                </a:solidFill>
                <a:effectLst/>
                <a:latin typeface="Arial" panose="020B0604020202020204" pitchFamily="34" charset="0"/>
              </a:rPr>
              <a:t>Method Name: selectByIndex </a:t>
            </a:r>
          </a:p>
          <a:p>
            <a:r>
              <a:rPr lang="en-US" b="0" i="0" kern="1200" dirty="0" smtClean="0">
                <a:solidFill>
                  <a:schemeClr val="tx1"/>
                </a:solidFill>
                <a:effectLst/>
                <a:latin typeface="Arial" panose="020B0604020202020204" pitchFamily="34" charset="0"/>
              </a:rPr>
              <a:t>Purpose:  To Select the option based on the index given by the user.</a:t>
            </a:r>
            <a:r>
              <a:rPr lang="en-US" dirty="0" smtClean="0">
                <a:latin typeface="Arial" panose="020B0604020202020204" pitchFamily="34" charset="0"/>
              </a:rPr>
              <a:t/>
            </a:r>
            <a:br>
              <a:rPr lang="en-US" dirty="0" smtClean="0">
                <a:latin typeface="Arial" panose="020B0604020202020204" pitchFamily="34" charset="0"/>
              </a:rPr>
            </a:br>
            <a:r>
              <a:rPr lang="en-US" b="0" i="0" kern="1200" dirty="0" smtClean="0">
                <a:solidFill>
                  <a:schemeClr val="tx1"/>
                </a:solidFill>
                <a:effectLst/>
                <a:latin typeface="Arial" panose="020B0604020202020204" pitchFamily="34" charset="0"/>
              </a:rPr>
              <a:t>There is an attribute called "values" which will have the index values.</a:t>
            </a:r>
          </a:p>
          <a:p>
            <a:r>
              <a:rPr lang="en-US" b="0" i="0" kern="1200" dirty="0" smtClean="0">
                <a:solidFill>
                  <a:schemeClr val="tx1"/>
                </a:solidFill>
                <a:effectLst/>
                <a:latin typeface="Arial" panose="020B0604020202020204" pitchFamily="34" charset="0"/>
              </a:rPr>
              <a:t>Example:</a:t>
            </a:r>
          </a:p>
          <a:p>
            <a:r>
              <a:rPr lang="en-US" b="0" i="0" kern="1200" dirty="0" smtClean="0">
                <a:solidFill>
                  <a:schemeClr val="tx1"/>
                </a:solidFill>
                <a:effectLst/>
                <a:latin typeface="Arial" panose="020B0604020202020204" pitchFamily="34" charset="0"/>
              </a:rPr>
              <a:t>	WebElement element=driver.findElement(By.name("Mobiles")); </a:t>
            </a:r>
          </a:p>
          <a:p>
            <a:r>
              <a:rPr lang="en-US" b="0" i="0" kern="1200" dirty="0" smtClean="0">
                <a:solidFill>
                  <a:schemeClr val="tx1"/>
                </a:solidFill>
                <a:effectLst/>
                <a:latin typeface="Arial" panose="020B0604020202020204" pitchFamily="34" charset="0"/>
              </a:rPr>
              <a:t>	Select se=</a:t>
            </a:r>
            <a:r>
              <a:rPr lang="en-US" b="1" i="0" kern="1200" dirty="0" smtClean="0">
                <a:solidFill>
                  <a:schemeClr val="tx1"/>
                </a:solidFill>
                <a:effectLst/>
                <a:latin typeface="Arial" panose="020B0604020202020204" pitchFamily="34" charset="0"/>
              </a:rPr>
              <a:t>new</a:t>
            </a:r>
            <a:r>
              <a:rPr lang="en-US" b="0" i="0" kern="1200" dirty="0" smtClean="0">
                <a:solidFill>
                  <a:schemeClr val="tx1"/>
                </a:solidFill>
                <a:effectLst/>
                <a:latin typeface="Arial" panose="020B0604020202020204" pitchFamily="34" charset="0"/>
              </a:rPr>
              <a:t> Select(element); </a:t>
            </a:r>
          </a:p>
          <a:p>
            <a:r>
              <a:rPr lang="en-US" b="0" i="0" kern="1200" dirty="0" smtClean="0">
                <a:solidFill>
                  <a:schemeClr val="tx1"/>
                </a:solidFill>
                <a:effectLst/>
                <a:latin typeface="Arial" panose="020B0604020202020204" pitchFamily="34" charset="0"/>
              </a:rPr>
              <a:t>	se.selectByIndex(1);</a:t>
            </a:r>
          </a:p>
          <a:p>
            <a:endParaRPr lang="en-US" b="0" i="0" kern="1200" dirty="0" smtClean="0">
              <a:solidFill>
                <a:schemeClr val="tx1"/>
              </a:solidFill>
              <a:effectLst/>
              <a:latin typeface="Arial" panose="020B0604020202020204" pitchFamily="34" charset="0"/>
            </a:endParaRPr>
          </a:p>
          <a:p>
            <a:pPr defTabSz="966612">
              <a:defRPr/>
            </a:pPr>
            <a:r>
              <a:rPr lang="en-US" b="1" i="0" kern="1200" dirty="0" smtClean="0">
                <a:solidFill>
                  <a:schemeClr val="tx1"/>
                </a:solidFill>
                <a:effectLst/>
                <a:latin typeface="Arial" panose="020B0604020202020204" pitchFamily="34" charset="0"/>
              </a:rPr>
              <a:t>Method Name: selectByValue </a:t>
            </a:r>
            <a:endParaRPr lang="en-US" b="0" i="0" kern="1200" dirty="0" smtClean="0">
              <a:solidFill>
                <a:schemeClr val="tx1"/>
              </a:solidFill>
              <a:effectLst/>
              <a:latin typeface="Arial" panose="020B0604020202020204" pitchFamily="34" charset="0"/>
            </a:endParaRPr>
          </a:p>
          <a:p>
            <a:r>
              <a:rPr lang="en-US" b="0" i="0" kern="1200" dirty="0" smtClean="0">
                <a:solidFill>
                  <a:schemeClr val="tx1"/>
                </a:solidFill>
                <a:effectLst/>
                <a:latin typeface="Arial" panose="020B0604020202020204" pitchFamily="34" charset="0"/>
              </a:rPr>
              <a:t>Purpose:  To Select the options that have a value matching with the given argument by the user.</a:t>
            </a:r>
          </a:p>
          <a:p>
            <a:r>
              <a:rPr lang="en-US" b="0" i="0" kern="1200" dirty="0" smtClean="0">
                <a:solidFill>
                  <a:schemeClr val="tx1"/>
                </a:solidFill>
                <a:effectLst/>
                <a:latin typeface="Arial" panose="020B0604020202020204" pitchFamily="34" charset="0"/>
              </a:rPr>
              <a:t>Example:</a:t>
            </a:r>
          </a:p>
          <a:p>
            <a:pPr lvl="2"/>
            <a:r>
              <a:rPr lang="en-US" b="0" i="0" kern="1200" dirty="0" smtClean="0">
                <a:solidFill>
                  <a:schemeClr val="tx1"/>
                </a:solidFill>
                <a:effectLst/>
                <a:latin typeface="Arial" panose="020B0604020202020204" pitchFamily="34" charset="0"/>
              </a:rPr>
              <a:t>WebElement element=driver.findElement(By.name("Mobiles")); </a:t>
            </a:r>
          </a:p>
          <a:p>
            <a:pPr lvl="2"/>
            <a:r>
              <a:rPr lang="en-US" b="0" i="0" kern="1200" dirty="0" smtClean="0">
                <a:solidFill>
                  <a:schemeClr val="tx1"/>
                </a:solidFill>
                <a:effectLst/>
                <a:latin typeface="Arial" panose="020B0604020202020204" pitchFamily="34" charset="0"/>
              </a:rPr>
              <a:t>Select se=</a:t>
            </a:r>
            <a:r>
              <a:rPr lang="en-US" b="1" i="0" kern="1200" dirty="0" smtClean="0">
                <a:solidFill>
                  <a:schemeClr val="tx1"/>
                </a:solidFill>
                <a:effectLst/>
                <a:latin typeface="Arial" panose="020B0604020202020204" pitchFamily="34" charset="0"/>
              </a:rPr>
              <a:t>new</a:t>
            </a:r>
            <a:r>
              <a:rPr lang="en-US" b="0" i="0" kern="1200" dirty="0" smtClean="0">
                <a:solidFill>
                  <a:schemeClr val="tx1"/>
                </a:solidFill>
                <a:effectLst/>
                <a:latin typeface="Arial" panose="020B0604020202020204" pitchFamily="34" charset="0"/>
              </a:rPr>
              <a:t> Select(element); </a:t>
            </a:r>
          </a:p>
          <a:p>
            <a:pPr lvl="2"/>
            <a:r>
              <a:rPr lang="en-US" b="0" i="0" kern="1200" dirty="0" smtClean="0">
                <a:solidFill>
                  <a:schemeClr val="tx1"/>
                </a:solidFill>
                <a:effectLst/>
                <a:latin typeface="Arial" panose="020B0604020202020204" pitchFamily="34" charset="0"/>
              </a:rPr>
              <a:t>se.selectByValue("</a:t>
            </a:r>
            <a:r>
              <a:rPr lang="en-US" b="0" i="0" kern="1200" dirty="0" err="1" smtClean="0">
                <a:solidFill>
                  <a:schemeClr val="tx1"/>
                </a:solidFill>
                <a:effectLst/>
                <a:latin typeface="Arial" panose="020B0604020202020204" pitchFamily="34" charset="0"/>
              </a:rPr>
              <a:t>nokia</a:t>
            </a:r>
            <a:r>
              <a:rPr lang="en-US" b="0" i="0" kern="1200" dirty="0" smtClean="0">
                <a:solidFill>
                  <a:schemeClr val="tx1"/>
                </a:solidFill>
                <a:effectLst/>
                <a:latin typeface="Arial" panose="020B0604020202020204" pitchFamily="34" charset="0"/>
              </a:rPr>
              <a:t>");</a:t>
            </a:r>
          </a:p>
          <a:p>
            <a:pPr lvl="2"/>
            <a:endParaRPr lang="en-US" b="0" i="0" kern="1200" dirty="0" smtClean="0">
              <a:solidFill>
                <a:schemeClr val="tx1"/>
              </a:solidFill>
              <a:effectLst/>
              <a:latin typeface="Arial" panose="020B0604020202020204" pitchFamily="34" charset="0"/>
            </a:endParaRPr>
          </a:p>
          <a:p>
            <a:pPr defTabSz="966612">
              <a:defRPr/>
            </a:pPr>
            <a:r>
              <a:rPr lang="en-US" b="1" i="0" kern="1200" dirty="0" smtClean="0">
                <a:solidFill>
                  <a:schemeClr val="tx1"/>
                </a:solidFill>
                <a:effectLst/>
                <a:latin typeface="Arial" panose="020B0604020202020204" pitchFamily="34" charset="0"/>
              </a:rPr>
              <a:t>Method Name: selectByVisibleText </a:t>
            </a:r>
          </a:p>
          <a:p>
            <a:pPr defTabSz="966612">
              <a:defRPr/>
            </a:pPr>
            <a:r>
              <a:rPr lang="en-US" b="0" i="0" kern="1200" dirty="0" smtClean="0">
                <a:solidFill>
                  <a:schemeClr val="tx1"/>
                </a:solidFill>
                <a:effectLst/>
                <a:latin typeface="Arial" panose="020B0604020202020204" pitchFamily="34" charset="0"/>
              </a:rPr>
              <a:t>Purpose: To Select all options that display text matching the given argument. It will not look for any index or value, it will try to match the </a:t>
            </a:r>
            <a:r>
              <a:rPr lang="en-US" b="0" i="0" kern="1200" dirty="0" err="1" smtClean="0">
                <a:solidFill>
                  <a:schemeClr val="tx1"/>
                </a:solidFill>
                <a:effectLst/>
                <a:latin typeface="Arial" panose="020B0604020202020204" pitchFamily="34" charset="0"/>
              </a:rPr>
              <a:t>VisibleText</a:t>
            </a:r>
            <a:r>
              <a:rPr lang="en-US" b="0" i="0" kern="1200" dirty="0" smtClean="0">
                <a:solidFill>
                  <a:schemeClr val="tx1"/>
                </a:solidFill>
                <a:effectLst/>
                <a:latin typeface="Arial" panose="020B0604020202020204" pitchFamily="34" charset="0"/>
              </a:rPr>
              <a:t> (which will display in dropdown)</a:t>
            </a:r>
          </a:p>
          <a:p>
            <a:pPr defTabSz="966612">
              <a:defRPr/>
            </a:pPr>
            <a:r>
              <a:rPr lang="en-US" b="0" i="0" kern="1200" dirty="0" smtClean="0">
                <a:solidFill>
                  <a:schemeClr val="tx1"/>
                </a:solidFill>
                <a:effectLst/>
                <a:latin typeface="Arial" panose="020B0604020202020204" pitchFamily="34" charset="0"/>
              </a:rPr>
              <a:t>Example:</a:t>
            </a:r>
          </a:p>
          <a:p>
            <a:pPr marL="966612" lvl="2" defTabSz="966612">
              <a:defRPr/>
            </a:pPr>
            <a:r>
              <a:rPr lang="en-US" b="0" i="0" kern="1200" dirty="0" smtClean="0">
                <a:solidFill>
                  <a:schemeClr val="tx1"/>
                </a:solidFill>
                <a:effectLst/>
                <a:latin typeface="Arial" panose="020B0604020202020204" pitchFamily="34" charset="0"/>
              </a:rPr>
              <a:t>WebElement element=driver.findElement(By.name("Mobiles")); </a:t>
            </a:r>
          </a:p>
          <a:p>
            <a:pPr marL="966612" lvl="2" defTabSz="966612">
              <a:defRPr/>
            </a:pPr>
            <a:r>
              <a:rPr lang="en-US" b="0" i="0" kern="1200" dirty="0" smtClean="0">
                <a:solidFill>
                  <a:schemeClr val="tx1"/>
                </a:solidFill>
                <a:effectLst/>
                <a:latin typeface="Arial" panose="020B0604020202020204" pitchFamily="34" charset="0"/>
              </a:rPr>
              <a:t>Select se=</a:t>
            </a:r>
            <a:r>
              <a:rPr lang="en-US" b="1" i="0" kern="1200" dirty="0" smtClean="0">
                <a:solidFill>
                  <a:schemeClr val="tx1"/>
                </a:solidFill>
                <a:effectLst/>
                <a:latin typeface="Arial" panose="020B0604020202020204" pitchFamily="34" charset="0"/>
              </a:rPr>
              <a:t>new</a:t>
            </a:r>
            <a:r>
              <a:rPr lang="en-US" b="0" i="0" kern="1200" dirty="0" smtClean="0">
                <a:solidFill>
                  <a:schemeClr val="tx1"/>
                </a:solidFill>
                <a:effectLst/>
                <a:latin typeface="Arial" panose="020B0604020202020204" pitchFamily="34" charset="0"/>
              </a:rPr>
              <a:t> Select(element); </a:t>
            </a:r>
          </a:p>
          <a:p>
            <a:pPr marL="966612" lvl="2" defTabSz="966612">
              <a:defRPr/>
            </a:pPr>
            <a:r>
              <a:rPr lang="en-US" b="0" i="0" kern="1200" dirty="0" err="1" smtClean="0">
                <a:solidFill>
                  <a:schemeClr val="tx1"/>
                </a:solidFill>
                <a:effectLst/>
                <a:latin typeface="Arial" panose="020B0604020202020204" pitchFamily="34" charset="0"/>
              </a:rPr>
              <a:t>se.selectByVisibleText</a:t>
            </a:r>
            <a:r>
              <a:rPr lang="en-US" b="0" i="0" kern="1200" dirty="0" smtClean="0">
                <a:solidFill>
                  <a:schemeClr val="tx1"/>
                </a:solidFill>
                <a:effectLst/>
                <a:latin typeface="Arial" panose="020B0604020202020204" pitchFamily="34" charset="0"/>
              </a:rPr>
              <a:t>("HTC");</a:t>
            </a:r>
          </a:p>
        </p:txBody>
      </p:sp>
    </p:spTree>
    <p:extLst>
      <p:ext uri="{BB962C8B-B14F-4D97-AF65-F5344CB8AC3E}">
        <p14:creationId xmlns:p14="http://schemas.microsoft.com/office/powerpoint/2010/main" val="2125813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pPr defTabSz="966612">
              <a:defRPr/>
            </a:pPr>
            <a:r>
              <a:rPr lang="en-US" b="1" i="0" kern="1200" dirty="0" smtClean="0">
                <a:solidFill>
                  <a:schemeClr val="tx1"/>
                </a:solidFill>
                <a:effectLst/>
                <a:latin typeface="Arial" panose="020B0604020202020204" pitchFamily="34" charset="0"/>
              </a:rPr>
              <a:t>Method Name: </a:t>
            </a:r>
            <a:r>
              <a:rPr lang="en-US" b="1" i="0" kern="1200" dirty="0" err="1" smtClean="0">
                <a:solidFill>
                  <a:schemeClr val="tx1"/>
                </a:solidFill>
                <a:effectLst/>
                <a:latin typeface="Arial" panose="020B0604020202020204" pitchFamily="34" charset="0"/>
              </a:rPr>
              <a:t>deselectByIndex</a:t>
            </a:r>
            <a:r>
              <a:rPr lang="en-US" b="1" i="0" kern="1200" dirty="0" smtClean="0">
                <a:solidFill>
                  <a:schemeClr val="tx1"/>
                </a:solidFill>
                <a:effectLst/>
                <a:latin typeface="Arial" panose="020B0604020202020204" pitchFamily="34" charset="0"/>
              </a:rPr>
              <a:t>  </a:t>
            </a:r>
          </a:p>
          <a:p>
            <a:pPr defTabSz="966612">
              <a:defRPr/>
            </a:pPr>
            <a:r>
              <a:rPr lang="en-US" b="0" i="0" kern="1200" dirty="0" smtClean="0">
                <a:solidFill>
                  <a:schemeClr val="tx1"/>
                </a:solidFill>
                <a:effectLst/>
                <a:latin typeface="Arial" panose="020B0604020202020204" pitchFamily="34" charset="0"/>
              </a:rPr>
              <a:t>Purpose: To Deselect the option at the given index. The user has to provide the value of index.</a:t>
            </a:r>
          </a:p>
          <a:p>
            <a:pPr defTabSz="966612">
              <a:defRPr/>
            </a:pPr>
            <a:r>
              <a:rPr lang="en-US" b="0" i="0" kern="1200" dirty="0" smtClean="0">
                <a:solidFill>
                  <a:schemeClr val="tx1"/>
                </a:solidFill>
                <a:effectLst/>
                <a:latin typeface="Arial" panose="020B0604020202020204" pitchFamily="34" charset="0"/>
              </a:rPr>
              <a:t>Example:</a:t>
            </a:r>
          </a:p>
          <a:p>
            <a:pPr defTabSz="966612">
              <a:defRPr/>
            </a:pP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se.deselectByIndex</a:t>
            </a:r>
            <a:r>
              <a:rPr lang="en-US" b="0" i="0" kern="1200" dirty="0" smtClean="0">
                <a:solidFill>
                  <a:schemeClr val="tx1"/>
                </a:solidFill>
                <a:effectLst/>
                <a:latin typeface="Arial" panose="020B0604020202020204" pitchFamily="34" charset="0"/>
              </a:rPr>
              <a:t>(1);</a:t>
            </a:r>
          </a:p>
          <a:p>
            <a:pPr defTabSz="966612">
              <a:defRPr/>
            </a:pPr>
            <a:endParaRPr lang="en-US" b="0" i="0" kern="1200" dirty="0" smtClean="0">
              <a:solidFill>
                <a:schemeClr val="tx1"/>
              </a:solidFill>
              <a:effectLst/>
              <a:latin typeface="Arial" panose="020B0604020202020204" pitchFamily="34" charset="0"/>
            </a:endParaRPr>
          </a:p>
          <a:p>
            <a:r>
              <a:rPr lang="en-US" b="1" i="0" kern="1200" dirty="0" smtClean="0">
                <a:solidFill>
                  <a:schemeClr val="tx1"/>
                </a:solidFill>
                <a:effectLst/>
                <a:latin typeface="Arial" panose="020B0604020202020204" pitchFamily="34" charset="0"/>
              </a:rPr>
              <a:t>Method Name: </a:t>
            </a:r>
            <a:r>
              <a:rPr lang="en-US" b="1" i="0" kern="1200" dirty="0" err="1" smtClean="0">
                <a:solidFill>
                  <a:schemeClr val="tx1"/>
                </a:solidFill>
                <a:effectLst/>
                <a:latin typeface="Arial" panose="020B0604020202020204" pitchFamily="34" charset="0"/>
              </a:rPr>
              <a:t>deselectByValue</a:t>
            </a:r>
            <a:r>
              <a:rPr lang="en-US" b="1" i="0" kern="1200" dirty="0" smtClean="0">
                <a:solidFill>
                  <a:schemeClr val="tx1"/>
                </a:solidFill>
                <a:effectLst/>
                <a:latin typeface="Arial" panose="020B0604020202020204" pitchFamily="34" charset="0"/>
              </a:rPr>
              <a:t>  </a:t>
            </a:r>
          </a:p>
          <a:p>
            <a:pPr defTabSz="966612">
              <a:defRPr/>
            </a:pPr>
            <a:r>
              <a:rPr lang="en-US" b="0" i="0" kern="1200" dirty="0" smtClean="0">
                <a:solidFill>
                  <a:schemeClr val="tx1"/>
                </a:solidFill>
                <a:effectLst/>
                <a:latin typeface="Arial" panose="020B0604020202020204" pitchFamily="34" charset="0"/>
              </a:rPr>
              <a:t>Purpose: To Deselect all options that have a value matching the given argument.</a:t>
            </a:r>
          </a:p>
          <a:p>
            <a:pPr defTabSz="966612">
              <a:defRPr/>
            </a:pPr>
            <a:r>
              <a:rPr lang="en-US" b="0" i="0" kern="1200" dirty="0" smtClean="0">
                <a:solidFill>
                  <a:schemeClr val="tx1"/>
                </a:solidFill>
                <a:effectLst/>
                <a:latin typeface="Arial" panose="020B0604020202020204" pitchFamily="34" charset="0"/>
              </a:rPr>
              <a:t>Example:</a:t>
            </a:r>
          </a:p>
          <a:p>
            <a:pPr defTabSz="966612">
              <a:defRPr/>
            </a:pP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se.deselectByValue</a:t>
            </a:r>
            <a:r>
              <a:rPr lang="en-US" b="0" i="0" kern="1200" dirty="0" smtClean="0">
                <a:solidFill>
                  <a:schemeClr val="tx1"/>
                </a:solidFill>
                <a:effectLst/>
                <a:latin typeface="Arial" panose="020B0604020202020204" pitchFamily="34" charset="0"/>
              </a:rPr>
              <a:t>("</a:t>
            </a:r>
            <a:r>
              <a:rPr lang="en-US" b="0" i="0" kern="1200" dirty="0" err="1" smtClean="0">
                <a:solidFill>
                  <a:schemeClr val="tx1"/>
                </a:solidFill>
                <a:effectLst/>
                <a:latin typeface="Arial" panose="020B0604020202020204" pitchFamily="34" charset="0"/>
              </a:rPr>
              <a:t>nokia</a:t>
            </a:r>
            <a:r>
              <a:rPr lang="en-US" b="0" i="0" kern="1200" dirty="0" smtClean="0">
                <a:solidFill>
                  <a:schemeClr val="tx1"/>
                </a:solidFill>
                <a:effectLst/>
                <a:latin typeface="Arial" panose="020B0604020202020204" pitchFamily="34" charset="0"/>
              </a:rPr>
              <a:t>");</a:t>
            </a:r>
          </a:p>
          <a:p>
            <a:pPr defTabSz="966612">
              <a:defRPr/>
            </a:pPr>
            <a:endParaRPr lang="en-US" b="0" i="0" kern="1200" dirty="0" smtClean="0">
              <a:solidFill>
                <a:schemeClr val="tx1"/>
              </a:solidFill>
              <a:effectLst/>
              <a:latin typeface="Arial" panose="020B0604020202020204" pitchFamily="34" charset="0"/>
            </a:endParaRPr>
          </a:p>
          <a:p>
            <a:r>
              <a:rPr lang="en-US" b="1" i="0" kern="1200" dirty="0" smtClean="0">
                <a:solidFill>
                  <a:schemeClr val="tx1"/>
                </a:solidFill>
                <a:effectLst/>
                <a:latin typeface="Arial" panose="020B0604020202020204" pitchFamily="34" charset="0"/>
              </a:rPr>
              <a:t>Method Name: </a:t>
            </a:r>
            <a:r>
              <a:rPr lang="en-US" b="1" i="0" kern="1200" dirty="0" err="1" smtClean="0">
                <a:solidFill>
                  <a:schemeClr val="tx1"/>
                </a:solidFill>
                <a:effectLst/>
                <a:latin typeface="Arial" panose="020B0604020202020204" pitchFamily="34" charset="0"/>
              </a:rPr>
              <a:t>deselectByVisibleText</a:t>
            </a:r>
            <a:r>
              <a:rPr lang="en-US" b="1" i="0" kern="1200" dirty="0" smtClean="0">
                <a:solidFill>
                  <a:schemeClr val="tx1"/>
                </a:solidFill>
                <a:effectLst/>
                <a:latin typeface="Arial" panose="020B0604020202020204" pitchFamily="34" charset="0"/>
              </a:rPr>
              <a:t>  </a:t>
            </a:r>
          </a:p>
          <a:p>
            <a:pPr defTabSz="966612">
              <a:defRPr/>
            </a:pPr>
            <a:r>
              <a:rPr lang="en-US" b="0" i="0" kern="1200" dirty="0" smtClean="0">
                <a:solidFill>
                  <a:schemeClr val="tx1"/>
                </a:solidFill>
                <a:effectLst/>
                <a:latin typeface="Arial" panose="020B0604020202020204" pitchFamily="34" charset="0"/>
              </a:rPr>
              <a:t>Purpose: To Deselect all options that display text matching the given argument.</a:t>
            </a:r>
          </a:p>
          <a:p>
            <a:pPr defTabSz="966612">
              <a:defRPr/>
            </a:pPr>
            <a:r>
              <a:rPr lang="en-US" b="0" i="0" kern="1200" dirty="0" smtClean="0">
                <a:solidFill>
                  <a:schemeClr val="tx1"/>
                </a:solidFill>
                <a:effectLst/>
                <a:latin typeface="Arial" panose="020B0604020202020204" pitchFamily="34" charset="0"/>
              </a:rPr>
              <a:t>Example:</a:t>
            </a:r>
          </a:p>
          <a:p>
            <a:pPr defTabSz="966612">
              <a:defRPr/>
            </a:pP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se.deselectByVisibleText</a:t>
            </a:r>
            <a:r>
              <a:rPr lang="en-US" b="0" i="0" kern="1200" dirty="0" smtClean="0">
                <a:solidFill>
                  <a:schemeClr val="tx1"/>
                </a:solidFill>
                <a:effectLst/>
                <a:latin typeface="Arial" panose="020B0604020202020204" pitchFamily="34" charset="0"/>
              </a:rPr>
              <a:t>("HTC");</a:t>
            </a:r>
          </a:p>
          <a:p>
            <a:pPr defTabSz="966612">
              <a:defRPr/>
            </a:pPr>
            <a:endParaRPr lang="en-US" b="0" i="0" kern="1200" dirty="0" smtClean="0">
              <a:solidFill>
                <a:schemeClr val="tx1"/>
              </a:solidFill>
              <a:effectLst/>
              <a:latin typeface="Arial" panose="020B0604020202020204" pitchFamily="34" charset="0"/>
            </a:endParaRPr>
          </a:p>
          <a:p>
            <a:pPr defTabSz="966612">
              <a:defRPr/>
            </a:pPr>
            <a:r>
              <a:rPr lang="en-US" b="1" i="0" kern="1200" dirty="0" smtClean="0">
                <a:solidFill>
                  <a:schemeClr val="tx1"/>
                </a:solidFill>
                <a:effectLst/>
                <a:latin typeface="Arial" panose="020B0604020202020204" pitchFamily="34" charset="0"/>
              </a:rPr>
              <a:t>Method Name: </a:t>
            </a:r>
            <a:r>
              <a:rPr lang="en-US" b="1" i="0" kern="1200" dirty="0" err="1" smtClean="0">
                <a:solidFill>
                  <a:schemeClr val="tx1"/>
                </a:solidFill>
                <a:effectLst/>
                <a:latin typeface="Arial" panose="020B0604020202020204" pitchFamily="34" charset="0"/>
              </a:rPr>
              <a:t>deselectAll</a:t>
            </a:r>
            <a:endParaRPr lang="en-US" b="1" i="0" kern="1200" dirty="0" smtClean="0">
              <a:solidFill>
                <a:schemeClr val="tx1"/>
              </a:solidFill>
              <a:effectLst/>
              <a:latin typeface="Arial" panose="020B0604020202020204" pitchFamily="34" charset="0"/>
            </a:endParaRPr>
          </a:p>
          <a:p>
            <a:pPr defTabSz="966612">
              <a:defRPr/>
            </a:pPr>
            <a:r>
              <a:rPr lang="en-US" b="0" i="0" kern="1200" dirty="0" smtClean="0">
                <a:solidFill>
                  <a:schemeClr val="tx1"/>
                </a:solidFill>
                <a:effectLst/>
                <a:latin typeface="Arial" panose="020B0604020202020204" pitchFamily="34" charset="0"/>
              </a:rPr>
              <a:t>Purpose: To Clear all selected entries. This works only when the SELECT supports multiple selections. It throws </a:t>
            </a:r>
            <a:r>
              <a:rPr lang="en-US" b="0" i="0" kern="1200" dirty="0" err="1" smtClean="0">
                <a:solidFill>
                  <a:schemeClr val="tx1"/>
                </a:solidFill>
                <a:effectLst/>
                <a:latin typeface="Arial" panose="020B0604020202020204" pitchFamily="34" charset="0"/>
              </a:rPr>
              <a:t>NotImplemented</a:t>
            </a: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eError</a:t>
            </a:r>
            <a:r>
              <a:rPr lang="en-US" b="0" i="0" kern="1200" dirty="0" smtClean="0">
                <a:solidFill>
                  <a:schemeClr val="tx1"/>
                </a:solidFill>
                <a:effectLst/>
                <a:latin typeface="Arial" panose="020B0604020202020204" pitchFamily="34" charset="0"/>
              </a:rPr>
              <a:t> if the "SELECT" does not support multiple selections. In select it mandatory to have an attribute multiple="multiple“</a:t>
            </a:r>
          </a:p>
          <a:p>
            <a:pPr defTabSz="966612">
              <a:defRPr/>
            </a:pPr>
            <a:r>
              <a:rPr lang="en-US" b="0" i="0" kern="1200" dirty="0" smtClean="0">
                <a:solidFill>
                  <a:schemeClr val="tx1"/>
                </a:solidFill>
                <a:effectLst/>
                <a:latin typeface="Arial" panose="020B0604020202020204" pitchFamily="34" charset="0"/>
              </a:rPr>
              <a:t>Example:</a:t>
            </a:r>
          </a:p>
          <a:p>
            <a:pPr defTabSz="966612">
              <a:defRPr/>
            </a:pPr>
            <a:r>
              <a:rPr lang="en-US" b="0" i="0" kern="1200" dirty="0" smtClean="0">
                <a:solidFill>
                  <a:schemeClr val="tx1"/>
                </a:solidFill>
                <a:effectLst/>
                <a:latin typeface="Arial" panose="020B0604020202020204" pitchFamily="34" charset="0"/>
              </a:rPr>
              <a:t>	</a:t>
            </a:r>
            <a:r>
              <a:rPr lang="en-US" b="0" i="0" kern="1200" dirty="0" err="1" smtClean="0">
                <a:solidFill>
                  <a:schemeClr val="tx1"/>
                </a:solidFill>
                <a:effectLst/>
                <a:latin typeface="Arial" panose="020B0604020202020204" pitchFamily="34" charset="0"/>
              </a:rPr>
              <a:t>se.deselectAll</a:t>
            </a:r>
            <a:r>
              <a:rPr lang="en-US" b="0" i="0" kern="1200" dirty="0" smtClean="0">
                <a:solidFill>
                  <a:schemeClr val="tx1"/>
                </a:solidFill>
                <a:effectLst/>
                <a:latin typeface="Arial" panose="020B0604020202020204" pitchFamily="34" charset="0"/>
              </a:rPr>
              <a:t>();</a:t>
            </a:r>
          </a:p>
          <a:p>
            <a:endParaRPr lang="en-US" dirty="0">
              <a:latin typeface="Arial" panose="020B0604020202020204" pitchFamily="34" charset="0"/>
            </a:endParaRPr>
          </a:p>
        </p:txBody>
      </p:sp>
    </p:spTree>
    <p:extLst>
      <p:ext uri="{BB962C8B-B14F-4D97-AF65-F5344CB8AC3E}">
        <p14:creationId xmlns:p14="http://schemas.microsoft.com/office/powerpoint/2010/main" val="403099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When to use .click() method</a:t>
            </a:r>
            <a:endParaRPr lang="en-US" dirty="0">
              <a:latin typeface="Arial" panose="020B0604020202020204" pitchFamily="34" charset="0"/>
            </a:endParaRPr>
          </a:p>
          <a:p>
            <a:r>
              <a:rPr lang="en-US" dirty="0">
                <a:latin typeface="Arial" panose="020B0604020202020204" pitchFamily="34" charset="0"/>
              </a:rPr>
              <a:t>You can use .click() method to click on any button of software web application. Means element's type = "button" or type = "submit", .click() method will works for both.</a:t>
            </a:r>
          </a:p>
          <a:p>
            <a:r>
              <a:rPr lang="en-US" dirty="0">
                <a:latin typeface="Arial" panose="020B0604020202020204" pitchFamily="34" charset="0"/>
              </a:rPr>
              <a:t/>
            </a:r>
            <a:br>
              <a:rPr lang="en-US" dirty="0">
                <a:latin typeface="Arial" panose="020B0604020202020204" pitchFamily="34" charset="0"/>
              </a:rPr>
            </a:br>
            <a:endParaRPr lang="en-US" dirty="0">
              <a:latin typeface="Arial" panose="020B0604020202020204" pitchFamily="34" charset="0"/>
            </a:endParaRPr>
          </a:p>
          <a:p>
            <a:r>
              <a:rPr lang="en-US" b="1" dirty="0">
                <a:latin typeface="Arial" panose="020B0604020202020204" pitchFamily="34" charset="0"/>
              </a:rPr>
              <a:t>When to use .submit() method</a:t>
            </a:r>
            <a:endParaRPr lang="en-US" dirty="0">
              <a:latin typeface="Arial" panose="020B0604020202020204" pitchFamily="34" charset="0"/>
            </a:endParaRPr>
          </a:p>
          <a:p>
            <a:r>
              <a:rPr lang="en-US" dirty="0">
                <a:latin typeface="Arial" panose="020B0604020202020204" pitchFamily="34" charset="0"/>
              </a:rPr>
              <a:t>If you will look at firebug view for any form's submit button then always It's type will be "submit". In this case, .submit() method Is very good alternative of .click() method.</a:t>
            </a:r>
          </a:p>
          <a:p>
            <a:endParaRPr lang="en-US" b="0" dirty="0">
              <a:latin typeface="Arial" panose="020B0604020202020204" pitchFamily="34" charset="0"/>
            </a:endParaRPr>
          </a:p>
        </p:txBody>
      </p:sp>
    </p:spTree>
    <p:extLst>
      <p:ext uri="{BB962C8B-B14F-4D97-AF65-F5344CB8AC3E}">
        <p14:creationId xmlns:p14="http://schemas.microsoft.com/office/powerpoint/2010/main" val="3700828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Simple alert</a:t>
            </a:r>
          </a:p>
          <a:p>
            <a:r>
              <a:rPr lang="en-US" dirty="0">
                <a:latin typeface="Arial" panose="020B0604020202020204" pitchFamily="34" charset="0"/>
              </a:rPr>
              <a:t>Simple alerts just have a</a:t>
            </a:r>
            <a:r>
              <a:rPr lang="en-US" b="1" i="1" dirty="0">
                <a:latin typeface="Arial" panose="020B0604020202020204" pitchFamily="34" charset="0"/>
              </a:rPr>
              <a:t> OK</a:t>
            </a:r>
            <a:r>
              <a:rPr lang="en-US" dirty="0">
                <a:latin typeface="Arial" panose="020B0604020202020204" pitchFamily="34" charset="0"/>
              </a:rPr>
              <a:t> button on them. They are mainly used to display some information to the user. </a:t>
            </a:r>
          </a:p>
          <a:p>
            <a:endParaRPr lang="en-US" dirty="0">
              <a:latin typeface="Arial" panose="020B0604020202020204" pitchFamily="34" charset="0"/>
            </a:endParaRPr>
          </a:p>
          <a:p>
            <a:pPr defTabSz="966612">
              <a:defRPr/>
            </a:pPr>
            <a:r>
              <a:rPr lang="en-US" b="1" dirty="0">
                <a:latin typeface="Arial" panose="020B0604020202020204" pitchFamily="34" charset="0"/>
              </a:rPr>
              <a:t>Confirmation Alert</a:t>
            </a:r>
          </a:p>
          <a:p>
            <a:pPr defTabSz="966612">
              <a:defRPr/>
            </a:pPr>
            <a:r>
              <a:rPr lang="en-US" dirty="0">
                <a:latin typeface="Arial" panose="020B0604020202020204" pitchFamily="34" charset="0"/>
              </a:rPr>
              <a:t>This alert comes with an option to accept or dismiss the alert. To accept the alert you can use </a:t>
            </a:r>
            <a:r>
              <a:rPr lang="en-US" b="1" i="1" dirty="0" err="1">
                <a:latin typeface="Arial" panose="020B0604020202020204" pitchFamily="34" charset="0"/>
              </a:rPr>
              <a:t>Alert.accept</a:t>
            </a:r>
            <a:r>
              <a:rPr lang="en-US" b="1" i="1" dirty="0">
                <a:latin typeface="Arial" panose="020B0604020202020204" pitchFamily="34" charset="0"/>
              </a:rPr>
              <a:t>()</a:t>
            </a:r>
            <a:r>
              <a:rPr lang="en-US" dirty="0">
                <a:latin typeface="Arial" panose="020B0604020202020204" pitchFamily="34" charset="0"/>
              </a:rPr>
              <a:t> and to dismiss you can use the</a:t>
            </a:r>
            <a:r>
              <a:rPr lang="en-US" b="1" i="1" dirty="0">
                <a:latin typeface="Arial" panose="020B0604020202020204" pitchFamily="34" charset="0"/>
              </a:rPr>
              <a:t> </a:t>
            </a:r>
            <a:r>
              <a:rPr lang="en-US" b="1" i="1" dirty="0" err="1">
                <a:latin typeface="Arial" panose="020B0604020202020204" pitchFamily="34" charset="0"/>
              </a:rPr>
              <a:t>Alert.dismiss</a:t>
            </a:r>
            <a:r>
              <a:rPr lang="en-US" b="1" i="1" dirty="0">
                <a:latin typeface="Arial" panose="020B0604020202020204" pitchFamily="34" charset="0"/>
              </a:rPr>
              <a:t>()</a:t>
            </a:r>
            <a:r>
              <a:rPr lang="en-US" dirty="0">
                <a:latin typeface="Arial" panose="020B0604020202020204" pitchFamily="34" charset="0"/>
              </a:rPr>
              <a:t>.</a:t>
            </a:r>
          </a:p>
          <a:p>
            <a:pPr defTabSz="966612">
              <a:defRPr/>
            </a:pPr>
            <a:endParaRPr lang="en-US" dirty="0">
              <a:latin typeface="Arial" panose="020B0604020202020204" pitchFamily="34" charset="0"/>
            </a:endParaRPr>
          </a:p>
          <a:p>
            <a:r>
              <a:rPr lang="en-US" b="1" dirty="0">
                <a:latin typeface="Arial" panose="020B0604020202020204" pitchFamily="34" charset="0"/>
              </a:rPr>
              <a:t>Prompt Alerts</a:t>
            </a:r>
          </a:p>
          <a:p>
            <a:r>
              <a:rPr lang="en-US" dirty="0">
                <a:latin typeface="Arial" panose="020B0604020202020204" pitchFamily="34" charset="0"/>
              </a:rPr>
              <a:t>In prompt alerts you get an option to add text to the alert box. This is specifically used when some input is required from the user. We will use the </a:t>
            </a:r>
            <a:r>
              <a:rPr lang="en-US" b="1" i="1" dirty="0">
                <a:latin typeface="Arial" panose="020B0604020202020204" pitchFamily="34" charset="0"/>
              </a:rPr>
              <a:t>sendKeys()</a:t>
            </a:r>
            <a:r>
              <a:rPr lang="en-US" i="1" dirty="0">
                <a:latin typeface="Arial" panose="020B0604020202020204" pitchFamily="34" charset="0"/>
              </a:rPr>
              <a:t> </a:t>
            </a:r>
            <a:r>
              <a:rPr lang="en-US" dirty="0">
                <a:latin typeface="Arial" panose="020B0604020202020204" pitchFamily="34" charset="0"/>
              </a:rPr>
              <a:t>method to type something in the Prompt alert box.</a:t>
            </a:r>
          </a:p>
          <a:p>
            <a:pPr defTabSz="966612">
              <a:defRPr/>
            </a:pPr>
            <a:endParaRPr lang="en-US" b="1" dirty="0">
              <a:latin typeface="Arial" panose="020B0604020202020204" pitchFamily="34" charset="0"/>
            </a:endParaRPr>
          </a:p>
          <a:p>
            <a:endParaRPr lang="en-US" dirty="0">
              <a:latin typeface="Arial" panose="020B0604020202020204" pitchFamily="34" charset="0"/>
            </a:endParaRPr>
          </a:p>
          <a:p>
            <a:endParaRPr lang="en-US" b="0" dirty="0">
              <a:latin typeface="Arial" panose="020B0604020202020204" pitchFamily="34" charset="0"/>
            </a:endParaRPr>
          </a:p>
        </p:txBody>
      </p:sp>
    </p:spTree>
    <p:extLst>
      <p:ext uri="{BB962C8B-B14F-4D97-AF65-F5344CB8AC3E}">
        <p14:creationId xmlns:p14="http://schemas.microsoft.com/office/powerpoint/2010/main" val="417630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Steps for understanding window handling:</a:t>
            </a:r>
          </a:p>
          <a:p>
            <a:endParaRPr lang="en-US" dirty="0">
              <a:latin typeface="Arial" panose="020B0604020202020204" pitchFamily="34" charset="0"/>
            </a:endParaRPr>
          </a:p>
          <a:p>
            <a:r>
              <a:rPr lang="en-US" dirty="0">
                <a:latin typeface="Arial" panose="020B0604020202020204" pitchFamily="34" charset="0"/>
              </a:rPr>
              <a:t>Window A has a link "Link1" and we need to click on the link (click event).</a:t>
            </a:r>
          </a:p>
          <a:p>
            <a:r>
              <a:rPr lang="en-US" dirty="0">
                <a:latin typeface="Arial" panose="020B0604020202020204" pitchFamily="34" charset="0"/>
              </a:rPr>
              <a:t>Window B displays and we perform some actions. </a:t>
            </a:r>
          </a:p>
          <a:p>
            <a:endParaRPr lang="en-US" dirty="0">
              <a:latin typeface="Arial" panose="020B0604020202020204" pitchFamily="34" charset="0"/>
            </a:endParaRPr>
          </a:p>
          <a:p>
            <a:r>
              <a:rPr lang="en-US" dirty="0">
                <a:latin typeface="Arial" panose="020B0604020202020204" pitchFamily="34" charset="0"/>
              </a:rPr>
              <a:t>The entire process can be fundamentally segregated into following steps:</a:t>
            </a:r>
          </a:p>
          <a:p>
            <a:r>
              <a:rPr lang="en-US" b="1" dirty="0">
                <a:latin typeface="Arial" panose="020B0604020202020204" pitchFamily="34" charset="0"/>
              </a:rPr>
              <a:t>Step 1 </a:t>
            </a:r>
            <a:r>
              <a:rPr lang="en-US" dirty="0">
                <a:latin typeface="Arial" panose="020B0604020202020204" pitchFamily="34" charset="0"/>
              </a:rPr>
              <a:t>: Clicking on Link1 on Window A</a:t>
            </a:r>
          </a:p>
          <a:p>
            <a:pPr algn="l"/>
            <a:r>
              <a:rPr lang="en-US" dirty="0">
                <a:latin typeface="Arial" panose="020B0604020202020204" pitchFamily="34" charset="0"/>
              </a:rPr>
              <a:t>A new Window B is opened.</a:t>
            </a:r>
          </a:p>
          <a:p>
            <a:pPr algn="l"/>
            <a:r>
              <a:rPr lang="en-US" b="1" dirty="0">
                <a:latin typeface="Arial" panose="020B0604020202020204" pitchFamily="34" charset="0"/>
              </a:rPr>
              <a:t>Step 2 </a:t>
            </a:r>
            <a:r>
              <a:rPr lang="en-US" dirty="0">
                <a:latin typeface="Arial" panose="020B0604020202020204" pitchFamily="34" charset="0"/>
              </a:rPr>
              <a:t>: Save reference for Window A</a:t>
            </a:r>
          </a:p>
          <a:p>
            <a:r>
              <a:rPr lang="en-US" b="1" dirty="0">
                <a:latin typeface="Arial" panose="020B0604020202020204" pitchFamily="34" charset="0"/>
              </a:rPr>
              <a:t>Step 3 : </a:t>
            </a:r>
            <a:r>
              <a:rPr lang="en-US" dirty="0">
                <a:latin typeface="Arial" panose="020B0604020202020204" pitchFamily="34" charset="0"/>
              </a:rPr>
              <a:t>Create reference for Window B</a:t>
            </a:r>
          </a:p>
          <a:p>
            <a:r>
              <a:rPr lang="en-US" b="1" dirty="0">
                <a:latin typeface="Arial" panose="020B0604020202020204" pitchFamily="34" charset="0"/>
              </a:rPr>
              <a:t>Step 4 : </a:t>
            </a:r>
            <a:r>
              <a:rPr lang="en-US" dirty="0">
                <a:latin typeface="Arial" panose="020B0604020202020204" pitchFamily="34" charset="0"/>
              </a:rPr>
              <a:t>Move Focus from Window A to Window B</a:t>
            </a:r>
          </a:p>
          <a:p>
            <a:r>
              <a:rPr lang="en-US" dirty="0">
                <a:latin typeface="Arial" panose="020B0604020202020204" pitchFamily="34" charset="0"/>
              </a:rPr>
              <a:t>Window B is active now</a:t>
            </a:r>
          </a:p>
          <a:p>
            <a:r>
              <a:rPr lang="en-US" b="1" dirty="0">
                <a:latin typeface="Arial" panose="020B0604020202020204" pitchFamily="34" charset="0"/>
              </a:rPr>
              <a:t>Step 5 : </a:t>
            </a:r>
            <a:r>
              <a:rPr lang="en-US" dirty="0">
                <a:latin typeface="Arial" panose="020B0604020202020204" pitchFamily="34" charset="0"/>
              </a:rPr>
              <a:t>Perform Actions on Window B</a:t>
            </a:r>
          </a:p>
          <a:p>
            <a:r>
              <a:rPr lang="en-US" dirty="0">
                <a:latin typeface="Arial" panose="020B0604020202020204" pitchFamily="34" charset="0"/>
              </a:rPr>
              <a:t>Complete the entire set of Actions</a:t>
            </a:r>
          </a:p>
          <a:p>
            <a:r>
              <a:rPr lang="en-US" b="1" dirty="0">
                <a:latin typeface="Arial" panose="020B0604020202020204" pitchFamily="34" charset="0"/>
              </a:rPr>
              <a:t>Step 6</a:t>
            </a:r>
            <a:r>
              <a:rPr lang="en-US" dirty="0">
                <a:latin typeface="Arial" panose="020B0604020202020204" pitchFamily="34" charset="0"/>
              </a:rPr>
              <a:t> : Move Focus from Window B to Window A</a:t>
            </a:r>
          </a:p>
          <a:p>
            <a:r>
              <a:rPr lang="en-US" dirty="0">
                <a:latin typeface="Arial" panose="020B0604020202020204" pitchFamily="34" charset="0"/>
              </a:rPr>
              <a:t>Window A is active now</a:t>
            </a:r>
          </a:p>
        </p:txBody>
      </p:sp>
    </p:spTree>
    <p:extLst>
      <p:ext uri="{BB962C8B-B14F-4D97-AF65-F5344CB8AC3E}">
        <p14:creationId xmlns:p14="http://schemas.microsoft.com/office/powerpoint/2010/main" val="136013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1856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rPr>
              <a:t>Alerts are different from regular windows. The main difference is that alerts are blocking in nature. They will not allow any action on the underlying webpage if they are present. So if an alert is present on the webpage and you try to access any of the element in the underlying page you will get following exception:</a:t>
            </a:r>
            <a:r>
              <a:rPr lang="en-US" dirty="0" smtClean="0">
                <a:latin typeface="Arial" panose="020B0604020202020204" pitchFamily="34" charset="0"/>
              </a:rPr>
              <a:t/>
            </a:r>
            <a:br>
              <a:rPr lang="en-US" dirty="0" smtClean="0">
                <a:latin typeface="Arial" panose="020B0604020202020204" pitchFamily="34" charset="0"/>
              </a:rPr>
            </a:br>
            <a:r>
              <a:rPr lang="en-US" b="1" i="1" dirty="0" err="1">
                <a:latin typeface="Arial" panose="020B0604020202020204" pitchFamily="34" charset="0"/>
              </a:rPr>
              <a:t>UnhandledAlertException</a:t>
            </a:r>
            <a:r>
              <a:rPr lang="en-US" b="1" i="1" dirty="0">
                <a:latin typeface="Arial" panose="020B0604020202020204" pitchFamily="34" charset="0"/>
              </a:rPr>
              <a:t>:</a:t>
            </a:r>
            <a:r>
              <a:rPr lang="en-US" b="1" dirty="0">
                <a:latin typeface="Arial" panose="020B0604020202020204" pitchFamily="34" charset="0"/>
              </a:rPr>
              <a:t> Modal dialog present</a:t>
            </a:r>
            <a:endParaRPr lang="en-US" b="0" dirty="0">
              <a:latin typeface="Arial" panose="020B0604020202020204" pitchFamily="34" charset="0"/>
            </a:endParaRPr>
          </a:p>
        </p:txBody>
      </p:sp>
    </p:spTree>
    <p:extLst>
      <p:ext uri="{BB962C8B-B14F-4D97-AF65-F5344CB8AC3E}">
        <p14:creationId xmlns:p14="http://schemas.microsoft.com/office/powerpoint/2010/main" val="3866797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Tree>
    <p:extLst>
      <p:ext uri="{BB962C8B-B14F-4D97-AF65-F5344CB8AC3E}">
        <p14:creationId xmlns:p14="http://schemas.microsoft.com/office/powerpoint/2010/main" val="2791521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latin typeface="Arial" panose="020B0604020202020204" pitchFamily="34" charset="0"/>
              </a:rPr>
              <a:t>Synchronization can be classified into two categories:</a:t>
            </a:r>
          </a:p>
          <a:p>
            <a:endParaRPr lang="en-US" b="0" dirty="0" smtClean="0">
              <a:latin typeface="Arial" panose="020B0604020202020204" pitchFamily="34" charset="0"/>
            </a:endParaRPr>
          </a:p>
          <a:p>
            <a:r>
              <a:rPr lang="en-US" b="0" dirty="0" smtClean="0">
                <a:latin typeface="Arial" panose="020B0604020202020204" pitchFamily="34" charset="0"/>
              </a:rPr>
              <a:t>1. Unconditional </a:t>
            </a:r>
          </a:p>
          <a:p>
            <a:r>
              <a:rPr lang="en-US" b="0" dirty="0" smtClean="0">
                <a:latin typeface="Arial" panose="020B0604020202020204" pitchFamily="34" charset="0"/>
              </a:rPr>
              <a:t>2. Conditional Synchronization</a:t>
            </a:r>
          </a:p>
          <a:p>
            <a:endParaRPr lang="en-US" b="0" dirty="0" smtClean="0">
              <a:latin typeface="Arial" panose="020B0604020202020204" pitchFamily="34" charset="0"/>
            </a:endParaRPr>
          </a:p>
          <a:p>
            <a:r>
              <a:rPr lang="en-US" b="1" dirty="0" smtClean="0">
                <a:latin typeface="Arial" panose="020B0604020202020204" pitchFamily="34" charset="0"/>
              </a:rPr>
              <a:t>Unconditional :</a:t>
            </a:r>
          </a:p>
          <a:p>
            <a:r>
              <a:rPr lang="en-US" b="0" dirty="0" smtClean="0">
                <a:latin typeface="Arial" panose="020B0604020202020204" pitchFamily="34" charset="0"/>
              </a:rPr>
              <a:t>In this we just specify timeout value only. We will make the tool to wait until certain amount of time and then proceed further.</a:t>
            </a:r>
          </a:p>
          <a:p>
            <a:r>
              <a:rPr lang="en-US" b="1" dirty="0" smtClean="0">
                <a:latin typeface="Arial" panose="020B0604020202020204" pitchFamily="34" charset="0"/>
              </a:rPr>
              <a:t>Examples</a:t>
            </a:r>
            <a:r>
              <a:rPr lang="en-US" b="0" dirty="0" smtClean="0">
                <a:latin typeface="Arial" panose="020B0604020202020204" pitchFamily="34" charset="0"/>
              </a:rPr>
              <a:t>: </a:t>
            </a:r>
            <a:r>
              <a:rPr lang="en-US" b="1" dirty="0" smtClean="0">
                <a:latin typeface="Arial" panose="020B0604020202020204" pitchFamily="34" charset="0"/>
              </a:rPr>
              <a:t>Wait() and </a:t>
            </a:r>
            <a:r>
              <a:rPr lang="en-US" b="1" dirty="0" err="1" smtClean="0">
                <a:latin typeface="Arial" panose="020B0604020202020204" pitchFamily="34" charset="0"/>
              </a:rPr>
              <a:t>Thread.Sleep</a:t>
            </a:r>
            <a:r>
              <a:rPr lang="en-US" b="1" dirty="0" smtClean="0">
                <a:latin typeface="Arial" panose="020B0604020202020204" pitchFamily="34" charset="0"/>
              </a:rPr>
              <a:t>();</a:t>
            </a:r>
          </a:p>
          <a:p>
            <a:endParaRPr lang="en-US" b="0" dirty="0" smtClean="0">
              <a:latin typeface="Arial" panose="020B0604020202020204" pitchFamily="34" charset="0"/>
            </a:endParaRPr>
          </a:p>
          <a:p>
            <a:r>
              <a:rPr lang="en-US" b="0" dirty="0" smtClean="0">
                <a:latin typeface="Arial" panose="020B0604020202020204" pitchFamily="34" charset="0"/>
              </a:rPr>
              <a:t>The main </a:t>
            </a:r>
            <a:r>
              <a:rPr lang="en-US" b="1" dirty="0" smtClean="0">
                <a:latin typeface="Arial" panose="020B0604020202020204" pitchFamily="34" charset="0"/>
              </a:rPr>
              <a:t>disadvantage</a:t>
            </a:r>
            <a:r>
              <a:rPr lang="en-US" b="0" dirty="0" smtClean="0">
                <a:latin typeface="Arial" panose="020B0604020202020204" pitchFamily="34" charset="0"/>
              </a:rPr>
              <a:t> for the above statements are, there is a chance of unnecessary waiting time even though the application is ready.</a:t>
            </a:r>
          </a:p>
          <a:p>
            <a:endParaRPr lang="en-US" b="0" dirty="0" smtClean="0">
              <a:latin typeface="Arial" panose="020B0604020202020204" pitchFamily="34" charset="0"/>
            </a:endParaRPr>
          </a:p>
          <a:p>
            <a:r>
              <a:rPr lang="en-US" b="0" dirty="0" smtClean="0">
                <a:latin typeface="Arial" panose="020B0604020202020204" pitchFamily="34" charset="0"/>
              </a:rPr>
              <a:t>The </a:t>
            </a:r>
            <a:r>
              <a:rPr lang="en-US" b="1" dirty="0" smtClean="0">
                <a:latin typeface="Arial" panose="020B0604020202020204" pitchFamily="34" charset="0"/>
              </a:rPr>
              <a:t>advantages</a:t>
            </a:r>
            <a:r>
              <a:rPr lang="en-US" b="0" dirty="0" smtClean="0">
                <a:latin typeface="Arial" panose="020B0604020202020204" pitchFamily="34" charset="0"/>
              </a:rPr>
              <a:t> are like in a situation where we interact for third party systems like interfaces, it is not possible to write a condition or check for a condition. Here in this situations, we have to make the application to wait for certain amount of time by specifying the timeout value.</a:t>
            </a:r>
          </a:p>
          <a:p>
            <a:endParaRPr lang="en-US" b="0" dirty="0" smtClean="0">
              <a:latin typeface="Arial" panose="020B0604020202020204" pitchFamily="34" charset="0"/>
            </a:endParaRPr>
          </a:p>
          <a:p>
            <a:r>
              <a:rPr lang="en-US" b="1" dirty="0" smtClean="0">
                <a:latin typeface="Arial" panose="020B0604020202020204" pitchFamily="34" charset="0"/>
              </a:rPr>
              <a:t>Conditional Synchronization:</a:t>
            </a:r>
          </a:p>
          <a:p>
            <a:r>
              <a:rPr lang="en-US" b="0" dirty="0" smtClean="0">
                <a:latin typeface="Arial" panose="020B0604020202020204" pitchFamily="34" charset="0"/>
              </a:rPr>
              <a:t>We specify a condition along with timeout value, so that tool waits to check for the condition and then come out if nothing happens.</a:t>
            </a:r>
          </a:p>
          <a:p>
            <a:r>
              <a:rPr lang="en-US" b="0" dirty="0" smtClean="0">
                <a:latin typeface="Arial" panose="020B0604020202020204" pitchFamily="34" charset="0"/>
              </a:rPr>
              <a:t>It is very important to set the timeout value in conditional synchronization, because the tool should proceed further instead of making the tool to wait for a particular condition to satisfy.</a:t>
            </a:r>
          </a:p>
          <a:p>
            <a:endParaRPr lang="en-US" b="0" dirty="0" smtClean="0">
              <a:latin typeface="Arial" panose="020B0604020202020204" pitchFamily="34" charset="0"/>
            </a:endParaRPr>
          </a:p>
          <a:p>
            <a:r>
              <a:rPr lang="en-US" b="0" dirty="0" smtClean="0">
                <a:latin typeface="Arial" panose="020B0604020202020204" pitchFamily="34" charset="0"/>
              </a:rPr>
              <a:t>In Selenium we have </a:t>
            </a:r>
            <a:r>
              <a:rPr lang="en-US" b="1" dirty="0" smtClean="0">
                <a:latin typeface="Arial" panose="020B0604020202020204" pitchFamily="34" charset="0"/>
              </a:rPr>
              <a:t>implicit Wait and Explicit Wait conditional statements</a:t>
            </a:r>
            <a:endParaRPr lang="en-US" b="1" dirty="0">
              <a:latin typeface="Arial" panose="020B0604020202020204" pitchFamily="34" charset="0"/>
            </a:endParaRPr>
          </a:p>
        </p:txBody>
      </p:sp>
    </p:spTree>
    <p:extLst>
      <p:ext uri="{BB962C8B-B14F-4D97-AF65-F5344CB8AC3E}">
        <p14:creationId xmlns:p14="http://schemas.microsoft.com/office/powerpoint/2010/main" val="3684091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buClr>
                <a:srgbClr val="00B0F0"/>
              </a:buClr>
            </a:pPr>
            <a:r>
              <a:rPr lang="en-US" b="1" dirty="0" smtClean="0">
                <a:latin typeface="Arial" panose="020B0604020202020204" pitchFamily="34" charset="0"/>
              </a:rPr>
              <a:t>Page Load Synchronization:</a:t>
            </a:r>
          </a:p>
          <a:p>
            <a:pPr marL="785372" lvl="1" indent="-302066">
              <a:buClr>
                <a:srgbClr val="00B0F0"/>
              </a:buClr>
              <a:buFont typeface="Arial" panose="020B0604020202020204" pitchFamily="34" charset="0"/>
              <a:buChar char="•"/>
            </a:pPr>
            <a:r>
              <a:rPr lang="en-US" dirty="0" smtClean="0">
                <a:latin typeface="Arial" panose="020B0604020202020204" pitchFamily="34" charset="0"/>
              </a:rPr>
              <a:t>Default page navigation timeout can be set. </a:t>
            </a:r>
          </a:p>
          <a:p>
            <a:pPr marL="785372" lvl="1" indent="-302066">
              <a:buClr>
                <a:srgbClr val="00B0F0"/>
              </a:buClr>
              <a:buFont typeface="Arial" panose="020B0604020202020204" pitchFamily="34" charset="0"/>
              <a:buChar char="•"/>
            </a:pPr>
            <a:r>
              <a:rPr lang="en-US" dirty="0" smtClean="0">
                <a:latin typeface="Arial" panose="020B0604020202020204" pitchFamily="34" charset="0"/>
              </a:rPr>
              <a:t>Below statement will set the navigation timeout as 50</a:t>
            </a:r>
          </a:p>
          <a:p>
            <a:pPr marL="785372" lvl="1" indent="-302066">
              <a:buClr>
                <a:srgbClr val="00B0F0"/>
              </a:buClr>
              <a:buFont typeface="Arial" panose="020B0604020202020204" pitchFamily="34" charset="0"/>
              <a:buChar char="•"/>
            </a:pPr>
            <a:r>
              <a:rPr lang="en-US" dirty="0" smtClean="0">
                <a:latin typeface="Arial" panose="020B0604020202020204" pitchFamily="34" charset="0"/>
              </a:rPr>
              <a:t>Means that selenium script will wait for maximum 50 seconds for page to load</a:t>
            </a:r>
          </a:p>
          <a:p>
            <a:pPr marL="785372" lvl="1" indent="-302066">
              <a:buClr>
                <a:srgbClr val="00B0F0"/>
              </a:buClr>
              <a:buFont typeface="Arial" panose="020B0604020202020204" pitchFamily="34" charset="0"/>
              <a:buChar char="•"/>
            </a:pPr>
            <a:r>
              <a:rPr lang="en-US" dirty="0" smtClean="0">
                <a:latin typeface="Arial" panose="020B0604020202020204" pitchFamily="34" charset="0"/>
              </a:rPr>
              <a:t>If page does not load within 50 seconds, it will throw an exception</a:t>
            </a:r>
          </a:p>
          <a:p>
            <a:pPr lvl="1">
              <a:buClr>
                <a:srgbClr val="00B0F0"/>
              </a:buClr>
            </a:pPr>
            <a:r>
              <a:rPr lang="en-US" dirty="0" smtClean="0">
                <a:latin typeface="Arial" panose="020B0604020202020204" pitchFamily="34" charset="0"/>
              </a:rPr>
              <a:t>Syntax</a:t>
            </a:r>
          </a:p>
          <a:p>
            <a:pPr lvl="1">
              <a:buClr>
                <a:srgbClr val="00B0F0"/>
              </a:buClr>
            </a:pPr>
            <a:r>
              <a:rPr lang="en-US" b="1" dirty="0" err="1" smtClean="0">
                <a:latin typeface="Arial" panose="020B0604020202020204" pitchFamily="34" charset="0"/>
              </a:rPr>
              <a:t>driver.manage</a:t>
            </a:r>
            <a:r>
              <a:rPr lang="en-US" b="1" dirty="0" smtClean="0">
                <a:latin typeface="Arial" panose="020B0604020202020204" pitchFamily="34" charset="0"/>
              </a:rPr>
              <a:t>().timeouts().</a:t>
            </a:r>
            <a:r>
              <a:rPr lang="en-US" b="1" dirty="0" err="1" smtClean="0">
                <a:latin typeface="Arial" panose="020B0604020202020204" pitchFamily="34" charset="0"/>
              </a:rPr>
              <a:t>pageLoadTimeout</a:t>
            </a:r>
            <a:r>
              <a:rPr lang="en-US" b="1" dirty="0" smtClean="0">
                <a:latin typeface="Arial" panose="020B0604020202020204" pitchFamily="34" charset="0"/>
              </a:rPr>
              <a:t>(50,TimeUnit.SECONDS);</a:t>
            </a:r>
          </a:p>
          <a:p>
            <a:endParaRPr lang="en-US" b="0" dirty="0">
              <a:latin typeface="Arial" panose="020B0604020202020204" pitchFamily="34" charset="0"/>
            </a:endParaRPr>
          </a:p>
        </p:txBody>
      </p:sp>
    </p:spTree>
    <p:extLst>
      <p:ext uri="{BB962C8B-B14F-4D97-AF65-F5344CB8AC3E}">
        <p14:creationId xmlns:p14="http://schemas.microsoft.com/office/powerpoint/2010/main" val="3788061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849443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548157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9173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669173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411481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1175717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08825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p>
          <a:p>
            <a:endParaRPr lang="en-US" dirty="0"/>
          </a:p>
        </p:txBody>
      </p:sp>
    </p:spTree>
    <p:extLst>
      <p:ext uri="{BB962C8B-B14F-4D97-AF65-F5344CB8AC3E}">
        <p14:creationId xmlns:p14="http://schemas.microsoft.com/office/powerpoint/2010/main" val="490705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endParaRPr lang="en-US" dirty="0"/>
          </a:p>
        </p:txBody>
      </p:sp>
    </p:spTree>
    <p:extLst>
      <p:ext uri="{BB962C8B-B14F-4D97-AF65-F5344CB8AC3E}">
        <p14:creationId xmlns:p14="http://schemas.microsoft.com/office/powerpoint/2010/main" val="2245953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Answer 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Javascript</a:t>
            </a:r>
            <a:endParaRPr lang="en-US" dirty="0"/>
          </a:p>
        </p:txBody>
      </p:sp>
    </p:spTree>
    <p:extLst>
      <p:ext uri="{BB962C8B-B14F-4D97-AF65-F5344CB8AC3E}">
        <p14:creationId xmlns:p14="http://schemas.microsoft.com/office/powerpoint/2010/main" val="334139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7234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6324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204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latin typeface="Arial" panose="020B0604020202020204" pitchFamily="34" charset="0"/>
              </a:rPr>
              <a:t>Single-Page Applications</a:t>
            </a:r>
            <a:r>
              <a:rPr lang="en-US" dirty="0">
                <a:latin typeface="Arial" panose="020B0604020202020204" pitchFamily="34" charset="0"/>
              </a:rPr>
              <a:t> are an exception to this.</a:t>
            </a:r>
          </a:p>
          <a:p>
            <a:r>
              <a:rPr lang="en-US" dirty="0">
                <a:latin typeface="Arial" panose="020B0604020202020204" pitchFamily="34" charset="0"/>
              </a:rPr>
              <a:t>The difference between these two methods comes not from their behavior, but from the behavior in the way the application works and how browser deal with it.</a:t>
            </a:r>
          </a:p>
          <a:p>
            <a:r>
              <a:rPr lang="en-US" dirty="0">
                <a:latin typeface="Arial" panose="020B0604020202020204" pitchFamily="34" charset="0"/>
              </a:rPr>
              <a:t>navigate().to() navigates to the page by changing the URL like doing forward/backward navigation.</a:t>
            </a:r>
          </a:p>
          <a:p>
            <a:r>
              <a:rPr lang="en-US" dirty="0">
                <a:latin typeface="Arial" panose="020B0604020202020204" pitchFamily="34" charset="0"/>
              </a:rPr>
              <a:t>Whereas, get() refreshes the page to changing the URL.</a:t>
            </a:r>
          </a:p>
          <a:p>
            <a:r>
              <a:rPr lang="en-US" dirty="0">
                <a:latin typeface="Arial" panose="020B0604020202020204" pitchFamily="34" charset="0"/>
              </a:rPr>
              <a:t>So, in cases where application domain changes, both the method behaves similarly. That is, page is refreshed in both the cases. But, in single-page applications, while navigate().to() do not refreshes the page, get() do.</a:t>
            </a:r>
          </a:p>
          <a:p>
            <a:r>
              <a:rPr lang="en-US" dirty="0">
                <a:latin typeface="Arial" panose="020B0604020202020204" pitchFamily="34" charset="0"/>
              </a:rPr>
              <a:t>Moreover, this is the reason browser history is getting lost when get() is used due to application being refreshed.</a:t>
            </a:r>
          </a:p>
          <a:p>
            <a:endParaRPr lang="en-US" b="0" dirty="0">
              <a:latin typeface="Arial" panose="020B0604020202020204" pitchFamily="34" charset="0"/>
            </a:endParaRPr>
          </a:p>
        </p:txBody>
      </p:sp>
    </p:spTree>
    <p:extLst>
      <p:ext uri="{BB962C8B-B14F-4D97-AF65-F5344CB8AC3E}">
        <p14:creationId xmlns:p14="http://schemas.microsoft.com/office/powerpoint/2010/main" val="420924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Tree>
    <p:extLst>
      <p:ext uri="{BB962C8B-B14F-4D97-AF65-F5344CB8AC3E}">
        <p14:creationId xmlns:p14="http://schemas.microsoft.com/office/powerpoint/2010/main" val="6093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b="0" dirty="0">
              <a:latin typeface="Candara" panose="020E0502030303020204" pitchFamily="34" charset="0"/>
            </a:endParaRPr>
          </a:p>
        </p:txBody>
      </p:sp>
    </p:spTree>
    <p:extLst>
      <p:ext uri="{BB962C8B-B14F-4D97-AF65-F5344CB8AC3E}">
        <p14:creationId xmlns:p14="http://schemas.microsoft.com/office/powerpoint/2010/main" val="3403299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6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551486358"/>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1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7824536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3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507313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1180102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148613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7282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8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71820585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Internal</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41975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0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41749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8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866996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9966014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46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45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07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06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54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570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29"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0"/>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0" name="think-cell Slide" r:id="rId27" imgW="360" imgH="360" progId="">
                  <p:embed/>
                </p:oleObj>
              </mc:Choice>
              <mc:Fallback>
                <p:oleObj name="think-cell Slide" r:id="rId27" imgW="360" imgH="360"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1"/>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2"/>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3"/>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5"/>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6"/>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9"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2383692578"/>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59926"/>
            <a:ext cx="6553200" cy="1098157"/>
          </a:xfrm>
        </p:spPr>
        <p:txBody>
          <a:bodyPr/>
          <a:lstStyle/>
          <a:p>
            <a:r>
              <a:rPr lang="en-US" dirty="0"/>
              <a:t>Test Automation &amp; Advanced Selenium</a:t>
            </a:r>
          </a:p>
        </p:txBody>
      </p:sp>
      <p:sp>
        <p:nvSpPr>
          <p:cNvPr id="3" name="Subtitle 2"/>
          <p:cNvSpPr>
            <a:spLocks noGrp="1"/>
          </p:cNvSpPr>
          <p:nvPr>
            <p:ph type="subTitle" idx="1"/>
          </p:nvPr>
        </p:nvSpPr>
        <p:spPr/>
        <p:txBody>
          <a:bodyPr/>
          <a:lstStyle/>
          <a:p>
            <a:r>
              <a:rPr lang="en-US" dirty="0"/>
              <a:t>Lesson 5: Testing Web Applications Using Web Driver API</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5" name="Content Placeholder 4"/>
          <p:cNvSpPr>
            <a:spLocks noGrp="1"/>
          </p:cNvSpPr>
          <p:nvPr>
            <p:ph idx="1"/>
          </p:nvPr>
        </p:nvSpPr>
        <p:spPr>
          <a:xfrm>
            <a:off x="313756" y="1296646"/>
            <a:ext cx="8845484" cy="4643751"/>
          </a:xfrm>
        </p:spPr>
        <p:txBody>
          <a:bodyPr/>
          <a:lstStyle/>
          <a:p>
            <a:r>
              <a:rPr lang="en-US" dirty="0"/>
              <a:t>By:  </a:t>
            </a:r>
          </a:p>
          <a:p>
            <a:pPr lvl="1"/>
            <a:r>
              <a:rPr lang="en-US" dirty="0" smtClean="0"/>
              <a:t>A </a:t>
            </a:r>
            <a:r>
              <a:rPr lang="en-US" dirty="0"/>
              <a:t>collection of factory functions for creating </a:t>
            </a:r>
            <a:r>
              <a:rPr lang="en-US" dirty="0" err="1"/>
              <a:t>webdriver.Locator</a:t>
            </a:r>
            <a:r>
              <a:rPr lang="en-US" dirty="0"/>
              <a:t> </a:t>
            </a:r>
            <a:r>
              <a:rPr lang="en-US" dirty="0" smtClean="0"/>
              <a:t>instances</a:t>
            </a:r>
          </a:p>
          <a:p>
            <a:pPr marL="0" indent="0">
              <a:buNone/>
            </a:pPr>
            <a:endParaRPr lang="en-US" dirty="0"/>
          </a:p>
          <a:p>
            <a:pPr marL="0" indent="0">
              <a:buNone/>
            </a:pPr>
            <a:endParaRPr lang="en-US" dirty="0"/>
          </a:p>
          <a:p>
            <a:endParaRPr lang="en-US" dirty="0" smtClean="0"/>
          </a:p>
          <a:p>
            <a:endParaRPr lang="en-US" dirty="0" smtClean="0"/>
          </a:p>
          <a:p>
            <a:endParaRPr lang="en-US" dirty="0"/>
          </a:p>
          <a:p>
            <a:r>
              <a:rPr lang="en-US" dirty="0"/>
              <a:t>By id: Locates an element by its ID</a:t>
            </a:r>
          </a:p>
          <a:p>
            <a:pPr lvl="1"/>
            <a:r>
              <a:rPr lang="en-US" dirty="0"/>
              <a:t>Syntax: </a:t>
            </a:r>
            <a:r>
              <a:rPr lang="en-US" dirty="0" err="1"/>
              <a:t>driver.findElement</a:t>
            </a:r>
            <a:r>
              <a:rPr lang="en-US" dirty="0"/>
              <a:t>(By.id("element id"))</a:t>
            </a:r>
          </a:p>
          <a:p>
            <a:r>
              <a:rPr lang="en-US" dirty="0" smtClean="0"/>
              <a:t>By </a:t>
            </a:r>
            <a:r>
              <a:rPr lang="en-US" dirty="0" err="1"/>
              <a:t>className</a:t>
            </a:r>
            <a:r>
              <a:rPr lang="en-US" dirty="0"/>
              <a:t>: Locates elements that have a specific class name</a:t>
            </a:r>
          </a:p>
          <a:p>
            <a:pPr lvl="1"/>
            <a:r>
              <a:rPr lang="en-US" dirty="0"/>
              <a:t>Syntax : </a:t>
            </a:r>
            <a:r>
              <a:rPr lang="en-US" dirty="0" err="1"/>
              <a:t>driver.findElement</a:t>
            </a:r>
            <a:r>
              <a:rPr lang="en-US" dirty="0"/>
              <a:t>(</a:t>
            </a:r>
            <a:r>
              <a:rPr lang="en-US" dirty="0" err="1"/>
              <a:t>By.className</a:t>
            </a:r>
            <a:r>
              <a:rPr lang="en-US" dirty="0"/>
              <a:t>("element class"))</a:t>
            </a:r>
          </a:p>
          <a:p>
            <a:r>
              <a:rPr lang="en-US" dirty="0" smtClean="0"/>
              <a:t>By</a:t>
            </a:r>
            <a:r>
              <a:rPr lang="en-US" dirty="0"/>
              <a:t> name: Locates elements whose name attribute has the given value</a:t>
            </a:r>
          </a:p>
          <a:p>
            <a:pPr lvl="1"/>
            <a:r>
              <a:rPr lang="en-US" dirty="0"/>
              <a:t>Syntax : </a:t>
            </a:r>
            <a:r>
              <a:rPr lang="en-US" dirty="0" err="1"/>
              <a:t>driver.findElement</a:t>
            </a:r>
            <a:r>
              <a:rPr lang="en-US" dirty="0"/>
              <a:t>(By.name("element name"))</a:t>
            </a:r>
          </a:p>
          <a:p>
            <a:endParaRPr lang="en-US" dirty="0"/>
          </a:p>
          <a:p>
            <a:endParaRPr lang="en-US" dirty="0"/>
          </a:p>
          <a:p>
            <a:endParaRPr lang="en-US" dirty="0"/>
          </a:p>
          <a:p>
            <a:endParaRPr lang="en-US" dirty="0"/>
          </a:p>
          <a:p>
            <a:endParaRPr lang="en-US" dirty="0"/>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45" y="2300828"/>
            <a:ext cx="5922776" cy="169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453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4" name="Content Placeholder 3"/>
          <p:cNvSpPr>
            <a:spLocks noGrp="1"/>
          </p:cNvSpPr>
          <p:nvPr>
            <p:ph idx="1"/>
          </p:nvPr>
        </p:nvSpPr>
        <p:spPr/>
        <p:txBody>
          <a:bodyPr/>
          <a:lstStyle/>
          <a:p>
            <a:r>
              <a:rPr lang="en-US" sz="2000" dirty="0"/>
              <a:t>By XPath: Locates elements matching a XPath selector. </a:t>
            </a:r>
          </a:p>
          <a:p>
            <a:pPr lvl="1"/>
            <a:r>
              <a:rPr lang="en-US" sz="1600" dirty="0"/>
              <a:t>For example, given the selector "//div", WebDriver will search from the document root regardless of whether the locator was used with a </a:t>
            </a:r>
            <a:r>
              <a:rPr lang="en-US" sz="1600" dirty="0" err="1"/>
              <a:t>WebElement</a:t>
            </a:r>
            <a:endParaRPr lang="en-US" sz="1600" dirty="0"/>
          </a:p>
          <a:p>
            <a:pPr lvl="1"/>
            <a:r>
              <a:rPr lang="en-US" sz="1600" dirty="0"/>
              <a:t>Syntax: </a:t>
            </a:r>
            <a:r>
              <a:rPr lang="en-US" sz="1600" dirty="0" err="1"/>
              <a:t>driver.findElement</a:t>
            </a:r>
            <a:r>
              <a:rPr lang="en-US" sz="1600" dirty="0"/>
              <a:t>(</a:t>
            </a:r>
            <a:r>
              <a:rPr lang="en-US" sz="1600" dirty="0" err="1"/>
              <a:t>By.xpath</a:t>
            </a:r>
            <a:r>
              <a:rPr lang="en-US" sz="1600" dirty="0"/>
              <a:t>("</a:t>
            </a:r>
            <a:r>
              <a:rPr lang="en-US" sz="1600" dirty="0" err="1"/>
              <a:t>xpath</a:t>
            </a:r>
            <a:r>
              <a:rPr lang="en-US" sz="1600" dirty="0"/>
              <a:t> expression"))</a:t>
            </a:r>
          </a:p>
          <a:p>
            <a:r>
              <a:rPr lang="en-US" sz="2000" dirty="0" smtClean="0"/>
              <a:t>By</a:t>
            </a:r>
            <a:r>
              <a:rPr lang="en-US" sz="2000" dirty="0"/>
              <a:t>  </a:t>
            </a:r>
            <a:r>
              <a:rPr lang="en-US" sz="2000" dirty="0" err="1"/>
              <a:t>linkText</a:t>
            </a:r>
            <a:r>
              <a:rPr lang="en-US" sz="2000" dirty="0"/>
              <a:t> :Locates link elements whose visible text matches the given string</a:t>
            </a:r>
          </a:p>
          <a:p>
            <a:pPr lvl="1"/>
            <a:r>
              <a:rPr lang="en-US" sz="1600" dirty="0"/>
              <a:t>Syntax : </a:t>
            </a:r>
            <a:r>
              <a:rPr lang="en-US" sz="1600" dirty="0" err="1"/>
              <a:t>driver.findElement</a:t>
            </a:r>
            <a:r>
              <a:rPr lang="en-US" sz="1600" dirty="0"/>
              <a:t>(</a:t>
            </a:r>
            <a:r>
              <a:rPr lang="en-US" sz="1600" dirty="0" err="1"/>
              <a:t>By.link</a:t>
            </a:r>
            <a:r>
              <a:rPr lang="en-US" sz="1600" dirty="0"/>
              <a:t>("link text"))</a:t>
            </a:r>
          </a:p>
          <a:p>
            <a:r>
              <a:rPr lang="en-US" sz="2000" dirty="0" smtClean="0"/>
              <a:t>By</a:t>
            </a:r>
            <a:r>
              <a:rPr lang="en-US" sz="2000" dirty="0"/>
              <a:t>  </a:t>
            </a:r>
            <a:r>
              <a:rPr lang="en-US" sz="2000" dirty="0" err="1"/>
              <a:t>partialLinkText</a:t>
            </a:r>
            <a:r>
              <a:rPr lang="en-US" sz="2000" dirty="0"/>
              <a:t>: Locates link elements whose visible text contains the given substring</a:t>
            </a:r>
          </a:p>
          <a:p>
            <a:pPr lvl="1"/>
            <a:r>
              <a:rPr lang="en-US" sz="1600" dirty="0" smtClean="0"/>
              <a:t>Syntax </a:t>
            </a:r>
            <a:r>
              <a:rPr lang="en-US" sz="1600" dirty="0"/>
              <a:t>: </a:t>
            </a:r>
            <a:r>
              <a:rPr lang="en-US" sz="1600" dirty="0" err="1"/>
              <a:t>driver.findElement</a:t>
            </a:r>
            <a:r>
              <a:rPr lang="en-US" sz="1600" dirty="0"/>
              <a:t>(By. </a:t>
            </a:r>
            <a:r>
              <a:rPr lang="en-US" sz="1600" dirty="0" err="1"/>
              <a:t>partialLinkText</a:t>
            </a:r>
            <a:r>
              <a:rPr lang="en-US" sz="1600" dirty="0"/>
              <a:t>("link text"))</a:t>
            </a:r>
          </a:p>
          <a:p>
            <a:r>
              <a:rPr lang="en-US" sz="2000" dirty="0" smtClean="0"/>
              <a:t>By</a:t>
            </a:r>
            <a:r>
              <a:rPr lang="en-US" sz="2000" dirty="0"/>
              <a:t> </a:t>
            </a:r>
            <a:r>
              <a:rPr lang="en-US" sz="2000" dirty="0" err="1"/>
              <a:t>tagName</a:t>
            </a:r>
            <a:r>
              <a:rPr lang="en-US" sz="2000" dirty="0"/>
              <a:t>: Locates elements with a given tag name. </a:t>
            </a:r>
          </a:p>
          <a:p>
            <a:pPr lvl="1"/>
            <a:r>
              <a:rPr lang="en-US" sz="1600" dirty="0"/>
              <a:t>The returned locator is equivalent to using the </a:t>
            </a:r>
            <a:r>
              <a:rPr lang="en-US" sz="1600" dirty="0" err="1"/>
              <a:t>getElementsByTagName</a:t>
            </a:r>
            <a:r>
              <a:rPr lang="en-US" sz="1600" dirty="0"/>
              <a:t> DOM function </a:t>
            </a:r>
          </a:p>
          <a:p>
            <a:pPr lvl="1"/>
            <a:r>
              <a:rPr lang="en-US" sz="1600" dirty="0"/>
              <a:t>Syntax : </a:t>
            </a:r>
            <a:r>
              <a:rPr lang="en-US" sz="1600" dirty="0" err="1"/>
              <a:t>driver.findElement</a:t>
            </a:r>
            <a:r>
              <a:rPr lang="en-US" sz="1600" dirty="0"/>
              <a:t>(</a:t>
            </a:r>
            <a:r>
              <a:rPr lang="en-US" sz="1600" dirty="0" err="1"/>
              <a:t>By.tagName</a:t>
            </a:r>
            <a:r>
              <a:rPr lang="en-US" sz="1600" dirty="0"/>
              <a:t>("element html tag name"))</a:t>
            </a:r>
          </a:p>
          <a:p>
            <a:r>
              <a:rPr lang="en-US" sz="2000" dirty="0" smtClean="0"/>
              <a:t>By</a:t>
            </a:r>
            <a:r>
              <a:rPr lang="en-US" sz="2000" dirty="0"/>
              <a:t> CSS Selector: Locates elements with a given tag name. </a:t>
            </a:r>
          </a:p>
          <a:p>
            <a:pPr lvl="1"/>
            <a:r>
              <a:rPr lang="en-US" sz="1600" dirty="0"/>
              <a:t>Syntax : </a:t>
            </a:r>
            <a:r>
              <a:rPr lang="en-US" sz="1600" dirty="0" err="1"/>
              <a:t>driver.findElement</a:t>
            </a:r>
            <a:r>
              <a:rPr lang="en-US" sz="1600" dirty="0"/>
              <a:t>(</a:t>
            </a:r>
            <a:r>
              <a:rPr lang="en-US" sz="1600" dirty="0" err="1"/>
              <a:t>By.cssSelector</a:t>
            </a:r>
            <a:r>
              <a:rPr lang="en-US" sz="1600" dirty="0"/>
              <a:t>("</a:t>
            </a:r>
            <a:r>
              <a:rPr lang="en-US" sz="1600" dirty="0" err="1"/>
              <a:t>css</a:t>
            </a:r>
            <a:r>
              <a:rPr lang="en-US" sz="1600" dirty="0"/>
              <a:t> selector</a:t>
            </a:r>
            <a:r>
              <a:rPr lang="en-US" sz="1600" dirty="0" smtClean="0"/>
              <a:t>"))</a:t>
            </a:r>
            <a:endParaRPr lang="en-US" sz="1600" dirty="0"/>
          </a:p>
          <a:p>
            <a:endParaRPr lang="en-US" sz="2000" dirty="0"/>
          </a:p>
          <a:p>
            <a:endParaRPr lang="en-US" sz="2000" dirty="0"/>
          </a:p>
        </p:txBody>
      </p:sp>
    </p:spTree>
    <p:extLst>
      <p:ext uri="{BB962C8B-B14F-4D97-AF65-F5344CB8AC3E}">
        <p14:creationId xmlns:p14="http://schemas.microsoft.com/office/powerpoint/2010/main" val="239225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5" name="Content Placeholder 4"/>
          <p:cNvSpPr>
            <a:spLocks noGrp="1"/>
          </p:cNvSpPr>
          <p:nvPr>
            <p:ph idx="1"/>
          </p:nvPr>
        </p:nvSpPr>
        <p:spPr>
          <a:xfrm>
            <a:off x="328996" y="1311886"/>
            <a:ext cx="8845484" cy="4643751"/>
          </a:xfrm>
        </p:spPr>
        <p:txBody>
          <a:bodyPr/>
          <a:lstStyle/>
          <a:p>
            <a:r>
              <a:rPr lang="en-US" sz="1800" dirty="0"/>
              <a:t>Click(): </a:t>
            </a:r>
          </a:p>
          <a:p>
            <a:pPr lvl="1"/>
            <a:r>
              <a:rPr lang="en-US" sz="1400" dirty="0"/>
              <a:t>For Example: Login button is available on login screen</a:t>
            </a:r>
          </a:p>
          <a:p>
            <a:pPr lvl="1"/>
            <a:r>
              <a:rPr lang="en-US" sz="1400" dirty="0"/>
              <a:t>Syntax:</a:t>
            </a:r>
          </a:p>
          <a:p>
            <a:pPr marL="371475" lvl="2" indent="0">
              <a:buNone/>
            </a:pPr>
            <a:r>
              <a:rPr lang="en-US" sz="1200" dirty="0" err="1"/>
              <a:t>WebElement</a:t>
            </a:r>
            <a:r>
              <a:rPr lang="en-US" sz="1200" dirty="0"/>
              <a:t> click = </a:t>
            </a:r>
            <a:r>
              <a:rPr lang="en-US" sz="1200" dirty="0" err="1"/>
              <a:t>driver.findElement</a:t>
            </a:r>
            <a:r>
              <a:rPr lang="en-US" sz="1200" dirty="0"/>
              <a:t>(</a:t>
            </a:r>
            <a:r>
              <a:rPr lang="en-US" sz="1200" dirty="0" err="1"/>
              <a:t>By.xpath</a:t>
            </a:r>
            <a:r>
              <a:rPr lang="en-US" sz="1200" dirty="0"/>
              <a:t>("//*[@id='</a:t>
            </a:r>
            <a:r>
              <a:rPr lang="en-US" sz="1200" dirty="0" err="1"/>
              <a:t>btnLogOn</a:t>
            </a:r>
            <a:r>
              <a:rPr lang="en-US" sz="1200" dirty="0"/>
              <a:t>']"));</a:t>
            </a:r>
          </a:p>
          <a:p>
            <a:pPr marL="174625" lvl="1" indent="0">
              <a:buNone/>
            </a:pPr>
            <a:r>
              <a:rPr lang="en-US" sz="1400" dirty="0" smtClean="0"/>
              <a:t>   </a:t>
            </a:r>
            <a:r>
              <a:rPr lang="en-US" sz="1400" dirty="0" err="1" smtClean="0"/>
              <a:t>click.click</a:t>
            </a:r>
            <a:r>
              <a:rPr lang="en-US" sz="1400" dirty="0"/>
              <a:t>();</a:t>
            </a:r>
          </a:p>
          <a:p>
            <a:r>
              <a:rPr lang="en-US" sz="1800" dirty="0" smtClean="0"/>
              <a:t>Scenarios </a:t>
            </a:r>
            <a:r>
              <a:rPr lang="en-US" sz="1800" dirty="0"/>
              <a:t>where Click() is used:</a:t>
            </a:r>
          </a:p>
          <a:p>
            <a:pPr lvl="1"/>
            <a:r>
              <a:rPr lang="en-US" sz="1400" dirty="0"/>
              <a:t>“Check / Uncheck “ a checkbox</a:t>
            </a:r>
          </a:p>
          <a:p>
            <a:pPr lvl="1"/>
            <a:r>
              <a:rPr lang="en-US" sz="1400" dirty="0"/>
              <a:t>Select a radio button</a:t>
            </a:r>
          </a:p>
          <a:p>
            <a:endParaRPr lang="en-US" sz="1800" dirty="0"/>
          </a:p>
          <a:p>
            <a:r>
              <a:rPr lang="en-US" sz="1800" dirty="0"/>
              <a:t>Clear():</a:t>
            </a:r>
          </a:p>
          <a:p>
            <a:pPr lvl="1"/>
            <a:r>
              <a:rPr lang="en-US" sz="1400" dirty="0"/>
              <a:t> Function sets the value property of the element to an empty string ('')</a:t>
            </a:r>
          </a:p>
          <a:p>
            <a:pPr lvl="1"/>
            <a:r>
              <a:rPr lang="en-US" sz="1400" dirty="0"/>
              <a:t> Syntax:</a:t>
            </a:r>
          </a:p>
          <a:p>
            <a:pPr marL="0" indent="0">
              <a:buNone/>
            </a:pPr>
            <a:r>
              <a:rPr lang="en-US" sz="1800" dirty="0" smtClean="0"/>
              <a:t>	</a:t>
            </a:r>
            <a:r>
              <a:rPr lang="en-US" sz="1800" dirty="0" err="1" smtClean="0"/>
              <a:t>driver.findElement</a:t>
            </a:r>
            <a:r>
              <a:rPr lang="en-US" sz="1800" dirty="0" smtClean="0"/>
              <a:t>(</a:t>
            </a:r>
            <a:r>
              <a:rPr lang="en-US" sz="1800" dirty="0" err="1" smtClean="0"/>
              <a:t>By.xpath</a:t>
            </a:r>
            <a:r>
              <a:rPr lang="en-US" sz="1800" dirty="0"/>
              <a:t>("//*[@id=“</a:t>
            </a:r>
            <a:r>
              <a:rPr lang="en-US" sz="1800" dirty="0" err="1"/>
              <a:t>textBox</a:t>
            </a:r>
            <a:r>
              <a:rPr lang="en-US" sz="1800" dirty="0"/>
              <a:t>”]")).clear();</a:t>
            </a:r>
          </a:p>
          <a:p>
            <a:r>
              <a:rPr lang="en-US" sz="1800" dirty="0" err="1" smtClean="0"/>
              <a:t>SendKeys</a:t>
            </a:r>
            <a:r>
              <a:rPr lang="en-US" sz="1800" dirty="0"/>
              <a:t>():</a:t>
            </a:r>
          </a:p>
          <a:p>
            <a:pPr lvl="1"/>
            <a:r>
              <a:rPr lang="en-US" sz="1400" dirty="0"/>
              <a:t>Method is used to simulate typing into an element, which may set its value</a:t>
            </a:r>
          </a:p>
          <a:p>
            <a:pPr lvl="1"/>
            <a:r>
              <a:rPr lang="en-US" sz="1400" dirty="0"/>
              <a:t>Syntax:</a:t>
            </a:r>
          </a:p>
          <a:p>
            <a:pPr marL="0" indent="0">
              <a:buNone/>
            </a:pPr>
            <a:r>
              <a:rPr lang="en-US" sz="1800" dirty="0" smtClean="0"/>
              <a:t>	</a:t>
            </a:r>
            <a:r>
              <a:rPr lang="en-US" sz="1800" dirty="0" err="1" smtClean="0"/>
              <a:t>driver.findElement</a:t>
            </a:r>
            <a:r>
              <a:rPr lang="en-US" sz="1800" dirty="0" smtClean="0"/>
              <a:t>(By.id</a:t>
            </a:r>
            <a:r>
              <a:rPr lang="en-US" sz="1800" dirty="0"/>
              <a:t>(“</a:t>
            </a:r>
            <a:r>
              <a:rPr lang="en-US" sz="1800" dirty="0" err="1"/>
              <a:t>NameTextBox</a:t>
            </a:r>
            <a:r>
              <a:rPr lang="en-US" sz="1800" dirty="0"/>
              <a:t>")).</a:t>
            </a:r>
            <a:r>
              <a:rPr lang="en-US" sz="1800" dirty="0" err="1"/>
              <a:t>sendKeys</a:t>
            </a:r>
            <a:r>
              <a:rPr lang="en-US" sz="1800" dirty="0"/>
              <a:t>(“Rahul”); </a:t>
            </a:r>
          </a:p>
          <a:p>
            <a:endParaRPr lang="en-US" sz="1800" dirty="0"/>
          </a:p>
        </p:txBody>
      </p:sp>
    </p:spTree>
    <p:extLst>
      <p:ext uri="{BB962C8B-B14F-4D97-AF65-F5344CB8AC3E}">
        <p14:creationId xmlns:p14="http://schemas.microsoft.com/office/powerpoint/2010/main" val="1715345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150191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5" name="Content Placeholder 4"/>
          <p:cNvSpPr>
            <a:spLocks noGrp="1"/>
          </p:cNvSpPr>
          <p:nvPr>
            <p:ph idx="1"/>
          </p:nvPr>
        </p:nvSpPr>
        <p:spPr>
          <a:xfrm>
            <a:off x="298516" y="1266166"/>
            <a:ext cx="8845484" cy="4643751"/>
          </a:xfrm>
        </p:spPr>
        <p:txBody>
          <a:bodyPr/>
          <a:lstStyle/>
          <a:p>
            <a:r>
              <a:rPr lang="en-US" sz="2000" dirty="0" err="1"/>
              <a:t>SendKeys</a:t>
            </a:r>
            <a:r>
              <a:rPr lang="en-US" sz="2000" dirty="0"/>
              <a:t>():</a:t>
            </a:r>
          </a:p>
          <a:p>
            <a:pPr lvl="1"/>
            <a:r>
              <a:rPr lang="en-US" sz="1600" dirty="0"/>
              <a:t>Scenarios where </a:t>
            </a:r>
            <a:r>
              <a:rPr lang="en-US" sz="1600" dirty="0" err="1"/>
              <a:t>sendKeys</a:t>
            </a:r>
            <a:r>
              <a:rPr lang="en-US" sz="1600" dirty="0"/>
              <a:t>() is used:</a:t>
            </a:r>
          </a:p>
          <a:p>
            <a:pPr lvl="2"/>
            <a:r>
              <a:rPr lang="en-US" sz="1400" dirty="0"/>
              <a:t>Sending special characters (Enter , F5, Ctrl, Alt etc..) </a:t>
            </a:r>
          </a:p>
          <a:p>
            <a:pPr lvl="2"/>
            <a:r>
              <a:rPr lang="en-US" sz="1400" dirty="0"/>
              <a:t>Key events to WebDriver </a:t>
            </a:r>
          </a:p>
          <a:p>
            <a:pPr lvl="2"/>
            <a:r>
              <a:rPr lang="en-US" sz="1400" dirty="0"/>
              <a:t>Uploading a file</a:t>
            </a:r>
          </a:p>
          <a:p>
            <a:pPr marL="371475" lvl="2" indent="0">
              <a:buNone/>
            </a:pPr>
            <a:r>
              <a:rPr lang="en-US" sz="1400" b="1" dirty="0"/>
              <a:t>Syntax</a:t>
            </a:r>
            <a:r>
              <a:rPr lang="en-US" sz="1400" dirty="0"/>
              <a:t>:</a:t>
            </a:r>
          </a:p>
          <a:p>
            <a:pPr marL="370386" lvl="2" indent="0">
              <a:buNone/>
            </a:pPr>
            <a:r>
              <a:rPr lang="en-US" sz="1400" dirty="0"/>
              <a:t>//Sending </a:t>
            </a:r>
            <a:r>
              <a:rPr lang="en-US" sz="1400" dirty="0" err="1"/>
              <a:t>Ctrl+A</a:t>
            </a:r>
            <a:endParaRPr lang="en-US" sz="1400" dirty="0"/>
          </a:p>
          <a:p>
            <a:pPr marL="370386" lvl="2" indent="0">
              <a:buNone/>
            </a:pPr>
            <a:r>
              <a:rPr lang="en-US" sz="1400" dirty="0"/>
              <a:t>	</a:t>
            </a:r>
            <a:r>
              <a:rPr lang="en-US" sz="1400" dirty="0" err="1"/>
              <a:t>driver.findElement</a:t>
            </a:r>
            <a:r>
              <a:rPr lang="en-US" sz="1400" dirty="0"/>
              <a:t>(</a:t>
            </a:r>
            <a:r>
              <a:rPr lang="en-US" sz="1400" dirty="0" err="1"/>
              <a:t>By.xpath</a:t>
            </a:r>
            <a:r>
              <a:rPr lang="en-US" sz="1400" dirty="0"/>
              <a:t>("//body")).</a:t>
            </a:r>
            <a:r>
              <a:rPr lang="en-US" sz="1400" dirty="0" err="1"/>
              <a:t>sendKeys</a:t>
            </a:r>
            <a:r>
              <a:rPr lang="en-US" sz="1400" dirty="0"/>
              <a:t>(</a:t>
            </a:r>
            <a:r>
              <a:rPr lang="en-US" sz="1400" dirty="0" err="1"/>
              <a:t>Keys.chord</a:t>
            </a:r>
            <a:r>
              <a:rPr lang="en-US" sz="1400" dirty="0"/>
              <a:t>(</a:t>
            </a:r>
            <a:r>
              <a:rPr lang="en-US" sz="1400" dirty="0" err="1"/>
              <a:t>Keys.CONTROL</a:t>
            </a:r>
            <a:r>
              <a:rPr lang="en-US" sz="1400" dirty="0"/>
              <a:t>, "a"));</a:t>
            </a:r>
          </a:p>
          <a:p>
            <a:pPr marL="370386" lvl="2" indent="0">
              <a:buNone/>
            </a:pPr>
            <a:r>
              <a:rPr lang="en-US" sz="1400" dirty="0"/>
              <a:t>//Sending </a:t>
            </a:r>
            <a:r>
              <a:rPr lang="en-US" sz="1400" dirty="0" err="1"/>
              <a:t>pagedown</a:t>
            </a:r>
            <a:r>
              <a:rPr lang="en-US" sz="1400" dirty="0"/>
              <a:t> key from keyboard </a:t>
            </a:r>
          </a:p>
          <a:p>
            <a:pPr marL="370386" lvl="2" indent="0">
              <a:buNone/>
            </a:pPr>
            <a:r>
              <a:rPr lang="en-US" sz="1400" dirty="0" err="1"/>
              <a:t>driver.findElement</a:t>
            </a:r>
            <a:r>
              <a:rPr lang="en-US" sz="1400" dirty="0"/>
              <a:t>(By.id("name")).</a:t>
            </a:r>
            <a:r>
              <a:rPr lang="en-US" sz="1400" dirty="0" err="1"/>
              <a:t>sendKeys</a:t>
            </a:r>
            <a:r>
              <a:rPr lang="en-US" sz="1400" dirty="0"/>
              <a:t>(</a:t>
            </a:r>
            <a:r>
              <a:rPr lang="en-US" sz="1400" dirty="0" err="1"/>
              <a:t>Keys.PAGE_DOWN</a:t>
            </a:r>
            <a:r>
              <a:rPr lang="en-US" sz="1400" dirty="0"/>
              <a:t>); </a:t>
            </a:r>
          </a:p>
          <a:p>
            <a:pPr marL="370386" lvl="2" indent="0">
              <a:buNone/>
            </a:pPr>
            <a:r>
              <a:rPr lang="en-US" sz="1400" dirty="0"/>
              <a:t>//Sending space key   </a:t>
            </a:r>
          </a:p>
          <a:p>
            <a:pPr marL="370386" lvl="2" indent="0">
              <a:buNone/>
            </a:pPr>
            <a:r>
              <a:rPr lang="en-US" sz="1400" dirty="0" err="1"/>
              <a:t>driver.findElement</a:t>
            </a:r>
            <a:r>
              <a:rPr lang="en-US" sz="1400" dirty="0"/>
              <a:t>(By.id("name")).</a:t>
            </a:r>
            <a:r>
              <a:rPr lang="en-US" sz="1400" dirty="0" err="1"/>
              <a:t>sendKeys</a:t>
            </a:r>
            <a:r>
              <a:rPr lang="en-US" sz="1400" dirty="0"/>
              <a:t>(</a:t>
            </a:r>
            <a:r>
              <a:rPr lang="en-US" sz="1400" dirty="0" err="1"/>
              <a:t>Keys.SPACE</a:t>
            </a:r>
            <a:r>
              <a:rPr lang="en-US" sz="1400" dirty="0"/>
              <a:t>); </a:t>
            </a:r>
          </a:p>
          <a:p>
            <a:r>
              <a:rPr lang="en-US" sz="2000" dirty="0" smtClean="0"/>
              <a:t>Submit</a:t>
            </a:r>
            <a:r>
              <a:rPr lang="en-US" sz="2000" dirty="0"/>
              <a:t>():</a:t>
            </a:r>
          </a:p>
          <a:p>
            <a:pPr lvl="1"/>
            <a:r>
              <a:rPr lang="en-US" sz="1600" dirty="0"/>
              <a:t>If form has submit button which has type = “submit” instead of type = "button" then .submit() method will work</a:t>
            </a:r>
          </a:p>
          <a:p>
            <a:pPr lvl="1"/>
            <a:r>
              <a:rPr lang="en-US" sz="1600" dirty="0" smtClean="0"/>
              <a:t>If </a:t>
            </a:r>
            <a:r>
              <a:rPr lang="en-US" sz="1600" dirty="0"/>
              <a:t>button Is not Inside &lt;form&gt; tag then .submit() method will not work.</a:t>
            </a:r>
          </a:p>
          <a:p>
            <a:pPr marL="0" indent="0">
              <a:buNone/>
            </a:pPr>
            <a:r>
              <a:rPr lang="en-US" sz="1400" b="1" dirty="0"/>
              <a:t> </a:t>
            </a:r>
            <a:r>
              <a:rPr lang="en-US" sz="1400" b="1" dirty="0" smtClean="0"/>
              <a:t>     Syntax:</a:t>
            </a:r>
            <a:endParaRPr lang="en-US" sz="1400" b="1" dirty="0"/>
          </a:p>
          <a:p>
            <a:pPr marL="0" indent="0">
              <a:buNone/>
            </a:pPr>
            <a:r>
              <a:rPr lang="en-US" sz="2000" dirty="0" smtClean="0"/>
              <a:t>	</a:t>
            </a:r>
            <a:r>
              <a:rPr lang="en-US" sz="1800" dirty="0" err="1" smtClean="0"/>
              <a:t>driver.findElement</a:t>
            </a:r>
            <a:r>
              <a:rPr lang="en-US" sz="1800" dirty="0" smtClean="0"/>
              <a:t>(</a:t>
            </a:r>
            <a:r>
              <a:rPr lang="en-US" sz="1800" dirty="0" err="1" smtClean="0"/>
              <a:t>By.xpath</a:t>
            </a:r>
            <a:r>
              <a:rPr lang="en-US" sz="1800" dirty="0"/>
              <a:t>("//input[@name='Company']")).submit();</a:t>
            </a:r>
          </a:p>
          <a:p>
            <a:endParaRPr lang="en-US" sz="2000" dirty="0"/>
          </a:p>
        </p:txBody>
      </p:sp>
      <p:pic>
        <p:nvPicPr>
          <p:cNvPr id="8" name="Picture 3"/>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408472" y="5238749"/>
            <a:ext cx="3245568" cy="25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2732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5" name="Content Placeholder 4"/>
          <p:cNvSpPr>
            <a:spLocks noGrp="1"/>
          </p:cNvSpPr>
          <p:nvPr>
            <p:ph idx="1"/>
          </p:nvPr>
        </p:nvSpPr>
        <p:spPr>
          <a:xfrm>
            <a:off x="298516" y="1494766"/>
            <a:ext cx="4517324" cy="4643751"/>
          </a:xfrm>
        </p:spPr>
        <p:txBody>
          <a:bodyPr/>
          <a:lstStyle/>
          <a:p>
            <a:r>
              <a:rPr lang="en-US" dirty="0"/>
              <a:t>Select:</a:t>
            </a:r>
          </a:p>
          <a:p>
            <a:pPr lvl="1"/>
            <a:r>
              <a:rPr lang="en-US" dirty="0"/>
              <a:t>WebDriver’s support classes</a:t>
            </a:r>
          </a:p>
          <a:p>
            <a:pPr lvl="1"/>
            <a:r>
              <a:rPr lang="en-US" dirty="0"/>
              <a:t>Used to work with Dropdowns</a:t>
            </a:r>
          </a:p>
          <a:p>
            <a:endParaRPr lang="en-US" dirty="0"/>
          </a:p>
          <a:p>
            <a:pPr lvl="1"/>
            <a:r>
              <a:rPr lang="en-US" dirty="0"/>
              <a:t>Method Name: </a:t>
            </a:r>
            <a:r>
              <a:rPr lang="en-US" dirty="0" err="1"/>
              <a:t>selectByIndex</a:t>
            </a:r>
            <a:r>
              <a:rPr lang="en-US" dirty="0"/>
              <a:t> </a:t>
            </a:r>
          </a:p>
          <a:p>
            <a:pPr lvl="1"/>
            <a:r>
              <a:rPr lang="en-US" dirty="0"/>
              <a:t>Syntax: </a:t>
            </a:r>
            <a:r>
              <a:rPr lang="en-US" dirty="0" err="1"/>
              <a:t>select.selectByIndex</a:t>
            </a:r>
            <a:r>
              <a:rPr lang="en-US" dirty="0"/>
              <a:t>(Index);</a:t>
            </a:r>
          </a:p>
          <a:p>
            <a:endParaRPr lang="en-US" dirty="0"/>
          </a:p>
          <a:p>
            <a:pPr lvl="1"/>
            <a:r>
              <a:rPr lang="en-US" dirty="0"/>
              <a:t>Method Name: </a:t>
            </a:r>
            <a:r>
              <a:rPr lang="en-US" dirty="0" err="1"/>
              <a:t>selectByValue</a:t>
            </a:r>
            <a:r>
              <a:rPr lang="en-US" dirty="0"/>
              <a:t> </a:t>
            </a:r>
          </a:p>
          <a:p>
            <a:pPr lvl="1"/>
            <a:r>
              <a:rPr lang="en-US" dirty="0"/>
              <a:t>Syntax: </a:t>
            </a:r>
            <a:r>
              <a:rPr lang="en-US" dirty="0" err="1"/>
              <a:t>select.selectByValue</a:t>
            </a:r>
            <a:r>
              <a:rPr lang="en-US" dirty="0"/>
              <a:t>(Value);</a:t>
            </a:r>
          </a:p>
          <a:p>
            <a:endParaRPr lang="en-US" dirty="0"/>
          </a:p>
          <a:p>
            <a:pPr lvl="1"/>
            <a:r>
              <a:rPr lang="en-US" dirty="0"/>
              <a:t>Method Name: </a:t>
            </a:r>
            <a:r>
              <a:rPr lang="en-US" dirty="0" err="1"/>
              <a:t>selectByVisibleText</a:t>
            </a:r>
            <a:r>
              <a:rPr lang="en-US" dirty="0"/>
              <a:t> </a:t>
            </a:r>
          </a:p>
          <a:p>
            <a:pPr lvl="1"/>
            <a:r>
              <a:rPr lang="en-US" dirty="0"/>
              <a:t>Syntax: </a:t>
            </a:r>
            <a:r>
              <a:rPr lang="en-US" dirty="0" err="1"/>
              <a:t>select.selectByVisibleText</a:t>
            </a:r>
            <a:r>
              <a:rPr lang="en-US" dirty="0"/>
              <a:t>(Text);</a:t>
            </a:r>
          </a:p>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66" y="1220159"/>
            <a:ext cx="4209134" cy="24546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163" y="3752623"/>
            <a:ext cx="4221836" cy="24805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61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308103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API (Cont</a:t>
            </a:r>
            <a:r>
              <a:rPr lang="en-US" dirty="0" smtClean="0"/>
              <a:t>.)</a:t>
            </a:r>
            <a:endParaRPr lang="en-US" dirty="0"/>
          </a:p>
        </p:txBody>
      </p:sp>
      <p:sp>
        <p:nvSpPr>
          <p:cNvPr id="5" name="Content Placeholder 4"/>
          <p:cNvSpPr>
            <a:spLocks noGrp="1"/>
          </p:cNvSpPr>
          <p:nvPr>
            <p:ph idx="1"/>
          </p:nvPr>
        </p:nvSpPr>
        <p:spPr/>
        <p:txBody>
          <a:bodyPr/>
          <a:lstStyle/>
          <a:p>
            <a:r>
              <a:rPr lang="en-US" dirty="0" err="1"/>
              <a:t>getText</a:t>
            </a:r>
            <a:r>
              <a:rPr lang="en-US" dirty="0"/>
              <a:t>():</a:t>
            </a:r>
          </a:p>
          <a:p>
            <a:pPr lvl="1"/>
            <a:r>
              <a:rPr lang="en-US" dirty="0"/>
              <a:t>Get the text content from a DOM-element found by given selector</a:t>
            </a:r>
          </a:p>
          <a:p>
            <a:pPr lvl="1"/>
            <a:r>
              <a:rPr lang="en-US" dirty="0"/>
              <a:t>Make sure the element you want to request the text from is interact able otherwise empty string is returned</a:t>
            </a:r>
          </a:p>
          <a:p>
            <a:pPr marL="189411" lvl="1" indent="0">
              <a:buNone/>
            </a:pPr>
            <a:r>
              <a:rPr lang="en-US" dirty="0"/>
              <a:t>Syntax:</a:t>
            </a:r>
          </a:p>
          <a:p>
            <a:pPr marL="189411" lvl="1" indent="0">
              <a:buNone/>
            </a:pPr>
            <a:r>
              <a:rPr lang="en-US" dirty="0" smtClean="0"/>
              <a:t>	</a:t>
            </a:r>
            <a:r>
              <a:rPr lang="en-US" dirty="0" err="1" smtClean="0"/>
              <a:t>WebElement</a:t>
            </a:r>
            <a:r>
              <a:rPr lang="en-US" dirty="0" smtClean="0"/>
              <a:t> </a:t>
            </a:r>
            <a:r>
              <a:rPr lang="en-US" dirty="0" err="1"/>
              <a:t>TxtBoxContent</a:t>
            </a:r>
            <a:r>
              <a:rPr lang="en-US" dirty="0"/>
              <a:t> = </a:t>
            </a:r>
            <a:r>
              <a:rPr lang="en-US" dirty="0" err="1"/>
              <a:t>driver.findElement</a:t>
            </a:r>
            <a:r>
              <a:rPr lang="en-US" dirty="0"/>
              <a:t>(By.id(“</a:t>
            </a:r>
            <a:r>
              <a:rPr lang="en-US" dirty="0" err="1"/>
              <a:t>WebelementID</a:t>
            </a:r>
            <a:r>
              <a:rPr lang="en-US" dirty="0"/>
              <a:t>”));</a:t>
            </a:r>
          </a:p>
          <a:p>
            <a:pPr marL="189411" lvl="1" indent="0">
              <a:buNone/>
            </a:pPr>
            <a:r>
              <a:rPr lang="en-US" dirty="0" err="1"/>
              <a:t>TxtBoxContent.getText</a:t>
            </a:r>
            <a:r>
              <a:rPr lang="en-US" dirty="0"/>
              <a:t>();</a:t>
            </a:r>
          </a:p>
          <a:p>
            <a:r>
              <a:rPr lang="en-US" dirty="0" err="1" smtClean="0"/>
              <a:t>getAttribute</a:t>
            </a:r>
            <a:r>
              <a:rPr lang="en-US" dirty="0"/>
              <a:t>():</a:t>
            </a:r>
          </a:p>
          <a:p>
            <a:pPr lvl="1"/>
            <a:r>
              <a:rPr lang="en-US" dirty="0" err="1"/>
              <a:t>getText</a:t>
            </a:r>
            <a:r>
              <a:rPr lang="en-US" dirty="0"/>
              <a:t>() will only get the inner text of an element</a:t>
            </a:r>
          </a:p>
          <a:p>
            <a:pPr lvl="1"/>
            <a:r>
              <a:rPr lang="en-US" dirty="0"/>
              <a:t>To get the value, you need to use </a:t>
            </a:r>
            <a:r>
              <a:rPr lang="en-US" dirty="0" err="1"/>
              <a:t>getAttribute</a:t>
            </a:r>
            <a:r>
              <a:rPr lang="en-US" dirty="0"/>
              <a:t>(“attribute name”)</a:t>
            </a:r>
          </a:p>
          <a:p>
            <a:pPr lvl="1"/>
            <a:r>
              <a:rPr lang="en-US" dirty="0"/>
              <a:t>Attribute name can be class, id, name, status </a:t>
            </a:r>
            <a:r>
              <a:rPr lang="en-US" dirty="0" err="1"/>
              <a:t>etc</a:t>
            </a:r>
            <a:endParaRPr lang="en-US" dirty="0"/>
          </a:p>
          <a:p>
            <a:endParaRPr lang="en-US" dirty="0"/>
          </a:p>
          <a:p>
            <a:pPr marL="189411" lvl="1" indent="0">
              <a:buNone/>
            </a:pPr>
            <a:r>
              <a:rPr lang="en-US" dirty="0" smtClean="0"/>
              <a:t>Syntax</a:t>
            </a:r>
            <a:r>
              <a:rPr lang="en-US" dirty="0"/>
              <a:t>:</a:t>
            </a:r>
          </a:p>
          <a:p>
            <a:pPr marL="370386" lvl="2" indent="0">
              <a:buNone/>
            </a:pPr>
            <a:r>
              <a:rPr lang="en-US" dirty="0" err="1"/>
              <a:t>WebElement</a:t>
            </a:r>
            <a:r>
              <a:rPr lang="en-US" dirty="0"/>
              <a:t> </a:t>
            </a:r>
            <a:r>
              <a:rPr lang="en-US" dirty="0" err="1"/>
              <a:t>TxtBoxContent</a:t>
            </a:r>
            <a:r>
              <a:rPr lang="en-US" dirty="0"/>
              <a:t> = </a:t>
            </a:r>
            <a:r>
              <a:rPr lang="en-US" dirty="0" err="1"/>
              <a:t>driver.findElement</a:t>
            </a:r>
            <a:r>
              <a:rPr lang="en-US" dirty="0"/>
              <a:t>(By.id(</a:t>
            </a:r>
            <a:r>
              <a:rPr lang="en-US" dirty="0" err="1"/>
              <a:t>WebelementID</a:t>
            </a:r>
            <a:r>
              <a:rPr lang="en-US" dirty="0"/>
              <a:t>)); </a:t>
            </a:r>
            <a:r>
              <a:rPr lang="en-US" dirty="0" err="1"/>
              <a:t>System.out.println</a:t>
            </a:r>
            <a:r>
              <a:rPr lang="en-US" dirty="0"/>
              <a:t>("Printing " + </a:t>
            </a:r>
            <a:r>
              <a:rPr lang="en-US" dirty="0" err="1"/>
              <a:t>TxtBoxContent.getAttribute</a:t>
            </a:r>
            <a:r>
              <a:rPr lang="en-US" dirty="0"/>
              <a:t>(“class"));</a:t>
            </a:r>
          </a:p>
          <a:p>
            <a:endParaRPr lang="en-US"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615" y="5172166"/>
            <a:ext cx="8016670" cy="2474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Handling Popup Dialogs and Alerts</a:t>
            </a:r>
          </a:p>
        </p:txBody>
      </p:sp>
      <p:sp>
        <p:nvSpPr>
          <p:cNvPr id="5" name="Content Placeholder 4"/>
          <p:cNvSpPr>
            <a:spLocks noGrp="1"/>
          </p:cNvSpPr>
          <p:nvPr>
            <p:ph idx="1"/>
          </p:nvPr>
        </p:nvSpPr>
        <p:spPr>
          <a:xfrm>
            <a:off x="298516" y="1494766"/>
            <a:ext cx="5005004" cy="4643751"/>
          </a:xfrm>
        </p:spPr>
        <p:txBody>
          <a:bodyPr/>
          <a:lstStyle/>
          <a:p>
            <a:pPr marL="0" indent="0">
              <a:buNone/>
            </a:pPr>
            <a:r>
              <a:rPr lang="en-US" dirty="0"/>
              <a:t>Two types of alerts:</a:t>
            </a:r>
          </a:p>
          <a:p>
            <a:endParaRPr lang="en-US" dirty="0"/>
          </a:p>
          <a:p>
            <a:pPr lvl="1"/>
            <a:r>
              <a:rPr lang="en-US" dirty="0"/>
              <a:t>Windows based alert pop ups</a:t>
            </a:r>
          </a:p>
          <a:p>
            <a:pPr lvl="2"/>
            <a:r>
              <a:rPr lang="en-US" dirty="0"/>
              <a:t>Selenium will not be able to recognize it, since it is an OS-level dialog</a:t>
            </a:r>
          </a:p>
          <a:p>
            <a:endParaRPr lang="en-US" dirty="0"/>
          </a:p>
          <a:p>
            <a:r>
              <a:rPr lang="en-US" dirty="0"/>
              <a:t>Web based alert pop ups </a:t>
            </a:r>
          </a:p>
          <a:p>
            <a:pPr lvl="1"/>
            <a:r>
              <a:rPr lang="en-US" dirty="0"/>
              <a:t>Can be Alert box/ Pop up box/ confirmation Box/ Prompt/ Authentication Box</a:t>
            </a:r>
          </a:p>
          <a:p>
            <a:pPr lvl="1"/>
            <a:r>
              <a:rPr lang="en-US" dirty="0"/>
              <a:t>Alert interface gives us following methods to deal with the alert</a:t>
            </a:r>
          </a:p>
          <a:p>
            <a:pPr lvl="2"/>
            <a:r>
              <a:rPr lang="en-US" dirty="0"/>
              <a:t>accept() : To accept the alert</a:t>
            </a:r>
          </a:p>
          <a:p>
            <a:pPr lvl="2"/>
            <a:r>
              <a:rPr lang="en-US" dirty="0"/>
              <a:t>dismiss() : To dismiss the alert</a:t>
            </a:r>
          </a:p>
          <a:p>
            <a:pPr lvl="2"/>
            <a:r>
              <a:rPr lang="en-US" dirty="0" err="1"/>
              <a:t>getText</a:t>
            </a:r>
            <a:r>
              <a:rPr lang="en-US" dirty="0"/>
              <a:t>() : To get the text of the alert</a:t>
            </a:r>
          </a:p>
          <a:p>
            <a:pPr lvl="2"/>
            <a:r>
              <a:rPr lang="en-US" dirty="0" err="1"/>
              <a:t>sendKeys</a:t>
            </a:r>
            <a:r>
              <a:rPr lang="en-US" dirty="0"/>
              <a:t>() : To write some text to the alert</a:t>
            </a:r>
          </a:p>
          <a:p>
            <a:endParaRPr lang="en-US" dirty="0"/>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286" y="4252821"/>
            <a:ext cx="2662545" cy="15728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960" y="1261793"/>
            <a:ext cx="3771198" cy="21824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88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5.1: Testing Web Applications Using Web Driver API</a:t>
            </a:r>
            <a:r>
              <a:rPr lang="en-US" dirty="0"/>
              <a:t/>
            </a:r>
            <a:br>
              <a:rPr lang="en-US" dirty="0"/>
            </a:br>
            <a:r>
              <a:rPr lang="en-US" dirty="0"/>
              <a:t>Windows</a:t>
            </a:r>
          </a:p>
        </p:txBody>
      </p:sp>
      <p:sp>
        <p:nvSpPr>
          <p:cNvPr id="4" name="Content Placeholder 3"/>
          <p:cNvSpPr>
            <a:spLocks noGrp="1"/>
          </p:cNvSpPr>
          <p:nvPr>
            <p:ph idx="1"/>
          </p:nvPr>
        </p:nvSpPr>
        <p:spPr>
          <a:xfrm>
            <a:off x="298516" y="1296646"/>
            <a:ext cx="8845484" cy="4643751"/>
          </a:xfrm>
        </p:spPr>
        <p:txBody>
          <a:bodyPr/>
          <a:lstStyle/>
          <a:p>
            <a:r>
              <a:rPr lang="en-US" sz="1800" dirty="0"/>
              <a:t>Multiple windows are handled by switching the focus from one window to another</a:t>
            </a:r>
          </a:p>
          <a:p>
            <a:r>
              <a:rPr lang="en-US" sz="1800" b="1" dirty="0" smtClean="0"/>
              <a:t>Syntax</a:t>
            </a:r>
            <a:r>
              <a:rPr lang="en-US" sz="1800" b="1" dirty="0"/>
              <a:t>:</a:t>
            </a:r>
          </a:p>
          <a:p>
            <a:pPr marL="0" indent="0">
              <a:buNone/>
            </a:pPr>
            <a:r>
              <a:rPr lang="en-US" sz="2000" dirty="0" smtClean="0"/>
              <a:t>    </a:t>
            </a:r>
            <a:r>
              <a:rPr lang="en-US" sz="1400" b="1" dirty="0" smtClean="0"/>
              <a:t>// Opening site  </a:t>
            </a:r>
          </a:p>
          <a:p>
            <a:pPr marL="0" indent="0">
              <a:buNone/>
            </a:pPr>
            <a:r>
              <a:rPr lang="en-US" sz="1400" dirty="0" smtClean="0"/>
              <a:t>     </a:t>
            </a:r>
            <a:r>
              <a:rPr lang="en-US" sz="1400" dirty="0"/>
              <a:t>	</a:t>
            </a:r>
            <a:r>
              <a:rPr lang="en-US" sz="1400" dirty="0" err="1"/>
              <a:t>driver.findElement</a:t>
            </a:r>
            <a:r>
              <a:rPr lang="en-US" sz="1400" dirty="0"/>
              <a:t>(</a:t>
            </a:r>
            <a:r>
              <a:rPr lang="en-US" sz="1400" dirty="0" err="1"/>
              <a:t>By.xpath</a:t>
            </a:r>
            <a:r>
              <a:rPr lang="en-US" sz="1400" dirty="0"/>
              <a:t>("//</a:t>
            </a:r>
            <a:r>
              <a:rPr lang="en-US" sz="1400" dirty="0" err="1"/>
              <a:t>img</a:t>
            </a:r>
            <a:r>
              <a:rPr lang="en-US" sz="1400" dirty="0"/>
              <a:t>[@alt='</a:t>
            </a:r>
            <a:r>
              <a:rPr lang="en-US" sz="1400" dirty="0" err="1"/>
              <a:t>SeleniumMasterLogo</a:t>
            </a:r>
            <a:r>
              <a:rPr lang="en-US" sz="1400" dirty="0"/>
              <a:t>']")).click();  </a:t>
            </a:r>
          </a:p>
          <a:p>
            <a:pPr marL="0" indent="0">
              <a:buNone/>
            </a:pPr>
            <a:r>
              <a:rPr lang="en-US" sz="1400" b="1" dirty="0"/>
              <a:t>      // Storing parent window reference into a String Variable  </a:t>
            </a:r>
          </a:p>
          <a:p>
            <a:pPr marL="0" indent="0">
              <a:buNone/>
            </a:pPr>
            <a:r>
              <a:rPr lang="en-US" sz="1400" dirty="0"/>
              <a:t>     	String </a:t>
            </a:r>
            <a:r>
              <a:rPr lang="en-US" sz="1400" dirty="0" err="1"/>
              <a:t>Parent_Window</a:t>
            </a:r>
            <a:r>
              <a:rPr lang="en-US" sz="1400" dirty="0"/>
              <a:t> = </a:t>
            </a:r>
            <a:r>
              <a:rPr lang="en-US" sz="1400" dirty="0" err="1"/>
              <a:t>driver.getWindowHandle</a:t>
            </a:r>
            <a:r>
              <a:rPr lang="en-US" sz="1400" dirty="0"/>
              <a:t>();    </a:t>
            </a:r>
          </a:p>
          <a:p>
            <a:pPr marL="0" indent="0">
              <a:buNone/>
            </a:pPr>
            <a:r>
              <a:rPr lang="en-US" sz="1400" dirty="0"/>
              <a:t>      </a:t>
            </a:r>
            <a:r>
              <a:rPr lang="en-US" sz="1400" b="1" dirty="0"/>
              <a:t>// Switching from parent window to child window   </a:t>
            </a:r>
          </a:p>
          <a:p>
            <a:pPr marL="0" indent="0">
              <a:buNone/>
            </a:pPr>
            <a:r>
              <a:rPr lang="en-US" sz="1400" dirty="0"/>
              <a:t>     	for (String </a:t>
            </a:r>
            <a:r>
              <a:rPr lang="en-US" sz="1400" dirty="0" err="1"/>
              <a:t>Child_Window</a:t>
            </a:r>
            <a:r>
              <a:rPr lang="en-US" sz="1400" dirty="0"/>
              <a:t> : </a:t>
            </a:r>
            <a:r>
              <a:rPr lang="en-US" sz="1400" dirty="0" err="1"/>
              <a:t>driver.getWindowHandles</a:t>
            </a:r>
            <a:r>
              <a:rPr lang="en-US" sz="1400" dirty="0"/>
              <a:t>())  </a:t>
            </a:r>
          </a:p>
          <a:p>
            <a:pPr marL="0" indent="0">
              <a:buNone/>
            </a:pPr>
            <a:r>
              <a:rPr lang="en-US" sz="1400" dirty="0"/>
              <a:t>     	{  </a:t>
            </a:r>
          </a:p>
          <a:p>
            <a:pPr marL="0" indent="0">
              <a:buNone/>
            </a:pPr>
            <a:r>
              <a:rPr lang="en-US" sz="1400" dirty="0"/>
              <a:t>     		</a:t>
            </a:r>
            <a:r>
              <a:rPr lang="en-US" sz="1400" dirty="0" err="1"/>
              <a:t>driver.switchTo</a:t>
            </a:r>
            <a:r>
              <a:rPr lang="en-US" sz="1400" dirty="0"/>
              <a:t>().window(</a:t>
            </a:r>
            <a:r>
              <a:rPr lang="en-US" sz="1400" dirty="0" err="1"/>
              <a:t>Child_Window</a:t>
            </a:r>
            <a:r>
              <a:rPr lang="en-US" sz="1400" dirty="0"/>
              <a:t>);  </a:t>
            </a:r>
          </a:p>
          <a:p>
            <a:pPr marL="0" indent="0">
              <a:buNone/>
            </a:pPr>
            <a:r>
              <a:rPr lang="en-US" sz="1400" b="1" dirty="0"/>
              <a:t>      // Performing actions on child window  </a:t>
            </a:r>
          </a:p>
          <a:p>
            <a:pPr marL="0" indent="0">
              <a:buNone/>
            </a:pPr>
            <a:r>
              <a:rPr lang="en-US" sz="1400" dirty="0"/>
              <a:t>     		</a:t>
            </a:r>
            <a:r>
              <a:rPr lang="en-US" sz="1400" dirty="0" err="1"/>
              <a:t>driver.findElement</a:t>
            </a:r>
            <a:r>
              <a:rPr lang="en-US" sz="1400" dirty="0"/>
              <a:t>(By.id("</a:t>
            </a:r>
            <a:r>
              <a:rPr lang="en-US" sz="1400" dirty="0" err="1"/>
              <a:t>dropdown_txt</a:t>
            </a:r>
            <a:r>
              <a:rPr lang="en-US" sz="1400" dirty="0"/>
              <a:t>")).click();  </a:t>
            </a:r>
          </a:p>
          <a:p>
            <a:pPr marL="0" indent="0">
              <a:buNone/>
            </a:pPr>
            <a:r>
              <a:rPr lang="en-US" sz="1400" dirty="0"/>
              <a:t>     		</a:t>
            </a:r>
            <a:r>
              <a:rPr lang="en-US" sz="1400" dirty="0" err="1"/>
              <a:t>driver.findElement</a:t>
            </a:r>
            <a:r>
              <a:rPr lang="en-US" sz="1400" dirty="0"/>
              <a:t>(</a:t>
            </a:r>
            <a:r>
              <a:rPr lang="en-US" sz="1400" dirty="0" err="1"/>
              <a:t>By.xpath</a:t>
            </a:r>
            <a:r>
              <a:rPr lang="en-US" sz="1400" dirty="0"/>
              <a:t>("//*[@id='</a:t>
            </a:r>
            <a:r>
              <a:rPr lang="en-US" sz="1400" dirty="0" err="1"/>
              <a:t>anotherItemDiv</a:t>
            </a:r>
            <a:r>
              <a:rPr lang="en-US" sz="1400" dirty="0"/>
              <a:t>']")).click();  </a:t>
            </a:r>
          </a:p>
          <a:p>
            <a:pPr marL="0" indent="0">
              <a:buNone/>
            </a:pPr>
            <a:r>
              <a:rPr lang="en-US" sz="1400" dirty="0"/>
              <a:t>     	}  </a:t>
            </a:r>
          </a:p>
          <a:p>
            <a:pPr marL="0" indent="0">
              <a:buNone/>
            </a:pPr>
            <a:r>
              <a:rPr lang="en-US" sz="1400" b="1" dirty="0"/>
              <a:t>      //Switching back to Parent Window  </a:t>
            </a:r>
          </a:p>
          <a:p>
            <a:pPr marL="0" indent="0">
              <a:buNone/>
            </a:pPr>
            <a:r>
              <a:rPr lang="en-US" sz="1400" dirty="0"/>
              <a:t>     	</a:t>
            </a:r>
            <a:r>
              <a:rPr lang="en-US" sz="1400" dirty="0" err="1"/>
              <a:t>driver.switchTo</a:t>
            </a:r>
            <a:r>
              <a:rPr lang="en-US" sz="1400" dirty="0"/>
              <a:t>().window(</a:t>
            </a:r>
            <a:r>
              <a:rPr lang="en-US" sz="1400" dirty="0" err="1"/>
              <a:t>Parent_Window</a:t>
            </a:r>
            <a:r>
              <a:rPr lang="en-US" sz="1400" dirty="0"/>
              <a:t>);  </a:t>
            </a:r>
          </a:p>
          <a:p>
            <a:pPr marL="0" indent="0">
              <a:buNone/>
            </a:pPr>
            <a:r>
              <a:rPr lang="en-US" sz="1400" b="1" dirty="0"/>
              <a:t>      //Performing some actions on Parent Window  </a:t>
            </a:r>
          </a:p>
          <a:p>
            <a:pPr marL="0" indent="0">
              <a:buNone/>
            </a:pPr>
            <a:r>
              <a:rPr lang="en-US" sz="1400" dirty="0"/>
              <a:t>       	</a:t>
            </a:r>
            <a:r>
              <a:rPr lang="en-US" sz="1400" dirty="0" err="1"/>
              <a:t>driver.findElement</a:t>
            </a:r>
            <a:r>
              <a:rPr lang="en-US" sz="1400" dirty="0"/>
              <a:t>(</a:t>
            </a:r>
            <a:r>
              <a:rPr lang="en-US" sz="1400" dirty="0" err="1"/>
              <a:t>By.className</a:t>
            </a:r>
            <a:r>
              <a:rPr lang="en-US" sz="1400" dirty="0"/>
              <a:t>("</a:t>
            </a:r>
            <a:r>
              <a:rPr lang="en-US" sz="1400" dirty="0" err="1"/>
              <a:t>btn_style</a:t>
            </a:r>
            <a:r>
              <a:rPr lang="en-US" sz="1400" dirty="0"/>
              <a:t>")).click();  </a:t>
            </a:r>
          </a:p>
          <a:p>
            <a:pPr marL="0" indent="0">
              <a:buNone/>
            </a:pPr>
            <a:r>
              <a:rPr lang="en-US" sz="1200" dirty="0"/>
              <a:t>    </a:t>
            </a:r>
          </a:p>
          <a:p>
            <a:endParaRPr lang="en-US" sz="2000" dirty="0"/>
          </a:p>
          <a:p>
            <a:endParaRPr lang="en-US" sz="2000" dirty="0"/>
          </a:p>
        </p:txBody>
      </p:sp>
    </p:spTree>
    <p:extLst>
      <p:ext uri="{BB962C8B-B14F-4D97-AF65-F5344CB8AC3E}">
        <p14:creationId xmlns:p14="http://schemas.microsoft.com/office/powerpoint/2010/main" val="1710676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sz="1600" dirty="0"/>
              <a:t>Writing first Web Driver Test</a:t>
            </a:r>
          </a:p>
          <a:p>
            <a:r>
              <a:rPr lang="en-US" sz="1600" dirty="0"/>
              <a:t>Locating UI Elements-Developers Tools</a:t>
            </a:r>
          </a:p>
          <a:p>
            <a:r>
              <a:rPr lang="en-US" sz="1600" dirty="0"/>
              <a:t>Navigation API</a:t>
            </a:r>
          </a:p>
          <a:p>
            <a:pPr lvl="1"/>
            <a:r>
              <a:rPr lang="en-US" sz="1400" dirty="0"/>
              <a:t>get</a:t>
            </a:r>
          </a:p>
          <a:p>
            <a:pPr lvl="1"/>
            <a:r>
              <a:rPr lang="en-US" sz="1400" dirty="0"/>
              <a:t>navigate</a:t>
            </a:r>
          </a:p>
          <a:p>
            <a:r>
              <a:rPr lang="en-US" sz="1600" dirty="0"/>
              <a:t>Interrogation API</a:t>
            </a:r>
          </a:p>
          <a:p>
            <a:pPr lvl="1"/>
            <a:r>
              <a:rPr lang="en-US" sz="1400" dirty="0" err="1"/>
              <a:t>getTitle</a:t>
            </a:r>
            <a:endParaRPr lang="en-US" sz="1400" dirty="0"/>
          </a:p>
          <a:p>
            <a:pPr lvl="1"/>
            <a:r>
              <a:rPr lang="en-US" sz="1400" dirty="0" err="1"/>
              <a:t>getCurrentUrl</a:t>
            </a:r>
            <a:endParaRPr lang="en-US" sz="1400" dirty="0"/>
          </a:p>
          <a:p>
            <a:pPr lvl="1"/>
            <a:r>
              <a:rPr lang="en-US" sz="1400" dirty="0" err="1"/>
              <a:t>getPageSource</a:t>
            </a:r>
            <a:r>
              <a:rPr lang="en-US" sz="1400" dirty="0"/>
              <a:t> </a:t>
            </a:r>
          </a:p>
          <a:p>
            <a:r>
              <a:rPr lang="en-US" sz="1600" dirty="0" err="1"/>
              <a:t>WebElement</a:t>
            </a:r>
            <a:r>
              <a:rPr lang="en-US" sz="1600" dirty="0"/>
              <a:t> API</a:t>
            </a:r>
          </a:p>
          <a:p>
            <a:pPr lvl="1"/>
            <a:r>
              <a:rPr lang="en-US" sz="1400" dirty="0" err="1"/>
              <a:t>findElement</a:t>
            </a:r>
            <a:r>
              <a:rPr lang="en-US" sz="1400" dirty="0"/>
              <a:t> &amp; </a:t>
            </a:r>
            <a:r>
              <a:rPr lang="en-US" sz="1400" dirty="0" err="1"/>
              <a:t>findElements</a:t>
            </a:r>
            <a:endParaRPr lang="en-US" sz="1400" dirty="0"/>
          </a:p>
          <a:p>
            <a:pPr lvl="1"/>
            <a:r>
              <a:rPr lang="en-US" sz="1400" dirty="0"/>
              <a:t>By</a:t>
            </a:r>
          </a:p>
          <a:p>
            <a:pPr lvl="2"/>
            <a:r>
              <a:rPr lang="en-US" sz="1200" dirty="0"/>
              <a:t>id</a:t>
            </a:r>
          </a:p>
          <a:p>
            <a:pPr lvl="2"/>
            <a:r>
              <a:rPr lang="en-US" sz="1200" dirty="0" err="1"/>
              <a:t>xpath</a:t>
            </a:r>
            <a:endParaRPr lang="en-US" sz="1200" dirty="0"/>
          </a:p>
          <a:p>
            <a:pPr lvl="2"/>
            <a:r>
              <a:rPr lang="en-US" sz="1200" dirty="0" err="1"/>
              <a:t>cssSelector</a:t>
            </a:r>
            <a:endParaRPr lang="en-US" sz="1200" dirty="0"/>
          </a:p>
          <a:p>
            <a:pPr lvl="2"/>
            <a:r>
              <a:rPr lang="en-US" sz="1200" dirty="0" err="1"/>
              <a:t>className</a:t>
            </a:r>
            <a:endParaRPr lang="en-US" sz="1200" dirty="0"/>
          </a:p>
          <a:p>
            <a:pPr lvl="2"/>
            <a:r>
              <a:rPr lang="en-US" sz="1200" dirty="0" err="1" smtClean="0"/>
              <a:t>linkText</a:t>
            </a:r>
            <a:r>
              <a:rPr lang="en-US" sz="1200" dirty="0"/>
              <a:t>, </a:t>
            </a:r>
            <a:r>
              <a:rPr lang="en-US" sz="1200" dirty="0" smtClean="0"/>
              <a:t>name, </a:t>
            </a:r>
            <a:r>
              <a:rPr lang="en-US" sz="1200" dirty="0" err="1" smtClean="0"/>
              <a:t>tagName</a:t>
            </a:r>
            <a:r>
              <a:rPr lang="en-US" sz="1200" dirty="0" smtClean="0"/>
              <a:t>, </a:t>
            </a:r>
            <a:r>
              <a:rPr lang="en-US" sz="1200" dirty="0" err="1" smtClean="0"/>
              <a:t>partialLinkText</a:t>
            </a:r>
            <a:endParaRPr lang="en-US" sz="1200" dirty="0"/>
          </a:p>
          <a:p>
            <a:endParaRPr lang="en-US" sz="1800" dirty="0"/>
          </a:p>
          <a:p>
            <a:endParaRPr lang="en-US" sz="1800" dirty="0"/>
          </a:p>
          <a:p>
            <a:pPr lvl="2"/>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Alerts</a:t>
            </a:r>
          </a:p>
        </p:txBody>
      </p:sp>
      <p:sp>
        <p:nvSpPr>
          <p:cNvPr id="5" name="Content Placeholder 4"/>
          <p:cNvSpPr>
            <a:spLocks noGrp="1"/>
          </p:cNvSpPr>
          <p:nvPr>
            <p:ph idx="1"/>
          </p:nvPr>
        </p:nvSpPr>
        <p:spPr/>
        <p:txBody>
          <a:bodyPr/>
          <a:lstStyle/>
          <a:p>
            <a:r>
              <a:rPr lang="en-US" dirty="0"/>
              <a:t>Present in the </a:t>
            </a:r>
            <a:r>
              <a:rPr lang="en-US" b="1" dirty="0" err="1"/>
              <a:t>org.openqa.selenium.Alert</a:t>
            </a:r>
            <a:r>
              <a:rPr lang="en-US" b="1" dirty="0"/>
              <a:t> </a:t>
            </a:r>
            <a:r>
              <a:rPr lang="en-US" dirty="0"/>
              <a:t>package</a:t>
            </a:r>
          </a:p>
          <a:p>
            <a:r>
              <a:rPr lang="en-US" dirty="0" smtClean="0"/>
              <a:t>Syntax</a:t>
            </a:r>
            <a:r>
              <a:rPr lang="en-US" dirty="0"/>
              <a:t>:</a:t>
            </a:r>
          </a:p>
          <a:p>
            <a:pPr marL="0" indent="0">
              <a:buNone/>
            </a:pPr>
            <a:r>
              <a:rPr lang="en-US" dirty="0"/>
              <a:t>	</a:t>
            </a:r>
            <a:r>
              <a:rPr lang="en-US" sz="1600" dirty="0"/>
              <a:t>Alert </a:t>
            </a:r>
            <a:r>
              <a:rPr lang="en-US" sz="1600" dirty="0" err="1"/>
              <a:t>simpleAlert</a:t>
            </a:r>
            <a:r>
              <a:rPr lang="en-US" sz="1600" dirty="0"/>
              <a:t> = </a:t>
            </a:r>
            <a:r>
              <a:rPr lang="en-US" sz="1600" b="1" dirty="0" err="1"/>
              <a:t>driver.switchTo</a:t>
            </a:r>
            <a:r>
              <a:rPr lang="en-US" sz="1600" b="1" dirty="0"/>
              <a:t>().alert();      </a:t>
            </a:r>
            <a:r>
              <a:rPr lang="en-US" sz="1600" dirty="0"/>
              <a:t>//switch from main window to an alert</a:t>
            </a:r>
          </a:p>
          <a:p>
            <a:pPr marL="0" indent="0">
              <a:buNone/>
            </a:pPr>
            <a:r>
              <a:rPr lang="en-US" sz="1600" dirty="0"/>
              <a:t>	String </a:t>
            </a:r>
            <a:r>
              <a:rPr lang="en-US" sz="1600" dirty="0" err="1"/>
              <a:t>alertText</a:t>
            </a:r>
            <a:r>
              <a:rPr lang="en-US" sz="1600" dirty="0"/>
              <a:t> = </a:t>
            </a:r>
            <a:r>
              <a:rPr lang="en-US" sz="1600" b="1" dirty="0" err="1"/>
              <a:t>simpleAlert.getText</a:t>
            </a:r>
            <a:r>
              <a:rPr lang="en-US" sz="1600" b="1" dirty="0" smtClean="0"/>
              <a:t>();          </a:t>
            </a:r>
            <a:r>
              <a:rPr lang="en-US" sz="1600" dirty="0" smtClean="0"/>
              <a:t>  </a:t>
            </a:r>
            <a:r>
              <a:rPr lang="en-US" sz="1600" dirty="0"/>
              <a:t>//To get the text present on alert</a:t>
            </a:r>
          </a:p>
          <a:p>
            <a:pPr marL="0" indent="0">
              <a:buNone/>
            </a:pPr>
            <a:r>
              <a:rPr lang="en-US" sz="1600" dirty="0"/>
              <a:t>	</a:t>
            </a:r>
            <a:r>
              <a:rPr lang="en-US" sz="1600" dirty="0" err="1"/>
              <a:t>System.out.println</a:t>
            </a:r>
            <a:r>
              <a:rPr lang="en-US" sz="1600" dirty="0"/>
              <a:t>("Alert text is " + </a:t>
            </a:r>
            <a:r>
              <a:rPr lang="en-US" sz="1600" dirty="0" err="1"/>
              <a:t>alertText</a:t>
            </a:r>
            <a:r>
              <a:rPr lang="en-US" sz="1600" dirty="0"/>
              <a:t>);</a:t>
            </a:r>
          </a:p>
          <a:p>
            <a:pPr marL="0" indent="0">
              <a:buNone/>
            </a:pPr>
            <a:r>
              <a:rPr lang="en-US" sz="1600" dirty="0"/>
              <a:t>	</a:t>
            </a:r>
            <a:r>
              <a:rPr lang="en-US" sz="1600" b="1" dirty="0"/>
              <a:t>//Simple alert</a:t>
            </a:r>
          </a:p>
          <a:p>
            <a:pPr marL="0" indent="0">
              <a:buNone/>
            </a:pPr>
            <a:r>
              <a:rPr lang="en-US" sz="1600" dirty="0"/>
              <a:t>	</a:t>
            </a:r>
            <a:r>
              <a:rPr lang="en-US" sz="1600" dirty="0" err="1"/>
              <a:t>simpleAlert.accept</a:t>
            </a:r>
            <a:r>
              <a:rPr lang="en-US" sz="1600" dirty="0"/>
              <a:t>();	                             //To click on ‘Ok’/’Yes’ on Alert</a:t>
            </a:r>
          </a:p>
          <a:p>
            <a:pPr marL="0" indent="0">
              <a:buNone/>
            </a:pPr>
            <a:r>
              <a:rPr lang="en-US" sz="1600" dirty="0"/>
              <a:t>	</a:t>
            </a:r>
          </a:p>
          <a:p>
            <a:pPr marL="0" indent="0">
              <a:buNone/>
            </a:pPr>
            <a:r>
              <a:rPr lang="en-US" sz="1600" dirty="0"/>
              <a:t>				</a:t>
            </a:r>
            <a:r>
              <a:rPr lang="en-US" sz="1600" b="1" dirty="0"/>
              <a:t>OR</a:t>
            </a:r>
          </a:p>
          <a:p>
            <a:pPr marL="0" indent="0">
              <a:buNone/>
            </a:pPr>
            <a:r>
              <a:rPr lang="en-US" sz="1600" dirty="0"/>
              <a:t>	</a:t>
            </a:r>
            <a:r>
              <a:rPr lang="en-US" sz="1600" b="1" dirty="0"/>
              <a:t>//Confirmation Alert</a:t>
            </a:r>
          </a:p>
          <a:p>
            <a:pPr marL="0" indent="0">
              <a:buNone/>
            </a:pPr>
            <a:r>
              <a:rPr lang="en-US" sz="1600" dirty="0"/>
              <a:t>	</a:t>
            </a:r>
            <a:r>
              <a:rPr lang="en-US" sz="1600" dirty="0" err="1"/>
              <a:t>simpleAlert</a:t>
            </a:r>
            <a:r>
              <a:rPr lang="en-US" sz="1600" dirty="0"/>
              <a:t>. dismiss();		        </a:t>
            </a:r>
            <a:r>
              <a:rPr lang="en-US" sz="1600" dirty="0" smtClean="0"/>
              <a:t>    //</a:t>
            </a:r>
            <a:r>
              <a:rPr lang="en-US" sz="1600" dirty="0"/>
              <a:t>To click on ‘Cancel’/’No’ on Alert</a:t>
            </a:r>
          </a:p>
          <a:p>
            <a:pPr marL="0" indent="0">
              <a:buNone/>
            </a:pPr>
            <a:r>
              <a:rPr lang="en-US" sz="1600" dirty="0"/>
              <a:t>			</a:t>
            </a:r>
          </a:p>
          <a:p>
            <a:pPr marL="0" indent="0">
              <a:buNone/>
            </a:pPr>
            <a:r>
              <a:rPr lang="en-US" sz="1600" dirty="0"/>
              <a:t>	</a:t>
            </a:r>
            <a:r>
              <a:rPr lang="en-US" sz="1600" b="1" dirty="0"/>
              <a:t>			OR</a:t>
            </a:r>
          </a:p>
          <a:p>
            <a:pPr marL="0" indent="0">
              <a:buNone/>
            </a:pPr>
            <a:r>
              <a:rPr lang="en-US" sz="1600" b="1" dirty="0"/>
              <a:t>	//Prompt Alerts</a:t>
            </a:r>
          </a:p>
          <a:p>
            <a:pPr marL="0" indent="0">
              <a:buNone/>
            </a:pPr>
            <a:r>
              <a:rPr lang="en-US" sz="1600" dirty="0"/>
              <a:t>	</a:t>
            </a:r>
            <a:r>
              <a:rPr lang="en-US" sz="1600" dirty="0" err="1"/>
              <a:t>simpleAlert</a:t>
            </a:r>
            <a:r>
              <a:rPr lang="en-US" sz="1600" dirty="0"/>
              <a:t>. </a:t>
            </a:r>
            <a:r>
              <a:rPr lang="en-US" sz="1600" dirty="0" err="1"/>
              <a:t>sendKeys</a:t>
            </a:r>
            <a:r>
              <a:rPr lang="en-US" sz="1600" dirty="0"/>
              <a:t>("Accepting the alert"); //Send some text to the </a:t>
            </a:r>
            <a:r>
              <a:rPr lang="en-US" sz="1600" dirty="0" smtClean="0"/>
              <a:t>alert</a:t>
            </a:r>
            <a:r>
              <a:rPr lang="en-US" sz="1600" dirty="0"/>
              <a:t>	</a:t>
            </a:r>
          </a:p>
          <a:p>
            <a:endParaRPr lang="en-US" dirty="0"/>
          </a:p>
        </p:txBody>
      </p:sp>
    </p:spTree>
    <p:extLst>
      <p:ext uri="{BB962C8B-B14F-4D97-AF65-F5344CB8AC3E}">
        <p14:creationId xmlns:p14="http://schemas.microsoft.com/office/powerpoint/2010/main" val="3128977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Why synchronization is important </a:t>
            </a:r>
          </a:p>
        </p:txBody>
      </p:sp>
      <p:sp>
        <p:nvSpPr>
          <p:cNvPr id="5" name="Content Placeholder 4"/>
          <p:cNvSpPr>
            <a:spLocks noGrp="1"/>
          </p:cNvSpPr>
          <p:nvPr>
            <p:ph idx="1"/>
          </p:nvPr>
        </p:nvSpPr>
        <p:spPr>
          <a:xfrm>
            <a:off x="298516" y="1380462"/>
            <a:ext cx="8845484" cy="4643751"/>
          </a:xfrm>
        </p:spPr>
        <p:txBody>
          <a:bodyPr/>
          <a:lstStyle/>
          <a:p>
            <a:r>
              <a:rPr lang="en-US" dirty="0"/>
              <a:t>“Mechanism which involves more than one components to work parallel with each other”</a:t>
            </a:r>
          </a:p>
          <a:p>
            <a:r>
              <a:rPr lang="en-US" dirty="0" smtClean="0"/>
              <a:t> </a:t>
            </a:r>
            <a:r>
              <a:rPr lang="en-US" dirty="0"/>
              <a:t>Every time user performs an operation on the browser, one of the following happens:</a:t>
            </a:r>
          </a:p>
          <a:p>
            <a:pPr lvl="1"/>
            <a:r>
              <a:rPr lang="en-US" dirty="0" smtClean="0"/>
              <a:t>The </a:t>
            </a:r>
            <a:r>
              <a:rPr lang="en-US" dirty="0"/>
              <a:t>request goes all the way to server and entire DOM is refreshed when response comes back</a:t>
            </a:r>
          </a:p>
          <a:p>
            <a:pPr lvl="1"/>
            <a:endParaRPr lang="en-US" dirty="0"/>
          </a:p>
          <a:p>
            <a:pPr lvl="1"/>
            <a:r>
              <a:rPr lang="en-US" dirty="0"/>
              <a:t>The request hits the server and only partial DOM gets refreshed (Ajax requests or asynchronous JavaScript calls)</a:t>
            </a:r>
          </a:p>
          <a:p>
            <a:pPr lvl="1"/>
            <a:endParaRPr lang="en-US" dirty="0"/>
          </a:p>
          <a:p>
            <a:pPr lvl="1"/>
            <a:r>
              <a:rPr lang="en-US" dirty="0"/>
              <a:t>The request is processed on the client side itself by JavaScript functions</a:t>
            </a:r>
          </a:p>
          <a:p>
            <a:endParaRPr lang="en-US" dirty="0"/>
          </a:p>
          <a:p>
            <a:r>
              <a:rPr lang="en-US" dirty="0"/>
              <a:t>So if we think about the overall workflow, there is a need of certain synchronization that happens between the client(aka. browser) and the server (the </a:t>
            </a:r>
            <a:r>
              <a:rPr lang="en-US" dirty="0" err="1"/>
              <a:t>url</a:t>
            </a:r>
            <a:r>
              <a:rPr lang="en-US" dirty="0"/>
              <a:t>)</a:t>
            </a:r>
          </a:p>
          <a:p>
            <a:endParaRPr lang="en-US" dirty="0"/>
          </a:p>
        </p:txBody>
      </p:sp>
    </p:spTree>
    <p:extLst>
      <p:ext uri="{BB962C8B-B14F-4D97-AF65-F5344CB8AC3E}">
        <p14:creationId xmlns:p14="http://schemas.microsoft.com/office/powerpoint/2010/main" val="3695136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a:t>
            </a:r>
            <a:r>
              <a:rPr lang="en-US" dirty="0" smtClean="0"/>
              <a:t>Wait</a:t>
            </a:r>
            <a:endParaRPr lang="en-US" dirty="0"/>
          </a:p>
        </p:txBody>
      </p:sp>
      <p:sp>
        <p:nvSpPr>
          <p:cNvPr id="5" name="Content Placeholder 4"/>
          <p:cNvSpPr>
            <a:spLocks noGrp="1"/>
          </p:cNvSpPr>
          <p:nvPr>
            <p:ph idx="1"/>
          </p:nvPr>
        </p:nvSpPr>
        <p:spPr/>
        <p:txBody>
          <a:bodyPr/>
          <a:lstStyle/>
          <a:p>
            <a:r>
              <a:rPr lang="en-US" dirty="0"/>
              <a:t>Implicit Wait</a:t>
            </a:r>
          </a:p>
          <a:p>
            <a:endParaRPr lang="en-US" dirty="0"/>
          </a:p>
          <a:p>
            <a:r>
              <a:rPr lang="en-US" dirty="0"/>
              <a:t>Element Synchronization</a:t>
            </a:r>
          </a:p>
          <a:p>
            <a:pPr lvl="1"/>
            <a:r>
              <a:rPr lang="en-US" dirty="0"/>
              <a:t>Default element existence timeout can be set</a:t>
            </a:r>
          </a:p>
          <a:p>
            <a:pPr lvl="1"/>
            <a:r>
              <a:rPr lang="en-US" dirty="0"/>
              <a:t>Below statement will set the default object synchronization timeout as 20</a:t>
            </a:r>
          </a:p>
          <a:p>
            <a:pPr lvl="1"/>
            <a:r>
              <a:rPr lang="en-US" dirty="0"/>
              <a:t>Means that selenium script will wait for maximum 20 seconds for element to exist </a:t>
            </a:r>
          </a:p>
          <a:p>
            <a:pPr lvl="1"/>
            <a:r>
              <a:rPr lang="en-US" dirty="0"/>
              <a:t>If Web element does not exist within 20 seconds, it will throw an exception</a:t>
            </a:r>
            <a:br>
              <a:rPr lang="en-US" dirty="0"/>
            </a:br>
            <a:endParaRPr lang="en-US" dirty="0"/>
          </a:p>
          <a:p>
            <a:r>
              <a:rPr lang="en-US" dirty="0" err="1"/>
              <a:t>driver.manage</a:t>
            </a:r>
            <a:r>
              <a:rPr lang="en-US" dirty="0"/>
              <a:t>().timeouts().</a:t>
            </a:r>
            <a:r>
              <a:rPr lang="en-US" dirty="0" err="1"/>
              <a:t>implicitlyWait</a:t>
            </a:r>
            <a:r>
              <a:rPr lang="en-US" dirty="0"/>
              <a:t>(20, </a:t>
            </a:r>
            <a:r>
              <a:rPr lang="en-US" dirty="0" err="1"/>
              <a:t>TimeUnit.SECONDS</a:t>
            </a:r>
            <a:r>
              <a:rPr lang="en-US" dirty="0"/>
              <a:t>);</a:t>
            </a:r>
          </a:p>
          <a:p>
            <a:endParaRPr lang="en-US" dirty="0"/>
          </a:p>
          <a:p>
            <a:endParaRPr lang="en-US" dirty="0"/>
          </a:p>
        </p:txBody>
      </p:sp>
    </p:spTree>
    <p:extLst>
      <p:ext uri="{BB962C8B-B14F-4D97-AF65-F5344CB8AC3E}">
        <p14:creationId xmlns:p14="http://schemas.microsoft.com/office/powerpoint/2010/main" val="702453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Using Explicit &amp; Implicit </a:t>
            </a:r>
            <a:r>
              <a:rPr lang="en-US" dirty="0" smtClean="0"/>
              <a:t>Wait</a:t>
            </a:r>
            <a:endParaRPr lang="en-US" dirty="0"/>
          </a:p>
        </p:txBody>
      </p:sp>
      <p:sp>
        <p:nvSpPr>
          <p:cNvPr id="5" name="Content Placeholder 4"/>
          <p:cNvSpPr>
            <a:spLocks noGrp="1"/>
          </p:cNvSpPr>
          <p:nvPr>
            <p:ph idx="1"/>
          </p:nvPr>
        </p:nvSpPr>
        <p:spPr/>
        <p:txBody>
          <a:bodyPr/>
          <a:lstStyle/>
          <a:p>
            <a:r>
              <a:rPr lang="en-US" dirty="0"/>
              <a:t>Explicit Wait</a:t>
            </a:r>
          </a:p>
          <a:p>
            <a:endParaRPr lang="en-US" dirty="0"/>
          </a:p>
          <a:p>
            <a:pPr lvl="1"/>
            <a:r>
              <a:rPr lang="en-US" dirty="0"/>
              <a:t>Specific condition synchronization</a:t>
            </a:r>
          </a:p>
          <a:p>
            <a:r>
              <a:rPr lang="en-US" dirty="0"/>
              <a:t>	Instruct selenium to wait until element is in expected condition</a:t>
            </a:r>
          </a:p>
          <a:p>
            <a:pPr lvl="1"/>
            <a:r>
              <a:rPr lang="en-US" dirty="0"/>
              <a:t>Syntax:</a:t>
            </a:r>
          </a:p>
          <a:p>
            <a:pPr marL="189411" lvl="1" indent="0">
              <a:buNone/>
            </a:pPr>
            <a:r>
              <a:rPr lang="en-US" dirty="0"/>
              <a:t>	</a:t>
            </a:r>
            <a:r>
              <a:rPr lang="en-US" dirty="0" err="1"/>
              <a:t>WebDriverWait</a:t>
            </a:r>
            <a:r>
              <a:rPr lang="en-US" dirty="0"/>
              <a:t> w = new </a:t>
            </a:r>
            <a:r>
              <a:rPr lang="en-US" dirty="0" err="1"/>
              <a:t>WebDriverWait</a:t>
            </a:r>
            <a:r>
              <a:rPr lang="en-US" dirty="0"/>
              <a:t>(driver,20); </a:t>
            </a:r>
          </a:p>
          <a:p>
            <a:pPr marL="189411" lvl="1" indent="0">
              <a:buNone/>
            </a:pPr>
            <a:r>
              <a:rPr lang="en-US" dirty="0"/>
              <a:t>	</a:t>
            </a:r>
            <a:r>
              <a:rPr lang="en-US" dirty="0" err="1"/>
              <a:t>w.ignoring</a:t>
            </a:r>
            <a:r>
              <a:rPr lang="en-US" dirty="0"/>
              <a:t>(</a:t>
            </a:r>
            <a:r>
              <a:rPr lang="en-US" dirty="0" err="1"/>
              <a:t>NoSuchElementException.class</a:t>
            </a:r>
            <a:r>
              <a:rPr lang="en-US" dirty="0"/>
              <a:t>); </a:t>
            </a:r>
          </a:p>
          <a:p>
            <a:pPr marL="189411" lvl="1" indent="0">
              <a:buNone/>
            </a:pPr>
            <a:r>
              <a:rPr lang="en-US" dirty="0"/>
              <a:t>	</a:t>
            </a:r>
            <a:r>
              <a:rPr lang="en-US" dirty="0" err="1"/>
              <a:t>WebElement</a:t>
            </a:r>
            <a:r>
              <a:rPr lang="en-US" dirty="0"/>
              <a:t> P = null; </a:t>
            </a:r>
          </a:p>
          <a:p>
            <a:pPr marL="189411" lvl="1" indent="0">
              <a:buNone/>
            </a:pPr>
            <a:r>
              <a:rPr lang="en-US" dirty="0" smtClean="0"/>
              <a:t>	//</a:t>
            </a:r>
            <a:r>
              <a:rPr lang="en-US" dirty="0"/>
              <a:t>below statement will wait until element becomes visible 	</a:t>
            </a:r>
            <a:r>
              <a:rPr lang="en-US" dirty="0" smtClean="0"/>
              <a:t>	P=</a:t>
            </a:r>
            <a:r>
              <a:rPr lang="en-US" dirty="0" err="1" smtClean="0"/>
              <a:t>w.until</a:t>
            </a:r>
            <a:r>
              <a:rPr lang="en-US" dirty="0" smtClean="0"/>
              <a:t>(</a:t>
            </a:r>
            <a:r>
              <a:rPr lang="en-US" dirty="0" err="1" smtClean="0"/>
              <a:t>ExpectedConditions.visibilityOfElementLocated</a:t>
            </a:r>
            <a:r>
              <a:rPr lang="en-US" dirty="0" smtClean="0"/>
              <a:t>(By.id</a:t>
            </a:r>
            <a:r>
              <a:rPr lang="en-US" dirty="0"/>
              <a:t>("x"))); </a:t>
            </a:r>
          </a:p>
          <a:p>
            <a:pPr marL="189411" lvl="1" indent="0">
              <a:buNone/>
            </a:pPr>
            <a:r>
              <a:rPr lang="en-US" dirty="0" smtClean="0"/>
              <a:t>	//</a:t>
            </a:r>
            <a:r>
              <a:rPr lang="en-US" dirty="0"/>
              <a:t>below statement will wait until element becomes clickable. </a:t>
            </a:r>
          </a:p>
          <a:p>
            <a:pPr marL="189411" lvl="1" indent="0">
              <a:buNone/>
            </a:pPr>
            <a:r>
              <a:rPr lang="en-US" dirty="0"/>
              <a:t>	P= </a:t>
            </a:r>
            <a:r>
              <a:rPr lang="en-US" dirty="0" err="1"/>
              <a:t>w.until</a:t>
            </a:r>
            <a:r>
              <a:rPr lang="en-US" dirty="0"/>
              <a:t>(</a:t>
            </a:r>
            <a:r>
              <a:rPr lang="en-US" dirty="0" err="1"/>
              <a:t>ExpectedConditions.elementToBeClickable</a:t>
            </a:r>
            <a:r>
              <a:rPr lang="en-US" dirty="0"/>
              <a:t>(By.id("</a:t>
            </a:r>
            <a:r>
              <a:rPr lang="en-US" dirty="0" err="1"/>
              <a:t>ss</a:t>
            </a:r>
            <a:r>
              <a:rPr lang="en-US" dirty="0"/>
              <a:t>")));</a:t>
            </a:r>
          </a:p>
          <a:p>
            <a:endParaRPr lang="en-US" dirty="0"/>
          </a:p>
        </p:txBody>
      </p:sp>
    </p:spTree>
    <p:extLst>
      <p:ext uri="{BB962C8B-B14F-4D97-AF65-F5344CB8AC3E}">
        <p14:creationId xmlns:p14="http://schemas.microsoft.com/office/powerpoint/2010/main" val="12532781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8516" y="1394750"/>
            <a:ext cx="8845484" cy="4643751"/>
          </a:xfrm>
        </p:spPr>
        <p:txBody>
          <a:bodyPr/>
          <a:lstStyle/>
          <a:p>
            <a:r>
              <a:rPr lang="en-US" dirty="0"/>
              <a:t>An interface which provides mechanism to execute </a:t>
            </a:r>
            <a:r>
              <a:rPr lang="en-US" dirty="0" err="1"/>
              <a:t>Javascript</a:t>
            </a:r>
            <a:r>
              <a:rPr lang="en-US" dirty="0"/>
              <a:t> through selenium driver</a:t>
            </a:r>
          </a:p>
          <a:p>
            <a:r>
              <a:rPr lang="en-US" dirty="0"/>
              <a:t>Provides “</a:t>
            </a:r>
            <a:r>
              <a:rPr lang="en-US" dirty="0" err="1"/>
              <a:t>executescript</a:t>
            </a:r>
            <a:r>
              <a:rPr lang="en-US" dirty="0"/>
              <a:t>” &amp; "</a:t>
            </a:r>
            <a:r>
              <a:rPr lang="en-US" dirty="0" err="1"/>
              <a:t>executeAsyncScript</a:t>
            </a:r>
            <a:r>
              <a:rPr lang="en-US" dirty="0"/>
              <a:t>" methods, to run JavaScript in the context of the currently selected frame or window</a:t>
            </a:r>
          </a:p>
          <a:p>
            <a:r>
              <a:rPr lang="en-US" dirty="0"/>
              <a:t>Used to enhance the capabilities of the existing scripts by performing </a:t>
            </a:r>
            <a:r>
              <a:rPr lang="en-US" dirty="0" err="1"/>
              <a:t>Javascript</a:t>
            </a:r>
            <a:r>
              <a:rPr lang="en-US" dirty="0"/>
              <a:t> injection into our application under test</a:t>
            </a:r>
          </a:p>
          <a:p>
            <a:r>
              <a:rPr lang="en-US" dirty="0"/>
              <a:t>Package</a:t>
            </a:r>
            <a:br>
              <a:rPr lang="en-US" dirty="0"/>
            </a:br>
            <a:r>
              <a:rPr lang="en-US" dirty="0" smtClean="0"/>
              <a:t>import </a:t>
            </a:r>
            <a:r>
              <a:rPr lang="en-US" dirty="0" err="1"/>
              <a:t>org.openqa.selenium.JavascriptExecutor</a:t>
            </a:r>
            <a:r>
              <a:rPr lang="en-US" dirty="0"/>
              <a:t>;</a:t>
            </a:r>
            <a:br>
              <a:rPr lang="en-US" dirty="0"/>
            </a:br>
            <a:r>
              <a:rPr lang="en-US" dirty="0"/>
              <a:t/>
            </a:r>
            <a:br>
              <a:rPr lang="en-US" dirty="0"/>
            </a:br>
            <a:r>
              <a:rPr lang="en-US" dirty="0"/>
              <a:t>Syntax</a:t>
            </a:r>
            <a:br>
              <a:rPr lang="en-US" dirty="0"/>
            </a:br>
            <a:r>
              <a:rPr lang="en-US" dirty="0"/>
              <a:t>	</a:t>
            </a:r>
            <a:r>
              <a:rPr lang="en-US" dirty="0" err="1"/>
              <a:t>JavascriptExecutor</a:t>
            </a:r>
            <a:r>
              <a:rPr lang="en-US" dirty="0"/>
              <a:t> </a:t>
            </a:r>
            <a:r>
              <a:rPr lang="en-US" dirty="0" err="1"/>
              <a:t>js</a:t>
            </a:r>
            <a:r>
              <a:rPr lang="en-US" dirty="0"/>
              <a:t> = (</a:t>
            </a:r>
            <a:r>
              <a:rPr lang="en-US" dirty="0" err="1"/>
              <a:t>JavascriptExecutor</a:t>
            </a:r>
            <a:r>
              <a:rPr lang="en-US" dirty="0"/>
              <a:t>) driver; </a:t>
            </a:r>
          </a:p>
          <a:p>
            <a:pPr marL="0" indent="0">
              <a:buNone/>
            </a:pPr>
            <a:r>
              <a:rPr lang="en-US" dirty="0"/>
              <a:t>	</a:t>
            </a:r>
            <a:r>
              <a:rPr lang="en-US" dirty="0" err="1"/>
              <a:t>js.executeScript</a:t>
            </a:r>
            <a:r>
              <a:rPr lang="en-US" dirty="0"/>
              <a:t>(</a:t>
            </a:r>
            <a:r>
              <a:rPr lang="en-US" dirty="0" err="1"/>
              <a:t>Script,Arguments</a:t>
            </a:r>
            <a:r>
              <a:rPr lang="en-US" dirty="0"/>
              <a:t>); </a:t>
            </a:r>
          </a:p>
          <a:p>
            <a:pPr marL="0" indent="0">
              <a:buNone/>
            </a:pPr>
            <a:r>
              <a:rPr lang="en-US" dirty="0" smtClean="0"/>
              <a:t>script</a:t>
            </a:r>
            <a:r>
              <a:rPr lang="en-US" dirty="0"/>
              <a:t> - The JavaScript to execute</a:t>
            </a:r>
            <a:br>
              <a:rPr lang="en-US" dirty="0"/>
            </a:br>
            <a:r>
              <a:rPr lang="en-US" dirty="0"/>
              <a:t>Arguments - The arguments to the script.(Optional)</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a:t>
            </a:r>
            <a:r>
              <a:rPr lang="en-US" dirty="0" smtClean="0"/>
              <a:t>Executor</a:t>
            </a:r>
            <a:endParaRPr lang="en-US" dirty="0"/>
          </a:p>
        </p:txBody>
      </p:sp>
    </p:spTree>
    <p:extLst>
      <p:ext uri="{BB962C8B-B14F-4D97-AF65-F5344CB8AC3E}">
        <p14:creationId xmlns:p14="http://schemas.microsoft.com/office/powerpoint/2010/main" val="130129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8516" y="1409038"/>
            <a:ext cx="8845484" cy="4643751"/>
          </a:xfrm>
        </p:spPr>
        <p:txBody>
          <a:bodyPr/>
          <a:lstStyle/>
          <a:p>
            <a:r>
              <a:rPr lang="en-US" dirty="0"/>
              <a:t>How to generate Alert Pop window in selenium?</a:t>
            </a:r>
          </a:p>
          <a:p>
            <a:r>
              <a:rPr lang="en-US" dirty="0" smtClean="0"/>
              <a:t>Code</a:t>
            </a:r>
            <a:r>
              <a:rPr lang="en-US" dirty="0"/>
              <a:t>:</a:t>
            </a:r>
          </a:p>
          <a:p>
            <a:pPr marL="0" indent="0">
              <a:buNone/>
            </a:pPr>
            <a:r>
              <a:rPr lang="en-US" sz="2000" dirty="0"/>
              <a:t>     </a:t>
            </a:r>
            <a:r>
              <a:rPr lang="en-US" sz="2000" dirty="0" err="1"/>
              <a:t>JavascriptExecutor</a:t>
            </a:r>
            <a:r>
              <a:rPr lang="en-US" sz="2000" dirty="0"/>
              <a:t> </a:t>
            </a:r>
            <a:r>
              <a:rPr lang="en-US" sz="2000" dirty="0" err="1"/>
              <a:t>js</a:t>
            </a:r>
            <a:r>
              <a:rPr lang="en-US" sz="2000" dirty="0"/>
              <a:t> = (</a:t>
            </a:r>
            <a:r>
              <a:rPr lang="en-US" sz="2000" dirty="0" err="1"/>
              <a:t>JavascriptExecutor</a:t>
            </a:r>
            <a:r>
              <a:rPr lang="en-US" sz="2000" dirty="0"/>
              <a:t>)driver</a:t>
            </a:r>
          </a:p>
          <a:p>
            <a:pPr marL="0" indent="0">
              <a:buNone/>
            </a:pPr>
            <a:r>
              <a:rPr lang="en-US" sz="2000" dirty="0"/>
              <a:t>     </a:t>
            </a:r>
            <a:r>
              <a:rPr lang="en-US" sz="2000" dirty="0" err="1"/>
              <a:t>Js.executeScript</a:t>
            </a:r>
            <a:r>
              <a:rPr lang="en-US" sz="2000" dirty="0"/>
              <a:t>("alert('hello world');");</a:t>
            </a:r>
          </a:p>
          <a:p>
            <a:endParaRPr lang="en-US" dirty="0"/>
          </a:p>
          <a:p>
            <a:r>
              <a:rPr lang="en-US" dirty="0"/>
              <a:t>How to click a button in Selenium </a:t>
            </a:r>
            <a:r>
              <a:rPr lang="en-US" dirty="0" err="1"/>
              <a:t>WebDriver</a:t>
            </a:r>
            <a:r>
              <a:rPr lang="en-US" dirty="0"/>
              <a:t> using JavaScript?</a:t>
            </a:r>
            <a:br>
              <a:rPr lang="en-US" dirty="0"/>
            </a:br>
            <a:r>
              <a:rPr lang="en-US" dirty="0" smtClean="0"/>
              <a:t>Code: </a:t>
            </a:r>
            <a:r>
              <a:rPr lang="en-US" dirty="0" err="1" smtClean="0"/>
              <a:t>JavascriptExecutor</a:t>
            </a:r>
            <a:r>
              <a:rPr lang="en-US" dirty="0" smtClean="0"/>
              <a:t> </a:t>
            </a:r>
            <a:r>
              <a:rPr lang="en-US" dirty="0" err="1"/>
              <a:t>js</a:t>
            </a:r>
            <a:r>
              <a:rPr lang="en-US" dirty="0"/>
              <a:t> = (</a:t>
            </a:r>
            <a:r>
              <a:rPr lang="en-US" dirty="0" err="1"/>
              <a:t>JavascriptExecutor</a:t>
            </a:r>
            <a:r>
              <a:rPr lang="en-US" dirty="0"/>
              <a:t>)driver; </a:t>
            </a:r>
          </a:p>
          <a:p>
            <a:pPr marL="0" indent="0">
              <a:buNone/>
            </a:pPr>
            <a:r>
              <a:rPr lang="en-US" sz="2000" dirty="0" err="1" smtClean="0"/>
              <a:t>js.executeScript</a:t>
            </a:r>
            <a:r>
              <a:rPr lang="en-US" sz="2000" dirty="0"/>
              <a:t>("arguments[0].click();", element);</a:t>
            </a:r>
            <a:endParaRPr lang="en-US" dirty="0"/>
          </a:p>
          <a:p>
            <a:endParaRPr lang="en-US" dirty="0"/>
          </a:p>
          <a:p>
            <a:r>
              <a:rPr lang="en-US" dirty="0"/>
              <a:t>How to refresh browser window using </a:t>
            </a:r>
            <a:r>
              <a:rPr lang="en-US" dirty="0" err="1"/>
              <a:t>Javascript</a:t>
            </a:r>
            <a:r>
              <a:rPr lang="en-US" dirty="0"/>
              <a:t> ?</a:t>
            </a:r>
          </a:p>
          <a:p>
            <a:r>
              <a:rPr lang="en-US" dirty="0" smtClean="0"/>
              <a:t>Code</a:t>
            </a:r>
            <a:r>
              <a:rPr lang="en-US" dirty="0"/>
              <a:t>:</a:t>
            </a:r>
          </a:p>
          <a:p>
            <a:pPr marL="0" indent="0">
              <a:buNone/>
            </a:pPr>
            <a:r>
              <a:rPr lang="en-US" sz="2000" dirty="0" err="1" smtClean="0"/>
              <a:t>JavascriptExecutor</a:t>
            </a:r>
            <a:r>
              <a:rPr lang="en-US" sz="2000" dirty="0" smtClean="0"/>
              <a:t> </a:t>
            </a:r>
            <a:r>
              <a:rPr lang="en-US" sz="2000" dirty="0" err="1"/>
              <a:t>js</a:t>
            </a:r>
            <a:r>
              <a:rPr lang="en-US" sz="2000" dirty="0"/>
              <a:t> = (</a:t>
            </a:r>
            <a:r>
              <a:rPr lang="en-US" sz="2000" dirty="0" err="1"/>
              <a:t>JavascriptExecutor</a:t>
            </a:r>
            <a:r>
              <a:rPr lang="en-US" sz="2000" dirty="0"/>
              <a:t>)driver;</a:t>
            </a:r>
          </a:p>
          <a:p>
            <a:pPr marL="0" indent="0">
              <a:buNone/>
            </a:pPr>
            <a:r>
              <a:rPr lang="en-US" sz="2000" dirty="0" err="1" smtClean="0"/>
              <a:t>driver.executeScript</a:t>
            </a:r>
            <a:r>
              <a:rPr lang="en-US" sz="2000" dirty="0"/>
              <a:t>("</a:t>
            </a:r>
            <a:r>
              <a:rPr lang="en-US" sz="2000" dirty="0" err="1"/>
              <a:t>history.go</a:t>
            </a:r>
            <a:r>
              <a:rPr lang="en-US" sz="2000" dirty="0"/>
              <a:t>(0)");</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a:t/>
            </a:r>
            <a:br>
              <a:rPr lang="en-US" dirty="0"/>
            </a:br>
            <a:r>
              <a:rPr lang="en-US" dirty="0"/>
              <a:t>JavaScript Executor(Scenarios</a:t>
            </a:r>
            <a:r>
              <a:rPr lang="en-US" dirty="0" smtClean="0"/>
              <a:t>)</a:t>
            </a:r>
            <a:endParaRPr lang="en-US" dirty="0"/>
          </a:p>
        </p:txBody>
      </p:sp>
    </p:spTree>
    <p:extLst>
      <p:ext uri="{BB962C8B-B14F-4D97-AF65-F5344CB8AC3E}">
        <p14:creationId xmlns:p14="http://schemas.microsoft.com/office/powerpoint/2010/main" val="3633009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How to get </a:t>
            </a:r>
            <a:r>
              <a:rPr lang="en-US" dirty="0" err="1"/>
              <a:t>innertext</a:t>
            </a:r>
            <a:r>
              <a:rPr lang="en-US" dirty="0"/>
              <a:t> of the entire webpage in Selenium?</a:t>
            </a:r>
            <a:br>
              <a:rPr lang="en-US" dirty="0"/>
            </a:br>
            <a:r>
              <a:rPr lang="en-US" dirty="0"/>
              <a:t>Code:</a:t>
            </a:r>
            <a:br>
              <a:rPr lang="en-US" dirty="0"/>
            </a:br>
            <a:r>
              <a:rPr lang="en-US" dirty="0" err="1" smtClean="0"/>
              <a:t>JavascriptExecutor</a:t>
            </a:r>
            <a:r>
              <a:rPr lang="en-US" dirty="0" smtClean="0"/>
              <a:t> </a:t>
            </a:r>
            <a:r>
              <a:rPr lang="en-US" dirty="0" err="1"/>
              <a:t>js</a:t>
            </a:r>
            <a:r>
              <a:rPr lang="en-US" dirty="0"/>
              <a:t> = (</a:t>
            </a:r>
            <a:r>
              <a:rPr lang="en-US" dirty="0" err="1"/>
              <a:t>JavascriptExecutor</a:t>
            </a:r>
            <a:r>
              <a:rPr lang="en-US" dirty="0"/>
              <a:t>)driver; </a:t>
            </a:r>
          </a:p>
          <a:p>
            <a:pPr marL="0" indent="0">
              <a:buNone/>
            </a:pPr>
            <a:r>
              <a:rPr lang="en-US" dirty="0" smtClean="0"/>
              <a:t>string </a:t>
            </a:r>
            <a:r>
              <a:rPr lang="en-US" dirty="0" err="1"/>
              <a:t>sText</a:t>
            </a:r>
            <a:r>
              <a:rPr lang="en-US" dirty="0"/>
              <a:t> = </a:t>
            </a:r>
            <a:r>
              <a:rPr lang="en-US" dirty="0" err="1"/>
              <a:t>js.executeScript</a:t>
            </a:r>
            <a:r>
              <a:rPr lang="en-US" dirty="0"/>
              <a:t>("return </a:t>
            </a:r>
            <a:r>
              <a:rPr lang="en-US" dirty="0" err="1"/>
              <a:t>document.documentElement.innerText</a:t>
            </a:r>
            <a:r>
              <a:rPr lang="en-US" dirty="0"/>
              <a:t>;").</a:t>
            </a:r>
            <a:r>
              <a:rPr lang="en-US" dirty="0" err="1"/>
              <a:t>toString</a:t>
            </a:r>
            <a:r>
              <a:rPr lang="en-US" dirty="0"/>
              <a:t>();</a:t>
            </a:r>
          </a:p>
          <a:p>
            <a:endParaRPr lang="en-US" dirty="0"/>
          </a:p>
          <a:p>
            <a:r>
              <a:rPr lang="en-US" dirty="0"/>
              <a:t>How to get the Title of our webpage ?</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a:t>
            </a:r>
          </a:p>
          <a:p>
            <a:pPr marL="0" indent="0">
              <a:buNone/>
            </a:pPr>
            <a:r>
              <a:rPr lang="en-US" dirty="0" smtClean="0"/>
              <a:t>string </a:t>
            </a:r>
            <a:r>
              <a:rPr lang="en-US" dirty="0" err="1"/>
              <a:t>sText</a:t>
            </a:r>
            <a:r>
              <a:rPr lang="en-US" dirty="0"/>
              <a:t> = </a:t>
            </a:r>
            <a:r>
              <a:rPr lang="en-US" dirty="0" err="1"/>
              <a:t>js.executeScript</a:t>
            </a:r>
            <a:r>
              <a:rPr lang="en-US" dirty="0"/>
              <a:t>("return </a:t>
            </a:r>
            <a:r>
              <a:rPr lang="en-US" dirty="0" err="1"/>
              <a:t>document.title</a:t>
            </a:r>
            <a:r>
              <a:rPr lang="en-US" dirty="0"/>
              <a:t>;").</a:t>
            </a:r>
            <a:r>
              <a:rPr lang="en-US" dirty="0" err="1"/>
              <a:t>toString</a:t>
            </a:r>
            <a:r>
              <a:rPr lang="en-US" dirty="0"/>
              <a:t>();</a:t>
            </a:r>
          </a:p>
          <a:p>
            <a:endParaRPr lang="en-US" dirty="0"/>
          </a:p>
        </p:txBody>
      </p:sp>
      <p:sp>
        <p:nvSpPr>
          <p:cNvPr id="5" name="Title 4"/>
          <p:cNvSpPr>
            <a:spLocks noGrp="1"/>
          </p:cNvSpPr>
          <p:nvPr>
            <p:ph type="title"/>
          </p:nvPr>
        </p:nvSpPr>
        <p:spPr/>
        <p:txBody>
          <a:bodyPr/>
          <a:lstStyle/>
          <a:p>
            <a:r>
              <a:rPr lang="en-US" sz="1400" dirty="0"/>
              <a:t>5.1: Testing Web Applications Using Web Driver API </a:t>
            </a:r>
            <a:r>
              <a:rPr lang="en-US" dirty="0" smtClean="0"/>
              <a:t/>
            </a:r>
            <a:br>
              <a:rPr lang="en-US" dirty="0" smtClean="0"/>
            </a:br>
            <a:r>
              <a:rPr lang="en-US" dirty="0" smtClean="0"/>
              <a:t>JavaScript </a:t>
            </a:r>
            <a:r>
              <a:rPr lang="en-US" dirty="0"/>
              <a:t>Executor(Scenarios</a:t>
            </a:r>
            <a:r>
              <a:rPr lang="en-US" dirty="0" smtClean="0"/>
              <a:t>)</a:t>
            </a:r>
            <a:endParaRPr lang="en-US" dirty="0"/>
          </a:p>
        </p:txBody>
      </p:sp>
    </p:spTree>
    <p:extLst>
      <p:ext uri="{BB962C8B-B14F-4D97-AF65-F5344CB8AC3E}">
        <p14:creationId xmlns:p14="http://schemas.microsoft.com/office/powerpoint/2010/main" val="8073707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How </a:t>
            </a:r>
            <a:r>
              <a:rPr lang="en-US" dirty="0"/>
              <a:t>to perform Scroll on application using  Selenium?</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//Vertical scroll - down by 50 pixels </a:t>
            </a:r>
            <a:r>
              <a:rPr lang="en-US" dirty="0" err="1"/>
              <a:t>js.executeScript</a:t>
            </a:r>
            <a:r>
              <a:rPr lang="en-US" dirty="0"/>
              <a:t>("</a:t>
            </a:r>
            <a:r>
              <a:rPr lang="en-US" dirty="0" err="1"/>
              <a:t>window.scrollBy</a:t>
            </a:r>
            <a:r>
              <a:rPr lang="en-US" dirty="0"/>
              <a:t>(0,50)");</a:t>
            </a:r>
          </a:p>
          <a:p>
            <a:endParaRPr lang="en-US" dirty="0"/>
          </a:p>
          <a:p>
            <a:r>
              <a:rPr lang="en-US" dirty="0" smtClean="0"/>
              <a:t>Note</a:t>
            </a:r>
            <a:r>
              <a:rPr lang="en-US" dirty="0"/>
              <a:t>: for scrolling till the bottom of the page we can use the code:</a:t>
            </a:r>
            <a:br>
              <a:rPr lang="en-US" dirty="0"/>
            </a:br>
            <a:r>
              <a:rPr lang="en-US" dirty="0"/>
              <a:t>                 </a:t>
            </a:r>
            <a:r>
              <a:rPr lang="en-US" dirty="0" err="1"/>
              <a:t>js.executeScript</a:t>
            </a:r>
            <a:r>
              <a:rPr lang="en-US" dirty="0"/>
              <a:t>("</a:t>
            </a:r>
            <a:r>
              <a:rPr lang="en-US" dirty="0" err="1"/>
              <a:t>window.scrollBy</a:t>
            </a:r>
            <a:r>
              <a:rPr lang="en-US" dirty="0"/>
              <a:t>(0,document.body.scrollHeight)");</a:t>
            </a:r>
          </a:p>
          <a:p>
            <a:endParaRPr lang="en-US" dirty="0"/>
          </a:p>
          <a:p>
            <a:endParaRPr lang="en-US" dirty="0"/>
          </a:p>
        </p:txBody>
      </p:sp>
      <p:sp>
        <p:nvSpPr>
          <p:cNvPr id="6" name="Title 4"/>
          <p:cNvSpPr>
            <a:spLocks noGrp="1"/>
          </p:cNvSpPr>
          <p:nvPr>
            <p:ph type="title"/>
          </p:nvPr>
        </p:nvSpPr>
        <p:spPr>
          <a:xfrm>
            <a:off x="1" y="0"/>
            <a:ext cx="9143999" cy="1002135"/>
          </a:xfrm>
        </p:spPr>
        <p:txBody>
          <a:bodyPr/>
          <a:lstStyle/>
          <a:p>
            <a:r>
              <a:rPr lang="en-US" sz="1400" dirty="0"/>
              <a:t>5.1: Testing Web Applications Using Web Driver API </a:t>
            </a:r>
            <a:r>
              <a:rPr lang="en-US" dirty="0" smtClean="0"/>
              <a:t/>
            </a:r>
            <a:br>
              <a:rPr lang="en-US" dirty="0" smtClean="0"/>
            </a:br>
            <a:r>
              <a:rPr lang="en-US" dirty="0" smtClean="0"/>
              <a:t>JavaScript </a:t>
            </a:r>
            <a:r>
              <a:rPr lang="en-US" dirty="0"/>
              <a:t>Executor(Scenarios</a:t>
            </a:r>
            <a:r>
              <a:rPr lang="en-US" dirty="0" smtClean="0"/>
              <a:t>)</a:t>
            </a:r>
            <a:endParaRPr lang="en-US" dirty="0"/>
          </a:p>
        </p:txBody>
      </p:sp>
    </p:spTree>
    <p:extLst>
      <p:ext uri="{BB962C8B-B14F-4D97-AF65-F5344CB8AC3E}">
        <p14:creationId xmlns:p14="http://schemas.microsoft.com/office/powerpoint/2010/main" val="3891509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 </a:t>
            </a:r>
            <a:r>
              <a:rPr lang="en-US" dirty="0" smtClean="0"/>
              <a:t/>
            </a:r>
            <a:br>
              <a:rPr lang="en-US" dirty="0" smtClean="0"/>
            </a:br>
            <a:r>
              <a:rPr lang="en-US" dirty="0" smtClean="0"/>
              <a:t>JavaScript </a:t>
            </a:r>
            <a:r>
              <a:rPr lang="en-US" dirty="0"/>
              <a:t>Executor(Scenarios</a:t>
            </a:r>
            <a:r>
              <a:rPr lang="en-US" dirty="0" smtClean="0"/>
              <a:t>)</a:t>
            </a:r>
            <a:endParaRPr lang="en-US" dirty="0"/>
          </a:p>
        </p:txBody>
      </p:sp>
      <p:sp>
        <p:nvSpPr>
          <p:cNvPr id="5" name="Content Placeholder 4"/>
          <p:cNvSpPr>
            <a:spLocks noGrp="1"/>
          </p:cNvSpPr>
          <p:nvPr>
            <p:ph idx="1"/>
          </p:nvPr>
        </p:nvSpPr>
        <p:spPr/>
        <p:txBody>
          <a:bodyPr/>
          <a:lstStyle/>
          <a:p>
            <a:r>
              <a:rPr lang="en-US" dirty="0"/>
              <a:t>How to click on a Sub Menu which is only visible on mouse hover on Menu?</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p>
          <a:p>
            <a:pPr marL="0" indent="0">
              <a:buNone/>
            </a:pPr>
            <a:r>
              <a:rPr lang="en-US" sz="2000" dirty="0"/>
              <a:t>     //Hover on Automation Menu on the Menu Bar</a:t>
            </a:r>
          </a:p>
          <a:p>
            <a:pPr marL="0" indent="0">
              <a:buNone/>
            </a:pPr>
            <a:r>
              <a:rPr lang="en-US" sz="2000" dirty="0"/>
              <a:t>      </a:t>
            </a:r>
            <a:r>
              <a:rPr lang="en-US" sz="2000" dirty="0" err="1"/>
              <a:t>js.executeScript</a:t>
            </a:r>
            <a:r>
              <a:rPr lang="en-US" sz="2000" dirty="0"/>
              <a:t>("$('</a:t>
            </a:r>
            <a:r>
              <a:rPr lang="en-US" sz="2000" dirty="0" err="1"/>
              <a:t>ul.menus.menu</a:t>
            </a:r>
            <a:r>
              <a:rPr lang="en-US" sz="2000" dirty="0"/>
              <a:t>-</a:t>
            </a:r>
            <a:r>
              <a:rPr lang="en-US" sz="2000" dirty="0" err="1"/>
              <a:t>secondary.sf</a:t>
            </a:r>
            <a:r>
              <a:rPr lang="en-US" sz="2000" dirty="0"/>
              <a:t>-</a:t>
            </a:r>
            <a:r>
              <a:rPr lang="en-US" sz="2000" dirty="0" err="1"/>
              <a:t>js</a:t>
            </a:r>
            <a:r>
              <a:rPr lang="en-US" sz="2000" dirty="0"/>
              <a:t>-</a:t>
            </a:r>
            <a:r>
              <a:rPr lang="en-US" sz="2000" dirty="0" err="1"/>
              <a:t>enabled.sub</a:t>
            </a:r>
            <a:r>
              <a:rPr lang="en-US" sz="2000" dirty="0"/>
              <a:t>-menu li').hover()");</a:t>
            </a:r>
          </a:p>
          <a:p>
            <a:endParaRPr lang="en-US" dirty="0"/>
          </a:p>
          <a:p>
            <a:r>
              <a:rPr lang="en-US" dirty="0"/>
              <a:t>How to navigate to different page using </a:t>
            </a:r>
            <a:r>
              <a:rPr lang="en-US" dirty="0" err="1"/>
              <a:t>Javascript</a:t>
            </a:r>
            <a:r>
              <a:rPr lang="en-US" dirty="0"/>
              <a:t>?</a:t>
            </a:r>
            <a:br>
              <a:rPr lang="en-US" dirty="0"/>
            </a:br>
            <a:r>
              <a:rPr lang="en-US" dirty="0"/>
              <a:t>Code:</a:t>
            </a:r>
            <a:br>
              <a:rPr lang="en-US" dirty="0"/>
            </a:br>
            <a:r>
              <a:rPr lang="en-US" dirty="0" err="1"/>
              <a:t>JavascriptExecutor</a:t>
            </a:r>
            <a:r>
              <a:rPr lang="en-US" dirty="0"/>
              <a:t> </a:t>
            </a:r>
            <a:r>
              <a:rPr lang="en-US" dirty="0" err="1"/>
              <a:t>js</a:t>
            </a:r>
            <a:r>
              <a:rPr lang="en-US" dirty="0"/>
              <a:t> = (</a:t>
            </a:r>
            <a:r>
              <a:rPr lang="en-US" dirty="0" err="1"/>
              <a:t>JavascriptExecutor</a:t>
            </a:r>
            <a:r>
              <a:rPr lang="en-US" dirty="0"/>
              <a:t>)driver;   </a:t>
            </a:r>
            <a:r>
              <a:rPr lang="en-US" dirty="0" smtClean="0"/>
              <a:t>//</a:t>
            </a:r>
            <a:r>
              <a:rPr lang="en-US" dirty="0"/>
              <a:t>Navigate to new Page </a:t>
            </a:r>
            <a:r>
              <a:rPr lang="en-US" dirty="0" err="1"/>
              <a:t>js.executeScript</a:t>
            </a:r>
            <a:r>
              <a:rPr lang="en-US" dirty="0"/>
              <a:t>("</a:t>
            </a:r>
            <a:r>
              <a:rPr lang="en-US" dirty="0" err="1"/>
              <a:t>window.location</a:t>
            </a:r>
            <a:r>
              <a:rPr lang="en-US" dirty="0"/>
              <a:t> = 'https://www.facebook.com/uftHelp'");</a:t>
            </a:r>
          </a:p>
          <a:p>
            <a:endParaRPr lang="en-US" dirty="0"/>
          </a:p>
          <a:p>
            <a:endParaRPr lang="en-US" dirty="0"/>
          </a:p>
        </p:txBody>
      </p:sp>
    </p:spTree>
    <p:extLst>
      <p:ext uri="{BB962C8B-B14F-4D97-AF65-F5344CB8AC3E}">
        <p14:creationId xmlns:p14="http://schemas.microsoft.com/office/powerpoint/2010/main" val="3540700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t>Multiple windows are handled by switching the focus from one window to another.</a:t>
            </a:r>
          </a:p>
          <a:p>
            <a:pPr lvl="1"/>
            <a:r>
              <a:rPr lang="en-US" dirty="0"/>
              <a:t>By is a collection of factory functions for creating </a:t>
            </a:r>
            <a:r>
              <a:rPr lang="en-US" dirty="0" err="1"/>
              <a:t>webdriver.Locator</a:t>
            </a:r>
            <a:r>
              <a:rPr lang="en-US" dirty="0"/>
              <a:t> instances.</a:t>
            </a:r>
          </a:p>
          <a:p>
            <a:pPr lvl="1"/>
            <a:r>
              <a:rPr lang="en-US" dirty="0"/>
              <a:t>Alert contains methods for dismissing, accepting, inputting, and getting text from alert prompts.</a:t>
            </a:r>
          </a:p>
          <a:p>
            <a:pPr lvl="1"/>
            <a:r>
              <a:rPr lang="en-US" dirty="0"/>
              <a:t>Explicit synchronization points are inserted in the script using </a:t>
            </a:r>
            <a:r>
              <a:rPr lang="en-US" dirty="0" err="1"/>
              <a:t>WebDriverWait</a:t>
            </a:r>
            <a:r>
              <a:rPr lang="en-US" dirty="0"/>
              <a:t> class.</a:t>
            </a:r>
          </a:p>
          <a:p>
            <a:pPr lvl="1"/>
            <a:r>
              <a:rPr lang="en-US" dirty="0"/>
              <a:t>Each and every time when there is need to match speed of the application and speed of test execution we have to use </a:t>
            </a:r>
            <a:r>
              <a:rPr lang="en-US" dirty="0" err="1"/>
              <a:t>thread.sleep</a:t>
            </a:r>
            <a:r>
              <a:rPr lang="en-US" dirty="0"/>
              <a:t>().</a:t>
            </a:r>
          </a:p>
          <a:p>
            <a:pPr lvl="1"/>
            <a:r>
              <a:rPr lang="en-US" dirty="0"/>
              <a:t>The implicit wait will not wait for the entire time that is specified, rather it will only wait, until the entire page is loaded.</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a:t>
            </a:r>
            <a:r>
              <a:rPr lang="en-US" dirty="0" smtClean="0"/>
              <a:t>Cont.)</a:t>
            </a:r>
            <a:endParaRPr lang="en-US" dirty="0"/>
          </a:p>
        </p:txBody>
      </p:sp>
      <p:sp>
        <p:nvSpPr>
          <p:cNvPr id="6" name="Content Placeholder 5"/>
          <p:cNvSpPr>
            <a:spLocks noGrp="1"/>
          </p:cNvSpPr>
          <p:nvPr>
            <p:ph idx="1"/>
          </p:nvPr>
        </p:nvSpPr>
        <p:spPr>
          <a:xfrm>
            <a:off x="405196" y="1189966"/>
            <a:ext cx="6793764" cy="4643751"/>
          </a:xfrm>
        </p:spPr>
        <p:txBody>
          <a:bodyPr/>
          <a:lstStyle/>
          <a:p>
            <a:r>
              <a:rPr lang="en-US" sz="1800" dirty="0" err="1"/>
              <a:t>WebElement</a:t>
            </a:r>
            <a:r>
              <a:rPr lang="en-US" sz="1800" dirty="0"/>
              <a:t> API</a:t>
            </a:r>
          </a:p>
          <a:p>
            <a:pPr lvl="1"/>
            <a:r>
              <a:rPr lang="en-US" sz="1400" dirty="0"/>
              <a:t>click</a:t>
            </a:r>
          </a:p>
          <a:p>
            <a:pPr lvl="1"/>
            <a:r>
              <a:rPr lang="en-US" sz="1400" dirty="0"/>
              <a:t>clear</a:t>
            </a:r>
          </a:p>
          <a:p>
            <a:pPr lvl="1"/>
            <a:r>
              <a:rPr lang="en-US" sz="1400" dirty="0" err="1"/>
              <a:t>sendKeys</a:t>
            </a:r>
            <a:endParaRPr lang="en-US" sz="1400" dirty="0"/>
          </a:p>
          <a:p>
            <a:pPr lvl="1"/>
            <a:r>
              <a:rPr lang="en-US" sz="1400" dirty="0"/>
              <a:t>submit</a:t>
            </a:r>
          </a:p>
          <a:p>
            <a:pPr lvl="1"/>
            <a:r>
              <a:rPr lang="en-US" sz="1400" dirty="0"/>
              <a:t>Select – </a:t>
            </a:r>
            <a:r>
              <a:rPr lang="en-US" sz="1400" dirty="0" err="1"/>
              <a:t>selectByVisibleText</a:t>
            </a:r>
            <a:r>
              <a:rPr lang="en-US" sz="1400" dirty="0"/>
              <a:t> etc.</a:t>
            </a:r>
          </a:p>
          <a:p>
            <a:pPr lvl="1"/>
            <a:r>
              <a:rPr lang="en-US" sz="1400" dirty="0" err="1"/>
              <a:t>getText</a:t>
            </a:r>
            <a:endParaRPr lang="en-US" sz="1400" dirty="0"/>
          </a:p>
          <a:p>
            <a:pPr lvl="1"/>
            <a:r>
              <a:rPr lang="en-US" sz="1400" dirty="0" err="1"/>
              <a:t>getAttribute</a:t>
            </a:r>
            <a:endParaRPr lang="en-US" sz="1400" dirty="0"/>
          </a:p>
          <a:p>
            <a:r>
              <a:rPr lang="en-US" sz="1800" dirty="0"/>
              <a:t>Handling Popup Dialogs and Alerts</a:t>
            </a:r>
          </a:p>
          <a:p>
            <a:r>
              <a:rPr lang="en-US" sz="1800" dirty="0"/>
              <a:t>Windows</a:t>
            </a:r>
          </a:p>
          <a:p>
            <a:pPr lvl="1"/>
            <a:r>
              <a:rPr lang="en-US" sz="1400" dirty="0" err="1"/>
              <a:t>getWindowHandle</a:t>
            </a:r>
            <a:r>
              <a:rPr lang="en-US" sz="1400" dirty="0"/>
              <a:t> and </a:t>
            </a:r>
            <a:r>
              <a:rPr lang="en-US" sz="1400" dirty="0" err="1"/>
              <a:t>getWindowHandles</a:t>
            </a:r>
            <a:endParaRPr lang="en-US" sz="1400" dirty="0"/>
          </a:p>
          <a:p>
            <a:pPr lvl="1"/>
            <a:r>
              <a:rPr lang="en-US" sz="1400" dirty="0" err="1"/>
              <a:t>switchTo</a:t>
            </a:r>
            <a:endParaRPr lang="en-US" sz="1400" dirty="0"/>
          </a:p>
          <a:p>
            <a:pPr lvl="1"/>
            <a:r>
              <a:rPr lang="en-US" sz="1400" dirty="0"/>
              <a:t>manage</a:t>
            </a:r>
          </a:p>
          <a:p>
            <a:r>
              <a:rPr lang="en-US" sz="1800" dirty="0"/>
              <a:t>Alerts</a:t>
            </a:r>
          </a:p>
          <a:p>
            <a:pPr lvl="1"/>
            <a:r>
              <a:rPr lang="en-US" sz="1400" dirty="0" err="1"/>
              <a:t>switchTo</a:t>
            </a:r>
            <a:endParaRPr lang="en-US" sz="1400" dirty="0"/>
          </a:p>
          <a:p>
            <a:pPr lvl="1"/>
            <a:r>
              <a:rPr lang="en-US" sz="1400" dirty="0"/>
              <a:t>dismiss</a:t>
            </a:r>
          </a:p>
          <a:p>
            <a:pPr lvl="1"/>
            <a:r>
              <a:rPr lang="en-US" sz="1400" dirty="0"/>
              <a:t>accept</a:t>
            </a:r>
          </a:p>
          <a:p>
            <a:r>
              <a:rPr lang="en-US" sz="1800" dirty="0"/>
              <a:t>Why synchronization is important </a:t>
            </a:r>
          </a:p>
          <a:p>
            <a:endParaRPr lang="en-US" sz="1800" dirty="0"/>
          </a:p>
        </p:txBody>
      </p:sp>
    </p:spTree>
    <p:extLst>
      <p:ext uri="{BB962C8B-B14F-4D97-AF65-F5344CB8AC3E}">
        <p14:creationId xmlns:p14="http://schemas.microsoft.com/office/powerpoint/2010/main" val="15640591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p>
          <a:p>
            <a:pPr lvl="1"/>
            <a:r>
              <a:rPr lang="en-US" dirty="0">
                <a:solidFill>
                  <a:schemeClr val="tx1"/>
                </a:solidFill>
              </a:rPr>
              <a:t>An interface which provides mechanism to execute </a:t>
            </a:r>
            <a:r>
              <a:rPr lang="en-US" dirty="0" err="1">
                <a:solidFill>
                  <a:schemeClr val="tx1"/>
                </a:solidFill>
              </a:rPr>
              <a:t>Javascript</a:t>
            </a:r>
            <a:r>
              <a:rPr lang="en-US" dirty="0">
                <a:solidFill>
                  <a:schemeClr val="tx1"/>
                </a:solidFill>
              </a:rPr>
              <a:t> through selenium driver</a:t>
            </a:r>
          </a:p>
          <a:p>
            <a:pPr lvl="1"/>
            <a:r>
              <a:rPr lang="en-US" dirty="0">
                <a:solidFill>
                  <a:schemeClr val="tx1"/>
                </a:solidFill>
              </a:rPr>
              <a:t>Used to click on a Sub Menu which is only visible on mouse hover on Menu</a:t>
            </a:r>
          </a:p>
          <a:p>
            <a:pPr lvl="1"/>
            <a:r>
              <a:rPr lang="en-US" dirty="0">
                <a:solidFill>
                  <a:schemeClr val="tx1"/>
                </a:solidFill>
              </a:rPr>
              <a:t>Used to </a:t>
            </a:r>
            <a:r>
              <a:rPr lang="en-US" dirty="0" err="1">
                <a:solidFill>
                  <a:schemeClr val="tx1"/>
                </a:solidFill>
              </a:rPr>
              <a:t>to</a:t>
            </a:r>
            <a:r>
              <a:rPr lang="en-US" dirty="0">
                <a:solidFill>
                  <a:schemeClr val="tx1"/>
                </a:solidFill>
              </a:rPr>
              <a:t> get </a:t>
            </a:r>
            <a:r>
              <a:rPr lang="en-US" dirty="0" err="1">
                <a:solidFill>
                  <a:schemeClr val="tx1"/>
                </a:solidFill>
              </a:rPr>
              <a:t>innertext</a:t>
            </a:r>
            <a:r>
              <a:rPr lang="en-US" dirty="0">
                <a:solidFill>
                  <a:schemeClr val="tx1"/>
                </a:solidFill>
              </a:rPr>
              <a:t> of the entire webpage in Selenium</a:t>
            </a:r>
          </a:p>
          <a:p>
            <a:pPr lvl="1"/>
            <a:r>
              <a:rPr lang="en-US" dirty="0">
                <a:solidFill>
                  <a:schemeClr val="tx1"/>
                </a:solidFill>
              </a:rPr>
              <a:t>Used to navigate to different page using </a:t>
            </a:r>
            <a:r>
              <a:rPr lang="en-US" dirty="0" err="1">
                <a:solidFill>
                  <a:schemeClr val="tx1"/>
                </a:solidFill>
              </a:rPr>
              <a:t>Javascript</a:t>
            </a:r>
            <a:endParaRPr lang="en-US" dirty="0">
              <a:solidFill>
                <a:schemeClr val="tx1"/>
              </a:solidFill>
            </a:endParaRPr>
          </a:p>
          <a:p>
            <a:pPr lvl="1"/>
            <a:r>
              <a:rPr lang="en-US" dirty="0">
                <a:solidFill>
                  <a:schemeClr val="tx1"/>
                </a:solidFill>
              </a:rPr>
              <a:t>Used to click a button in Selenium WebDriver using JavaScript</a:t>
            </a:r>
          </a:p>
          <a:p>
            <a:pPr marL="0" indent="0">
              <a:buNone/>
            </a:pPr>
            <a:endParaRPr lang="en-US" dirty="0"/>
          </a:p>
        </p:txBody>
      </p:sp>
    </p:spTree>
    <p:extLst>
      <p:ext uri="{BB962C8B-B14F-4D97-AF65-F5344CB8AC3E}">
        <p14:creationId xmlns:p14="http://schemas.microsoft.com/office/powerpoint/2010/main" val="3758927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5" name="Content Placeholder 4"/>
          <p:cNvSpPr>
            <a:spLocks noGrp="1"/>
          </p:cNvSpPr>
          <p:nvPr>
            <p:ph idx="1"/>
          </p:nvPr>
        </p:nvSpPr>
        <p:spPr/>
        <p:txBody>
          <a:bodyPr/>
          <a:lstStyle/>
          <a:p>
            <a:r>
              <a:rPr lang="en-US" dirty="0"/>
              <a:t>Question 1</a:t>
            </a:r>
          </a:p>
          <a:p>
            <a:pPr lvl="1"/>
            <a:r>
              <a:rPr lang="en-US" dirty="0"/>
              <a:t>Select which is NOT an Explicit Wait</a:t>
            </a:r>
          </a:p>
          <a:p>
            <a:pPr lvl="2"/>
            <a:r>
              <a:rPr lang="en-US" dirty="0" err="1"/>
              <a:t>VisibilityOfElementLocated</a:t>
            </a:r>
            <a:endParaRPr lang="en-US" dirty="0"/>
          </a:p>
          <a:p>
            <a:pPr lvl="2"/>
            <a:r>
              <a:rPr lang="en-US" dirty="0" err="1"/>
              <a:t>ElementToBeClickable</a:t>
            </a:r>
            <a:endParaRPr lang="en-US" dirty="0"/>
          </a:p>
          <a:p>
            <a:pPr lvl="2"/>
            <a:r>
              <a:rPr lang="en-US" dirty="0" err="1"/>
              <a:t>PageLoadTimeout</a:t>
            </a:r>
            <a:endParaRPr lang="en-US" dirty="0"/>
          </a:p>
          <a:p>
            <a:pPr lvl="2"/>
            <a:r>
              <a:rPr lang="en-US" dirty="0"/>
              <a:t>None of the above</a:t>
            </a:r>
          </a:p>
          <a:p>
            <a:endParaRPr lang="en-US" dirty="0" smtClean="0"/>
          </a:p>
          <a:p>
            <a:r>
              <a:rPr lang="en-US" dirty="0" smtClean="0"/>
              <a:t>Question </a:t>
            </a:r>
            <a:r>
              <a:rPr lang="en-US" dirty="0"/>
              <a:t>2: True/False</a:t>
            </a:r>
          </a:p>
          <a:p>
            <a:pPr lvl="1"/>
            <a:r>
              <a:rPr lang="en-US" dirty="0"/>
              <a:t>The syntax is correct:</a:t>
            </a:r>
          </a:p>
          <a:p>
            <a:pPr lvl="1"/>
            <a:r>
              <a:rPr lang="en-US" dirty="0"/>
              <a:t>Syntax : </a:t>
            </a:r>
            <a:r>
              <a:rPr lang="en-US" dirty="0" err="1"/>
              <a:t>driver.findElement</a:t>
            </a:r>
            <a:r>
              <a:rPr lang="en-US" dirty="0"/>
              <a:t>(By. </a:t>
            </a:r>
            <a:r>
              <a:rPr lang="en-US" dirty="0" err="1"/>
              <a:t>PartialLinkText</a:t>
            </a:r>
            <a:r>
              <a:rPr lang="en-US" dirty="0"/>
              <a:t>("link text"));</a:t>
            </a:r>
          </a:p>
          <a:p>
            <a:endParaRPr lang="en-US" dirty="0"/>
          </a:p>
          <a:p>
            <a:r>
              <a:rPr lang="en-US" dirty="0"/>
              <a:t>Question 3: Fill in the Blanks</a:t>
            </a:r>
          </a:p>
          <a:p>
            <a:pPr lvl="1"/>
            <a:r>
              <a:rPr lang="en-US" dirty="0" err="1"/>
              <a:t>findElements</a:t>
            </a:r>
            <a:r>
              <a:rPr lang="en-US" dirty="0"/>
              <a:t> is used to find ______ element on webpage</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a:t>
            </a:r>
          </a:p>
        </p:txBody>
      </p:sp>
      <p:sp>
        <p:nvSpPr>
          <p:cNvPr id="2" name="Content Placeholder 1"/>
          <p:cNvSpPr>
            <a:spLocks noGrp="1"/>
          </p:cNvSpPr>
          <p:nvPr>
            <p:ph idx="1"/>
          </p:nvPr>
        </p:nvSpPr>
        <p:spPr/>
        <p:txBody>
          <a:bodyPr/>
          <a:lstStyle/>
          <a:p>
            <a:r>
              <a:rPr lang="en-US" dirty="0"/>
              <a:t>Question 4: True/False</a:t>
            </a:r>
          </a:p>
          <a:p>
            <a:pPr lvl="1"/>
            <a:r>
              <a:rPr lang="en-US" dirty="0"/>
              <a:t>The syntax is correct:</a:t>
            </a:r>
          </a:p>
          <a:p>
            <a:pPr marL="189411" lvl="1" indent="0">
              <a:buNone/>
            </a:pPr>
            <a:r>
              <a:rPr lang="en-US" sz="1600" dirty="0"/>
              <a:t>Syntax : </a:t>
            </a:r>
          </a:p>
          <a:p>
            <a:pPr marL="189411" lvl="1" indent="0">
              <a:buNone/>
            </a:pPr>
            <a:r>
              <a:rPr lang="en-US" sz="1600" dirty="0" err="1"/>
              <a:t>JavascriptExecutor</a:t>
            </a:r>
            <a:r>
              <a:rPr lang="en-US" sz="1600" dirty="0"/>
              <a:t> </a:t>
            </a:r>
            <a:r>
              <a:rPr lang="en-US" sz="1600" dirty="0" err="1"/>
              <a:t>js</a:t>
            </a:r>
            <a:r>
              <a:rPr lang="en-US" sz="1600" dirty="0"/>
              <a:t> = (</a:t>
            </a:r>
            <a:r>
              <a:rPr lang="en-US" sz="1600" dirty="0" err="1"/>
              <a:t>JavascriptExecutor</a:t>
            </a:r>
            <a:r>
              <a:rPr lang="en-US" sz="1600" dirty="0"/>
              <a:t>)driver;</a:t>
            </a:r>
          </a:p>
          <a:p>
            <a:endParaRPr lang="en-US" dirty="0"/>
          </a:p>
          <a:p>
            <a:r>
              <a:rPr lang="en-US" dirty="0"/>
              <a:t>Question 5: Fill in the Blanks</a:t>
            </a:r>
          </a:p>
          <a:p>
            <a:pPr lvl="1"/>
            <a:r>
              <a:rPr lang="en-US" dirty="0"/>
              <a:t>An interface which provides mechanism to execute ___________ through selenium driver</a:t>
            </a:r>
          </a:p>
          <a:p>
            <a:endParaRPr lang="en-US" dirty="0"/>
          </a:p>
        </p:txBody>
      </p:sp>
    </p:spTree>
    <p:extLst>
      <p:ext uri="{BB962C8B-B14F-4D97-AF65-F5344CB8AC3E}">
        <p14:creationId xmlns:p14="http://schemas.microsoft.com/office/powerpoint/2010/main" val="337267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Lesson Objectives (</a:t>
            </a:r>
            <a:r>
              <a:rPr lang="en-US" dirty="0" smtClean="0"/>
              <a:t>Cont.)</a:t>
            </a:r>
            <a:endParaRPr lang="en-US" dirty="0"/>
          </a:p>
        </p:txBody>
      </p:sp>
      <p:sp>
        <p:nvSpPr>
          <p:cNvPr id="6" name="Content Placeholder 5"/>
          <p:cNvSpPr>
            <a:spLocks noGrp="1"/>
          </p:cNvSpPr>
          <p:nvPr>
            <p:ph idx="1"/>
          </p:nvPr>
        </p:nvSpPr>
        <p:spPr/>
        <p:txBody>
          <a:bodyPr/>
          <a:lstStyle/>
          <a:p>
            <a:r>
              <a:rPr lang="en-US" dirty="0"/>
              <a:t>Using Explicit &amp; Implicit Wait</a:t>
            </a:r>
          </a:p>
          <a:p>
            <a:pPr lvl="1"/>
            <a:r>
              <a:rPr lang="en-US" dirty="0"/>
              <a:t>Expected Condition &amp; Expected Conditions</a:t>
            </a:r>
          </a:p>
          <a:p>
            <a:pPr lvl="1"/>
            <a:r>
              <a:rPr lang="en-US" dirty="0" err="1"/>
              <a:t>WebDriverWait</a:t>
            </a:r>
            <a:endParaRPr lang="en-US" dirty="0"/>
          </a:p>
          <a:p>
            <a:pPr lvl="1"/>
            <a:r>
              <a:rPr lang="en-US" dirty="0" err="1"/>
              <a:t>ImplicitlyWait</a:t>
            </a:r>
            <a:endParaRPr lang="en-US" dirty="0"/>
          </a:p>
          <a:p>
            <a:pPr lvl="1"/>
            <a:r>
              <a:rPr lang="en-US" dirty="0" err="1" smtClean="0"/>
              <a:t>pageLoadTimeout</a:t>
            </a:r>
            <a:endParaRPr lang="en-US" dirty="0" smtClean="0"/>
          </a:p>
          <a:p>
            <a:pPr marL="166189" lvl="1" indent="-166189">
              <a:buClr>
                <a:schemeClr val="accent5"/>
              </a:buClr>
            </a:pPr>
            <a:r>
              <a:rPr lang="en-US" sz="2200" dirty="0"/>
              <a:t>JavaScript Executor</a:t>
            </a:r>
          </a:p>
          <a:p>
            <a:endParaRPr lang="en-US" dirty="0"/>
          </a:p>
          <a:p>
            <a:endParaRPr lang="en-US" dirty="0"/>
          </a:p>
          <a:p>
            <a:endParaRPr lang="en-US" dirty="0"/>
          </a:p>
        </p:txBody>
      </p:sp>
    </p:spTree>
    <p:extLst>
      <p:ext uri="{BB962C8B-B14F-4D97-AF65-F5344CB8AC3E}">
        <p14:creationId xmlns:p14="http://schemas.microsoft.com/office/powerpoint/2010/main" val="2569248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dirty="0"/>
              <a:t>5.1: Testing Web Applications Using Web Driver API</a:t>
            </a:r>
            <a:r>
              <a:rPr lang="en-US" dirty="0"/>
              <a:t/>
            </a:r>
            <a:br>
              <a:rPr lang="en-US" dirty="0"/>
            </a:br>
            <a:r>
              <a:rPr lang="en-US" dirty="0"/>
              <a:t>Writing first Web Driver Test(Java</a:t>
            </a:r>
            <a:r>
              <a:rPr lang="en-US" dirty="0" smtClean="0"/>
              <a:t>)</a:t>
            </a:r>
            <a:endParaRPr lang="en-US" dirty="0"/>
          </a:p>
        </p:txBody>
      </p:sp>
      <p:pic>
        <p:nvPicPr>
          <p:cNvPr id="6" name="Picture 3" descr="C:\Users\sg818662\Desktop\co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121" y="1491560"/>
            <a:ext cx="7500448" cy="471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2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 5.1: Testing Web Applications Using Web Driver API</a:t>
            </a:r>
            <a:r>
              <a:rPr lang="en-US" dirty="0"/>
              <a:t/>
            </a:r>
            <a:br>
              <a:rPr lang="en-US" dirty="0"/>
            </a:br>
            <a:r>
              <a:rPr lang="en-US" dirty="0"/>
              <a:t>Locating UI Elements-Developers Tools</a:t>
            </a:r>
          </a:p>
        </p:txBody>
      </p:sp>
      <p:pic>
        <p:nvPicPr>
          <p:cNvPr id="8" name="Picture 3" descr="C:\Users\sg818662\Desktop\devt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 y="1589609"/>
            <a:ext cx="8568812" cy="42844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r>
              <a:rPr lang="en-US" dirty="0"/>
              <a:t/>
            </a:r>
            <a:br>
              <a:rPr lang="en-US" dirty="0"/>
            </a:br>
            <a:r>
              <a:rPr lang="en-US" dirty="0"/>
              <a:t>Navigation </a:t>
            </a:r>
            <a:r>
              <a:rPr lang="en-US" dirty="0" smtClean="0"/>
              <a:t>API</a:t>
            </a:r>
            <a:endParaRPr lang="en-US" dirty="0"/>
          </a:p>
        </p:txBody>
      </p:sp>
      <p:sp>
        <p:nvSpPr>
          <p:cNvPr id="5" name="Content Placeholder 4"/>
          <p:cNvSpPr>
            <a:spLocks noGrp="1"/>
          </p:cNvSpPr>
          <p:nvPr>
            <p:ph idx="1"/>
          </p:nvPr>
        </p:nvSpPr>
        <p:spPr/>
        <p:txBody>
          <a:bodyPr/>
          <a:lstStyle/>
          <a:p>
            <a:r>
              <a:rPr lang="en-US" dirty="0" err="1"/>
              <a:t>driver.get</a:t>
            </a:r>
            <a:r>
              <a:rPr lang="en-US" dirty="0"/>
              <a:t>("URL")</a:t>
            </a:r>
          </a:p>
          <a:p>
            <a:pPr lvl="1"/>
            <a:r>
              <a:rPr lang="en-US" dirty="0"/>
              <a:t>Required to navigate to a page</a:t>
            </a:r>
          </a:p>
          <a:p>
            <a:pPr lvl="1"/>
            <a:r>
              <a:rPr lang="en-US" dirty="0"/>
              <a:t>E.g.: </a:t>
            </a:r>
            <a:r>
              <a:rPr lang="en-US" dirty="0" err="1"/>
              <a:t>driver.get</a:t>
            </a:r>
            <a:r>
              <a:rPr lang="en-US" dirty="0"/>
              <a:t>("http://www.google.com");</a:t>
            </a:r>
          </a:p>
          <a:p>
            <a:pPr lvl="1"/>
            <a:r>
              <a:rPr lang="en-US" dirty="0"/>
              <a:t>WebDriver will wait until the page has fully loaded before returning control to your test or script</a:t>
            </a:r>
          </a:p>
          <a:p>
            <a:pPr lvl="1"/>
            <a:r>
              <a:rPr lang="en-US" dirty="0"/>
              <a:t>to ensure page is fully loaded then wait commands can be used</a:t>
            </a:r>
          </a:p>
          <a:p>
            <a:endParaRPr lang="en-US" dirty="0"/>
          </a:p>
          <a:p>
            <a:r>
              <a:rPr lang="en-US" dirty="0" err="1"/>
              <a:t>driver.navigate</a:t>
            </a:r>
            <a:r>
              <a:rPr lang="en-US" dirty="0"/>
              <a:t>().to("URL")</a:t>
            </a:r>
          </a:p>
          <a:p>
            <a:pPr lvl="1"/>
            <a:r>
              <a:rPr lang="en-US" dirty="0"/>
              <a:t>E.g.: </a:t>
            </a:r>
            <a:r>
              <a:rPr lang="en-US" dirty="0" err="1"/>
              <a:t>driver.navigate</a:t>
            </a:r>
            <a:r>
              <a:rPr lang="en-US" dirty="0"/>
              <a:t>().to("http://www.google.com");</a:t>
            </a:r>
          </a:p>
          <a:p>
            <a:pPr lvl="1"/>
            <a:r>
              <a:rPr lang="en-US" dirty="0"/>
              <a:t>Other Navigate  commands</a:t>
            </a:r>
          </a:p>
          <a:p>
            <a:pPr lvl="1"/>
            <a:r>
              <a:rPr lang="en-US" dirty="0" err="1"/>
              <a:t>driver.navigate</a:t>
            </a:r>
            <a:r>
              <a:rPr lang="en-US" dirty="0"/>
              <a:t>().refresh(); </a:t>
            </a:r>
          </a:p>
          <a:p>
            <a:pPr lvl="1"/>
            <a:r>
              <a:rPr lang="en-US" dirty="0" err="1"/>
              <a:t>driver.navigate</a:t>
            </a:r>
            <a:r>
              <a:rPr lang="en-US" dirty="0"/>
              <a:t>().forward(); </a:t>
            </a:r>
          </a:p>
          <a:p>
            <a:pPr lvl="1"/>
            <a:r>
              <a:rPr lang="en-US" dirty="0" err="1"/>
              <a:t>driver.navigate</a:t>
            </a:r>
            <a:r>
              <a:rPr lang="en-US" dirty="0"/>
              <a:t>().back();</a:t>
            </a:r>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400" dirty="0"/>
              <a:t>5.1: Testing Web Applications Using Web Driver API</a:t>
            </a:r>
            <a:br>
              <a:rPr lang="en-US" sz="1400" dirty="0"/>
            </a:br>
            <a:r>
              <a:rPr lang="en-US" dirty="0"/>
              <a:t>Interrogation </a:t>
            </a:r>
            <a:r>
              <a:rPr lang="en-US" dirty="0" smtClean="0"/>
              <a:t>API</a:t>
            </a:r>
            <a:endParaRPr lang="en-US" dirty="0"/>
          </a:p>
        </p:txBody>
      </p:sp>
      <p:sp>
        <p:nvSpPr>
          <p:cNvPr id="5" name="Content Placeholder 4"/>
          <p:cNvSpPr>
            <a:spLocks noGrp="1"/>
          </p:cNvSpPr>
          <p:nvPr>
            <p:ph idx="1"/>
          </p:nvPr>
        </p:nvSpPr>
        <p:spPr>
          <a:xfrm>
            <a:off x="259080" y="1311886"/>
            <a:ext cx="8930640" cy="4643751"/>
          </a:xfrm>
        </p:spPr>
        <p:txBody>
          <a:bodyPr/>
          <a:lstStyle/>
          <a:p>
            <a:r>
              <a:rPr lang="en-US" sz="1400" dirty="0" err="1"/>
              <a:t>driver.getTitle</a:t>
            </a:r>
            <a:r>
              <a:rPr lang="en-US" sz="1400" dirty="0"/>
              <a:t>()</a:t>
            </a:r>
          </a:p>
          <a:p>
            <a:pPr lvl="1"/>
            <a:r>
              <a:rPr lang="en-US" sz="1100" dirty="0"/>
              <a:t>Get the title of the current page</a:t>
            </a:r>
          </a:p>
          <a:p>
            <a:r>
              <a:rPr lang="en-US" sz="1400" dirty="0"/>
              <a:t>driver. </a:t>
            </a:r>
            <a:r>
              <a:rPr lang="en-US" sz="1400" dirty="0" err="1"/>
              <a:t>getCurrentUrl</a:t>
            </a:r>
            <a:r>
              <a:rPr lang="en-US" sz="1400" dirty="0"/>
              <a:t>()</a:t>
            </a:r>
          </a:p>
          <a:p>
            <a:pPr lvl="1"/>
            <a:r>
              <a:rPr lang="en-US" sz="1100" dirty="0"/>
              <a:t>Get the current URL of the browser</a:t>
            </a:r>
          </a:p>
          <a:p>
            <a:r>
              <a:rPr lang="en-US" sz="1400" dirty="0" err="1"/>
              <a:t>driver.getPageSource</a:t>
            </a:r>
            <a:r>
              <a:rPr lang="en-US" sz="1400" dirty="0"/>
              <a:t>() </a:t>
            </a:r>
          </a:p>
          <a:p>
            <a:pPr lvl="1"/>
            <a:r>
              <a:rPr lang="en-US" sz="1100" dirty="0"/>
              <a:t>Get the source code of the page</a:t>
            </a:r>
          </a:p>
          <a:p>
            <a:endParaRPr lang="en-US" sz="1400" dirty="0"/>
          </a:p>
          <a:p>
            <a:r>
              <a:rPr lang="en-US" sz="1400" dirty="0"/>
              <a:t>Syntax:	</a:t>
            </a:r>
          </a:p>
          <a:p>
            <a:pPr marL="0" indent="0">
              <a:buNone/>
            </a:pPr>
            <a:r>
              <a:rPr lang="en-US" sz="1400" dirty="0"/>
              <a:t>	public void </a:t>
            </a:r>
            <a:r>
              <a:rPr lang="en-US" sz="1400" dirty="0" err="1"/>
              <a:t>testTitleReliability</a:t>
            </a:r>
            <a:r>
              <a:rPr lang="en-US" sz="1400" dirty="0"/>
              <a:t>() {</a:t>
            </a:r>
          </a:p>
          <a:p>
            <a:pPr marL="0" indent="0">
              <a:buNone/>
            </a:pPr>
            <a:r>
              <a:rPr lang="en-US" sz="1400" dirty="0" smtClean="0"/>
              <a:t>	</a:t>
            </a:r>
            <a:r>
              <a:rPr lang="en-US" sz="1400" dirty="0" err="1" smtClean="0"/>
              <a:t>driver.get</a:t>
            </a:r>
            <a:r>
              <a:rPr lang="en-US" sz="1400" dirty="0"/>
              <a:t>("https://www.google.com");</a:t>
            </a:r>
          </a:p>
          <a:p>
            <a:pPr marL="0" indent="0">
              <a:buNone/>
            </a:pPr>
            <a:r>
              <a:rPr lang="en-US" sz="1400" dirty="0"/>
              <a:t>   	          </a:t>
            </a:r>
            <a:r>
              <a:rPr lang="en-US" sz="1400" dirty="0" err="1"/>
              <a:t>boolean</a:t>
            </a:r>
            <a:r>
              <a:rPr lang="en-US" sz="1400" dirty="0"/>
              <a:t> title = </a:t>
            </a:r>
            <a:r>
              <a:rPr lang="en-US" sz="1400" dirty="0" err="1"/>
              <a:t>driver.getTitle</a:t>
            </a:r>
            <a:r>
              <a:rPr lang="en-US" sz="1400" dirty="0"/>
              <a:t>().contains("Google");</a:t>
            </a:r>
          </a:p>
          <a:p>
            <a:pPr marL="0" indent="0">
              <a:buNone/>
            </a:pPr>
            <a:r>
              <a:rPr lang="en-US" sz="1400" dirty="0"/>
              <a:t>   	          if(title)</a:t>
            </a:r>
          </a:p>
          <a:p>
            <a:pPr marL="0" indent="0">
              <a:buNone/>
            </a:pPr>
            <a:r>
              <a:rPr lang="en-US" sz="1400" dirty="0"/>
              <a:t>	</a:t>
            </a:r>
            <a:r>
              <a:rPr lang="en-US" sz="1400" dirty="0" smtClean="0"/>
              <a:t>   	String </a:t>
            </a:r>
            <a:r>
              <a:rPr lang="en-US" sz="1400" dirty="0" err="1" smtClean="0"/>
              <a:t>currentURL</a:t>
            </a:r>
            <a:r>
              <a:rPr lang="en-US" sz="1400" dirty="0" smtClean="0"/>
              <a:t> = </a:t>
            </a:r>
            <a:r>
              <a:rPr lang="en-US" sz="1400" dirty="0" err="1" smtClean="0"/>
              <a:t>driver.getCurrentUrl</a:t>
            </a:r>
            <a:r>
              <a:rPr lang="en-US" sz="1400" dirty="0" smtClean="0"/>
              <a:t>();</a:t>
            </a:r>
          </a:p>
          <a:p>
            <a:pPr marL="0" indent="0">
              <a:buNone/>
            </a:pPr>
            <a:r>
              <a:rPr lang="en-US" sz="1400" dirty="0" smtClean="0"/>
              <a:t>		(If you want to verify a particular text is present or not on the </a:t>
            </a:r>
            <a:r>
              <a:rPr lang="en-US" sz="1400" dirty="0" err="1" smtClean="0"/>
              <a:t>page,do</a:t>
            </a:r>
            <a:r>
              <a:rPr lang="en-US" sz="1400" dirty="0" smtClean="0"/>
              <a:t> as below)</a:t>
            </a:r>
          </a:p>
          <a:p>
            <a:pPr marL="0" indent="0">
              <a:buNone/>
            </a:pPr>
            <a:r>
              <a:rPr lang="en-US" sz="1400" dirty="0" smtClean="0"/>
              <a:t>		</a:t>
            </a:r>
            <a:r>
              <a:rPr lang="en-US" sz="1400" dirty="0" err="1" smtClean="0"/>
              <a:t>boolean</a:t>
            </a:r>
            <a:r>
              <a:rPr lang="en-US" sz="1400" dirty="0" smtClean="0"/>
              <a:t> b = </a:t>
            </a:r>
            <a:r>
              <a:rPr lang="en-US" sz="1400" dirty="0" err="1" smtClean="0"/>
              <a:t>driver.getPageSource</a:t>
            </a:r>
            <a:r>
              <a:rPr lang="en-US" sz="1400" dirty="0" smtClean="0"/>
              <a:t>().contains("your text");</a:t>
            </a:r>
          </a:p>
          <a:p>
            <a:pPr marL="0" indent="0">
              <a:buNone/>
            </a:pPr>
            <a:r>
              <a:rPr lang="en-US" sz="1400" dirty="0" smtClean="0"/>
              <a:t>        		</a:t>
            </a:r>
            <a:r>
              <a:rPr lang="en-US" sz="1400" dirty="0" err="1" smtClean="0"/>
              <a:t>System.out.println</a:t>
            </a:r>
            <a:r>
              <a:rPr lang="en-US" sz="1400" dirty="0" smtClean="0"/>
              <a:t>(“Expected title is present ");</a:t>
            </a:r>
          </a:p>
          <a:p>
            <a:pPr marL="0" indent="0">
              <a:buNone/>
            </a:pPr>
            <a:r>
              <a:rPr lang="en-US" sz="1400" dirty="0" smtClean="0"/>
              <a:t>                  </a:t>
            </a:r>
            <a:r>
              <a:rPr lang="en-US" sz="1400" dirty="0"/>
              <a:t>else if(!title)</a:t>
            </a:r>
          </a:p>
          <a:p>
            <a:pPr marL="0" indent="0">
              <a:buNone/>
            </a:pPr>
            <a:r>
              <a:rPr lang="en-US" sz="1400" dirty="0"/>
              <a:t>       	</a:t>
            </a:r>
            <a:r>
              <a:rPr lang="en-US" sz="1400" dirty="0" err="1"/>
              <a:t>System.out.println</a:t>
            </a:r>
            <a:r>
              <a:rPr lang="en-US" sz="1400" dirty="0"/>
              <a:t>(" Expected title is not present"); ");</a:t>
            </a:r>
          </a:p>
          <a:p>
            <a:pPr marL="0" indent="0">
              <a:buNone/>
            </a:pPr>
            <a:r>
              <a:rPr lang="en-US" sz="1400" dirty="0"/>
              <a:t>	}</a:t>
            </a:r>
          </a:p>
          <a:p>
            <a:endParaRPr lang="en-US" sz="1400" dirty="0"/>
          </a:p>
        </p:txBody>
      </p:sp>
    </p:spTree>
    <p:extLst>
      <p:ext uri="{BB962C8B-B14F-4D97-AF65-F5344CB8AC3E}">
        <p14:creationId xmlns:p14="http://schemas.microsoft.com/office/powerpoint/2010/main" val="3350360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400" dirty="0"/>
              <a:t>5.1: Testing Web Applications Using Web Driver API</a:t>
            </a:r>
            <a:r>
              <a:rPr lang="en-US" dirty="0"/>
              <a:t/>
            </a:r>
            <a:br>
              <a:rPr lang="en-US" dirty="0"/>
            </a:br>
            <a:r>
              <a:rPr lang="en-US" dirty="0" err="1"/>
              <a:t>WebElement</a:t>
            </a:r>
            <a:r>
              <a:rPr lang="en-US" dirty="0"/>
              <a:t> </a:t>
            </a:r>
            <a:r>
              <a:rPr lang="en-US" dirty="0" smtClean="0"/>
              <a:t>API</a:t>
            </a:r>
            <a:endParaRPr lang="en-US" dirty="0"/>
          </a:p>
        </p:txBody>
      </p:sp>
      <p:sp>
        <p:nvSpPr>
          <p:cNvPr id="8" name="Content Placeholder 7"/>
          <p:cNvSpPr>
            <a:spLocks noGrp="1"/>
          </p:cNvSpPr>
          <p:nvPr>
            <p:ph idx="1"/>
          </p:nvPr>
        </p:nvSpPr>
        <p:spPr>
          <a:xfrm>
            <a:off x="435676" y="1174726"/>
            <a:ext cx="8525444" cy="4643751"/>
          </a:xfrm>
        </p:spPr>
        <p:txBody>
          <a:bodyPr/>
          <a:lstStyle/>
          <a:p>
            <a:r>
              <a:rPr lang="en-US" sz="2000" dirty="0" err="1"/>
              <a:t>findElement</a:t>
            </a:r>
            <a:r>
              <a:rPr lang="en-US" sz="2000" dirty="0"/>
              <a:t>:  </a:t>
            </a:r>
          </a:p>
          <a:p>
            <a:pPr lvl="1"/>
            <a:r>
              <a:rPr lang="en-US" sz="1600" dirty="0"/>
              <a:t>Used to locate single element and return </a:t>
            </a:r>
            <a:r>
              <a:rPr lang="en-US" sz="1600" dirty="0" err="1"/>
              <a:t>WebElement</a:t>
            </a:r>
            <a:r>
              <a:rPr lang="en-US" sz="1600" dirty="0"/>
              <a:t> object of first occurrences element on web page</a:t>
            </a:r>
          </a:p>
          <a:p>
            <a:pPr lvl="1"/>
            <a:r>
              <a:rPr lang="en-US" sz="1600" dirty="0"/>
              <a:t>If element not found, throw s exception </a:t>
            </a:r>
            <a:r>
              <a:rPr lang="en-US" sz="1600" dirty="0" err="1"/>
              <a:t>NoSuchElementException</a:t>
            </a:r>
            <a:endParaRPr lang="en-US" sz="1600" dirty="0"/>
          </a:p>
          <a:p>
            <a:pPr lvl="1"/>
            <a:r>
              <a:rPr lang="en-US" sz="1600" dirty="0"/>
              <a:t>Syntax: </a:t>
            </a:r>
            <a:r>
              <a:rPr lang="en-US" sz="1600" dirty="0" err="1"/>
              <a:t>findElement</a:t>
            </a:r>
            <a:r>
              <a:rPr lang="en-US" sz="1600" dirty="0"/>
              <a:t>(By by)</a:t>
            </a:r>
          </a:p>
          <a:p>
            <a:pPr marL="189411" lvl="1" indent="0">
              <a:buNone/>
            </a:pPr>
            <a:r>
              <a:rPr lang="en-US" sz="1600" b="1" dirty="0"/>
              <a:t>Example:</a:t>
            </a:r>
          </a:p>
          <a:p>
            <a:pPr marL="189411" lvl="1" indent="0">
              <a:buNone/>
            </a:pPr>
            <a:r>
              <a:rPr lang="en-US" sz="1600" dirty="0" err="1"/>
              <a:t>WebElement</a:t>
            </a:r>
            <a:r>
              <a:rPr lang="en-US" sz="1600" dirty="0"/>
              <a:t> element = </a:t>
            </a:r>
            <a:r>
              <a:rPr lang="en-US" sz="1600" dirty="0" err="1"/>
              <a:t>driver.findElement</a:t>
            </a:r>
            <a:r>
              <a:rPr lang="en-US" sz="1600" dirty="0"/>
              <a:t>(By.id("Home")); </a:t>
            </a:r>
          </a:p>
          <a:p>
            <a:pPr marL="189411" lvl="1" indent="0">
              <a:buNone/>
            </a:pPr>
            <a:r>
              <a:rPr lang="en-US" sz="1600" dirty="0" err="1"/>
              <a:t>element.click</a:t>
            </a:r>
            <a:r>
              <a:rPr lang="en-US" sz="1600" dirty="0"/>
              <a:t>();</a:t>
            </a:r>
          </a:p>
          <a:p>
            <a:endParaRPr lang="en-US" sz="2000" dirty="0"/>
          </a:p>
          <a:p>
            <a:r>
              <a:rPr lang="en-US" sz="2000" dirty="0" err="1"/>
              <a:t>findElements</a:t>
            </a:r>
            <a:r>
              <a:rPr lang="en-US" sz="2000" dirty="0"/>
              <a:t>:  </a:t>
            </a:r>
          </a:p>
          <a:p>
            <a:pPr lvl="1"/>
            <a:r>
              <a:rPr lang="en-US" sz="1600" dirty="0"/>
              <a:t>Used to find multiple element on webpage,  e.g.: count total number of row in table</a:t>
            </a:r>
          </a:p>
          <a:p>
            <a:pPr lvl="1"/>
            <a:r>
              <a:rPr lang="en-US" sz="1600" dirty="0"/>
              <a:t>Returns List of </a:t>
            </a:r>
            <a:r>
              <a:rPr lang="en-US" sz="1600" dirty="0" err="1"/>
              <a:t>WebElement</a:t>
            </a:r>
            <a:r>
              <a:rPr lang="en-US" sz="1600" dirty="0"/>
              <a:t> object of all occurrences of element</a:t>
            </a:r>
          </a:p>
          <a:p>
            <a:pPr lvl="1"/>
            <a:r>
              <a:rPr lang="en-US" sz="1600" dirty="0"/>
              <a:t>If element not found, returns empty List of </a:t>
            </a:r>
            <a:r>
              <a:rPr lang="en-US" sz="1600" dirty="0" err="1"/>
              <a:t>WebElement</a:t>
            </a:r>
            <a:r>
              <a:rPr lang="en-US" sz="1600" dirty="0"/>
              <a:t> object</a:t>
            </a:r>
          </a:p>
          <a:p>
            <a:pPr lvl="1"/>
            <a:r>
              <a:rPr lang="en-US" sz="1600" dirty="0"/>
              <a:t>Syntax: List element = </a:t>
            </a:r>
            <a:r>
              <a:rPr lang="en-US" sz="1600" dirty="0" err="1"/>
              <a:t>findElements</a:t>
            </a:r>
            <a:r>
              <a:rPr lang="en-US" sz="1600" dirty="0"/>
              <a:t>(By by)</a:t>
            </a:r>
          </a:p>
          <a:p>
            <a:pPr marL="0" indent="0">
              <a:buNone/>
            </a:pPr>
            <a:r>
              <a:rPr lang="en-US" sz="1600" b="1" dirty="0" smtClean="0"/>
              <a:t>  Example</a:t>
            </a:r>
            <a:r>
              <a:rPr lang="en-US" sz="1600" b="1" dirty="0"/>
              <a:t>:</a:t>
            </a:r>
          </a:p>
          <a:p>
            <a:pPr marL="189411" lvl="1" indent="0">
              <a:buNone/>
            </a:pPr>
            <a:r>
              <a:rPr lang="en-US" sz="1600" dirty="0"/>
              <a:t>List {</a:t>
            </a:r>
            <a:r>
              <a:rPr lang="en-US" sz="1600" dirty="0" err="1"/>
              <a:t>WebElement</a:t>
            </a:r>
            <a:r>
              <a:rPr lang="en-US" sz="1600" dirty="0"/>
              <a:t>} element = </a:t>
            </a:r>
            <a:r>
              <a:rPr lang="en-US" sz="1600" dirty="0" err="1"/>
              <a:t>driver.findElement</a:t>
            </a:r>
            <a:r>
              <a:rPr lang="en-US" sz="1600" dirty="0"/>
              <a:t>(</a:t>
            </a:r>
            <a:r>
              <a:rPr lang="en-US" sz="1600" dirty="0" err="1"/>
              <a:t>By.xpath</a:t>
            </a:r>
            <a:r>
              <a:rPr lang="en-US" sz="1600" dirty="0"/>
              <a:t>("//table/</a:t>
            </a:r>
            <a:r>
              <a:rPr lang="en-US" sz="1600" dirty="0" err="1"/>
              <a:t>tr</a:t>
            </a:r>
            <a:r>
              <a:rPr lang="en-US" sz="1600" dirty="0"/>
              <a:t>")); </a:t>
            </a:r>
          </a:p>
          <a:p>
            <a:pPr marL="189411" lvl="1" indent="0">
              <a:buNone/>
            </a:pPr>
            <a:r>
              <a:rPr lang="en-US" sz="1600" dirty="0" err="1"/>
              <a:t>int</a:t>
            </a:r>
            <a:r>
              <a:rPr lang="en-US" sz="1600" dirty="0"/>
              <a:t> size = </a:t>
            </a:r>
            <a:r>
              <a:rPr lang="en-US" sz="1600" dirty="0" err="1"/>
              <a:t>element.size</a:t>
            </a:r>
            <a:r>
              <a:rPr lang="en-US" sz="1600" dirty="0"/>
              <a:t>();</a:t>
            </a:r>
          </a:p>
          <a:p>
            <a:endParaRPr lang="en-US" sz="2000" dirty="0"/>
          </a:p>
        </p:txBody>
      </p:sp>
    </p:spTree>
    <p:extLst>
      <p:ext uri="{BB962C8B-B14F-4D97-AF65-F5344CB8AC3E}">
        <p14:creationId xmlns:p14="http://schemas.microsoft.com/office/powerpoint/2010/main" val="34670842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26410995970C5439ABD09A0520125A5" ma:contentTypeVersion="3" ma:contentTypeDescription="Create a new document." ma:contentTypeScope="" ma:versionID="7730e52a0023c610d1074a9f7c12aa26">
  <xsd:schema xmlns:xsd="http://www.w3.org/2001/XMLSchema" xmlns:xs="http://www.w3.org/2001/XMLSchema" xmlns:p="http://schemas.microsoft.com/office/2006/metadata/properties" xmlns:ns2="952a6df7-b138-4f89-9bc4-e7a874ea3254" xmlns:ns3="12ac6c77-9dce-46bd-9b13-eb21919194a6" targetNamespace="http://schemas.microsoft.com/office/2006/metadata/properties" ma:root="true" ma:fieldsID="09daa886528e243cb15d4c27c771edde" ns2:_="" ns3:_="">
    <xsd:import namespace="952a6df7-b138-4f89-9bc4-e7a874ea3254"/>
    <xsd:import namespace="12ac6c77-9dce-46bd-9b13-eb21919194a6"/>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2ac6c77-9dce-46bd-9b13-eb21919194a6"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olderName xmlns="952a6df7-b138-4f89-9bc4-e7a874ea3254" xsi:nil="true"/>
    <Material_x0020_Type xmlns="12ac6c77-9dce-46bd-9b13-eb21919194a6">Class book</Material_x0020_Type>
    <Category xmlns="12ac6c77-9dce-46bd-9b13-eb21919194a6">Module Artifact</Category>
    <Levels xmlns="12ac6c77-9dce-46bd-9b13-eb21919194a6">L1</Levels>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FEF1394B-B96D-442D-9733-C7DC6CFDD6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2a6df7-b138-4f89-9bc4-e7a874ea3254"/>
    <ds:schemaRef ds:uri="12ac6c77-9dce-46bd-9b13-eb21919194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952a6df7-b138-4f89-9bc4-e7a874ea3254"/>
    <ds:schemaRef ds:uri="12ac6c77-9dce-46bd-9b13-eb21919194a6"/>
  </ds:schemaRefs>
</ds:datastoreItem>
</file>

<file path=docProps/app.xml><?xml version="1.0" encoding="utf-8"?>
<Properties xmlns="http://schemas.openxmlformats.org/officeDocument/2006/extended-properties" xmlns:vt="http://schemas.openxmlformats.org/officeDocument/2006/docPropsVTypes">
  <Template/>
  <TotalTime>17552</TotalTime>
  <Words>1852</Words>
  <Application>Microsoft Office PowerPoint</Application>
  <PresentationFormat>On-screen Show (4:3)</PresentationFormat>
  <Paragraphs>498</Paragraphs>
  <Slides>32</Slides>
  <Notes>32</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Candara</vt:lpstr>
      <vt:lpstr>Helvetica Light</vt:lpstr>
      <vt:lpstr>Wingdings</vt:lpstr>
      <vt:lpstr>2_Corporate Presentation Template (4x3 - Normal)</vt:lpstr>
      <vt:lpstr>think-cell Slide</vt:lpstr>
      <vt:lpstr>Test Automation &amp; Advanced Selenium</vt:lpstr>
      <vt:lpstr>Lesson Objectives</vt:lpstr>
      <vt:lpstr>Lesson Objectives (Cont.)</vt:lpstr>
      <vt:lpstr>Lesson Objectives (Cont.)</vt:lpstr>
      <vt:lpstr>5.1: Testing Web Applications Using Web Driver API Writing first Web Driver Test(Java)</vt:lpstr>
      <vt:lpstr> 5.1: Testing Web Applications Using Web Driver API Locating UI Elements-Developers Tools</vt:lpstr>
      <vt:lpstr>5.1: Testing Web Applications Using Web Driver API Navigation API</vt:lpstr>
      <vt:lpstr>5.1: Testing Web Applications Using Web Driver API Interrogation API</vt:lpstr>
      <vt:lpstr>5.1: Testing Web Applications Using Web Driver API WebElement API</vt:lpstr>
      <vt:lpstr>5.1: Testing Web Applications Using Web Driver API WebElement API (Cont.)</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WebElement API (Cont.)</vt:lpstr>
      <vt:lpstr>PowerPoint Presentation</vt:lpstr>
      <vt:lpstr>5.1: Testing Web Applications Using Web Driver API WebElement API (Cont.)</vt:lpstr>
      <vt:lpstr>5.1: Testing Web Applications Using Web Driver API Handling Popup Dialogs and Alerts</vt:lpstr>
      <vt:lpstr>5.1: Testing Web Applications Using Web Driver API Windows</vt:lpstr>
      <vt:lpstr>5.1: Testing Web Applications Using Web Driver API Alerts</vt:lpstr>
      <vt:lpstr>5.1: Testing Web Applications Using Web Driver API Why synchronization is important </vt:lpstr>
      <vt:lpstr>5.1: Testing Web Applications Using Web Driver API Using Explicit &amp; Implicit Wait</vt:lpstr>
      <vt:lpstr>5.1: Testing Web Applications Using Web Driver API Using Explicit &amp; Implicit Wait</vt:lpstr>
      <vt:lpstr>5.1: Testing Web Applications Using Web Driver API  JavaScript Executor</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5.1: Testing Web Applications Using Web Driver API  JavaScript Executor(Scenarios)</vt:lpstr>
      <vt:lpstr>Summary</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and Advanced Selenium-Classbook-Lesson05</dc:title>
  <dc:creator>iGATE</dc:creator>
  <cp:lastModifiedBy>Bhosle, Shilpa</cp:lastModifiedBy>
  <cp:revision>269</cp:revision>
  <cp:lastPrinted>2016-10-19T04:20:44Z</cp:lastPrinted>
  <dcterms:created xsi:type="dcterms:W3CDTF">2012-05-18T02:59:15Z</dcterms:created>
  <dcterms:modified xsi:type="dcterms:W3CDTF">2017-01-06T05:41:43Z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0x010100226410995970C5439ABD09A0520125A5</vt:lpwstr>
  </property>
  <property fmtid="{D5CDD505-2E9C-101B-9397-08002B2CF9AE}" pid="4" name="_SourceUrl">
    <vt:lpwstr/>
  </property>
</Properties>
</file>