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32"/>
  </p:notesMasterIdLst>
  <p:handoutMasterIdLst>
    <p:handoutMasterId r:id="rId33"/>
  </p:handoutMasterIdLst>
  <p:sldIdLst>
    <p:sldId id="265" r:id="rId5"/>
    <p:sldId id="259" r:id="rId6"/>
    <p:sldId id="285" r:id="rId7"/>
    <p:sldId id="298" r:id="rId8"/>
    <p:sldId id="281" r:id="rId9"/>
    <p:sldId id="302" r:id="rId10"/>
    <p:sldId id="303" r:id="rId11"/>
    <p:sldId id="307" r:id="rId12"/>
    <p:sldId id="308" r:id="rId13"/>
    <p:sldId id="309" r:id="rId14"/>
    <p:sldId id="310" r:id="rId15"/>
    <p:sldId id="286" r:id="rId16"/>
    <p:sldId id="291" r:id="rId17"/>
    <p:sldId id="311" r:id="rId18"/>
    <p:sldId id="313" r:id="rId19"/>
    <p:sldId id="325" r:id="rId20"/>
    <p:sldId id="326" r:id="rId21"/>
    <p:sldId id="328" r:id="rId22"/>
    <p:sldId id="329" r:id="rId23"/>
    <p:sldId id="330" r:id="rId24"/>
    <p:sldId id="333" r:id="rId25"/>
    <p:sldId id="331" r:id="rId26"/>
    <p:sldId id="334" r:id="rId27"/>
    <p:sldId id="318" r:id="rId28"/>
    <p:sldId id="319" r:id="rId29"/>
    <p:sldId id="294" r:id="rId30"/>
    <p:sldId id="295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13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3" autoAdjust="0"/>
    <p:restoredTop sz="83126" autoAdjust="0"/>
  </p:normalViewPr>
  <p:slideViewPr>
    <p:cSldViewPr snapToGrid="0" showGuides="1">
      <p:cViewPr varScale="1">
        <p:scale>
          <a:sx n="74" d="100"/>
          <a:sy n="74" d="100"/>
        </p:scale>
        <p:origin x="1834" y="67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2442" y="792"/>
      </p:cViewPr>
      <p:guideLst>
        <p:guide orient="horz" pos="2861"/>
        <p:guide pos="13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97100" y="4544703"/>
            <a:ext cx="4871094" cy="4223453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86336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 Automation &amp; Advanced Selenium                                                      Web Driver Test with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131443" y="8791100"/>
            <a:ext cx="2946699" cy="23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	 Page 06-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LF4J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59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0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23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0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30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62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8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6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68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1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9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8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Aggregating tests in suites:</a:t>
            </a:r>
          </a:p>
          <a:p>
            <a:r>
              <a:rPr lang="en-US" dirty="0">
                <a:latin typeface="Arial" panose="020B0604020202020204" pitchFamily="34" charset="0"/>
              </a:rPr>
              <a:t>Using Suite as a runner allows you to manually build a suite containing tests from many classes. It is the JUnit 4 equivalent of the JUnit 3.8.x static Test suite() method. To use it, annotate a class with </a:t>
            </a:r>
            <a:r>
              <a:rPr lang="en-US" b="1" dirty="0">
                <a:latin typeface="Arial" panose="020B0604020202020204" pitchFamily="34" charset="0"/>
              </a:rPr>
              <a:t>@RunWith(</a:t>
            </a:r>
            <a:r>
              <a:rPr lang="en-US" b="1" dirty="0" err="1">
                <a:latin typeface="Arial" panose="020B0604020202020204" pitchFamily="34" charset="0"/>
              </a:rPr>
              <a:t>Suite.class</a:t>
            </a:r>
            <a:r>
              <a:rPr lang="en-US" b="1" dirty="0">
                <a:latin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</a:rPr>
              <a:t>@</a:t>
            </a:r>
            <a:r>
              <a:rPr lang="en-US" b="1" dirty="0" err="1">
                <a:latin typeface="Arial" panose="020B0604020202020204" pitchFamily="34" charset="0"/>
              </a:rPr>
              <a:t>SuiteClasses</a:t>
            </a:r>
            <a:r>
              <a:rPr lang="en-US" b="1" dirty="0">
                <a:latin typeface="Arial" panose="020B0604020202020204" pitchFamily="34" charset="0"/>
              </a:rPr>
              <a:t>(TestClass1.class, ...).</a:t>
            </a:r>
            <a:r>
              <a:rPr lang="en-US" dirty="0">
                <a:latin typeface="Arial" panose="020B0604020202020204" pitchFamily="34" charset="0"/>
              </a:rPr>
              <a:t> When you run this class, it will run all the tests in all the suite classes.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Example: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class above is a placeholder for the suite annotations, no other implementation is required.</a:t>
            </a:r>
          </a:p>
          <a:p>
            <a:r>
              <a:rPr lang="en-US" b="1" dirty="0">
                <a:latin typeface="Arial" panose="020B0604020202020204" pitchFamily="34" charset="0"/>
              </a:rPr>
              <a:t>Note</a:t>
            </a:r>
            <a:r>
              <a:rPr lang="en-US" dirty="0">
                <a:latin typeface="Arial" panose="020B0604020202020204" pitchFamily="34" charset="0"/>
              </a:rPr>
              <a:t> : @RunWith annotation, which specifies that the JUnit 4 test runner to use is </a:t>
            </a:r>
            <a:r>
              <a:rPr lang="en-US" dirty="0" err="1">
                <a:latin typeface="Arial" panose="020B0604020202020204" pitchFamily="34" charset="0"/>
              </a:rPr>
              <a:t>org.junit.runners.Suite</a:t>
            </a:r>
            <a:r>
              <a:rPr lang="en-US" dirty="0">
                <a:latin typeface="Arial" panose="020B0604020202020204" pitchFamily="34" charset="0"/>
              </a:rPr>
              <a:t> for running this particular test class. This works in conjunction with the @Suite annotation, which tells the Suite runner which test classes to include in this suite and in which order.</a:t>
            </a:r>
          </a:p>
        </p:txBody>
      </p:sp>
    </p:spTree>
    <p:extLst>
      <p:ext uri="{BB962C8B-B14F-4D97-AF65-F5344CB8AC3E}">
        <p14:creationId xmlns:p14="http://schemas.microsoft.com/office/powerpoint/2010/main" val="3494629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We need to specify the class names along with packages in between the classes tags.</a:t>
            </a:r>
          </a:p>
          <a:p>
            <a:r>
              <a:rPr lang="en-US" dirty="0">
                <a:latin typeface="Arial" panose="020B0604020202020204" pitchFamily="34" charset="0"/>
              </a:rPr>
              <a:t>All the classes specified in the xml will get executes which have TestNG annotations.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29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78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0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9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</a:rPr>
              <a:t>A research survey performed in 2013 across 10,000 Java projects hosted on GitHub found that JUnit, (in a tie with </a:t>
            </a:r>
            <a:r>
              <a:rPr lang="en-US" sz="1100" dirty="0">
                <a:latin typeface="Arial" panose="020B0604020202020204" pitchFamily="34" charset="0"/>
                <a:hlinkClick r:id="rId3" tooltip="SLF4J"/>
              </a:rPr>
              <a:t>slf4j-api</a:t>
            </a:r>
            <a:r>
              <a:rPr lang="en-US" sz="1100" dirty="0">
                <a:latin typeface="Arial" panose="020B0604020202020204" pitchFamily="34" charset="0"/>
              </a:rPr>
              <a:t>), was the most commonly included external library. Each library was used by 30.7% of projects.</a:t>
            </a:r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0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98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2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9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377568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0464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398689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712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6481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8779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917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3EC2F9-DB61-4B44-B79D-897B1F7F1694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817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4493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45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1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06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50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9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67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92964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18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59926"/>
            <a:ext cx="7277100" cy="1098157"/>
          </a:xfrm>
        </p:spPr>
        <p:txBody>
          <a:bodyPr/>
          <a:lstStyle/>
          <a:p>
            <a:r>
              <a:rPr lang="en-US" dirty="0"/>
              <a:t>Test Automation &amp; Advanced Selenium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6: Web Driver Test with Xunit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br>
              <a:rPr lang="en-US" sz="1400" dirty="0"/>
            </a:br>
            <a:r>
              <a:rPr lang="en-US" dirty="0"/>
              <a:t>Junit – Annotations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AfterClass</a:t>
            </a:r>
            <a:r>
              <a:rPr lang="en-US" dirty="0"/>
              <a:t>: </a:t>
            </a:r>
          </a:p>
          <a:p>
            <a:r>
              <a:rPr lang="en-US" dirty="0"/>
              <a:t>If you allocate expensive external resources in a </a:t>
            </a:r>
            <a:r>
              <a:rPr lang="en-US" dirty="0" err="1"/>
              <a:t>BeforeClass</a:t>
            </a:r>
            <a:r>
              <a:rPr lang="en-US" dirty="0"/>
              <a:t> method you need to release them after all the tests in the class have run. Annotating a public static void method with @</a:t>
            </a:r>
            <a:r>
              <a:rPr lang="en-US" dirty="0" err="1"/>
              <a:t>AfterClass</a:t>
            </a:r>
            <a:r>
              <a:rPr lang="en-US" dirty="0"/>
              <a:t> causes that method to be run after all the tests in the class have been run. All @</a:t>
            </a:r>
            <a:r>
              <a:rPr lang="en-US" dirty="0" err="1"/>
              <a:t>AfterClass</a:t>
            </a:r>
            <a:r>
              <a:rPr lang="en-US" dirty="0"/>
              <a:t> methods are guaranteed to run even if a </a:t>
            </a:r>
            <a:r>
              <a:rPr lang="en-US" dirty="0" err="1"/>
              <a:t>BeforeClass</a:t>
            </a:r>
            <a:r>
              <a:rPr lang="en-US" dirty="0"/>
              <a:t> method throws an exception. The @</a:t>
            </a:r>
            <a:r>
              <a:rPr lang="en-US" dirty="0" err="1"/>
              <a:t>AfterClass</a:t>
            </a:r>
            <a:r>
              <a:rPr lang="en-US" dirty="0"/>
              <a:t> methods declared in </a:t>
            </a:r>
            <a:r>
              <a:rPr lang="en-US" dirty="0" err="1"/>
              <a:t>superclasses</a:t>
            </a:r>
            <a:r>
              <a:rPr lang="en-US" dirty="0"/>
              <a:t> will be run after those of the current class.</a:t>
            </a:r>
          </a:p>
          <a:p>
            <a:endParaRPr lang="en-US" dirty="0"/>
          </a:p>
        </p:txBody>
      </p:sp>
      <p:pic>
        <p:nvPicPr>
          <p:cNvPr id="10" name="Picture 2" descr="C:\Users\sg818662\Desktop\aftrcla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355" y="4152901"/>
            <a:ext cx="5786305" cy="21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Junit – Annotations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@Ignore: </a:t>
            </a:r>
          </a:p>
          <a:p>
            <a:r>
              <a:rPr lang="en-US" dirty="0"/>
              <a:t>Sometimes you want to temporarily disable a test or a group of tests. Methods annotated with Test that are also annotated with @Ignore will not be executed as tests. Also, you can annotate a class containing test methods with @Ignore and none of the containing tests will be executed. Native JUnit 4 test runners should report the number of ignored tests along with the number of tests that ran and the number of tests that failed.</a:t>
            </a:r>
          </a:p>
          <a:p>
            <a:endParaRPr lang="en-US" dirty="0"/>
          </a:p>
        </p:txBody>
      </p:sp>
      <p:pic>
        <p:nvPicPr>
          <p:cNvPr id="9" name="Picture 2" descr="C:\Users\sg818662\Desktop\igno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65" y="4080720"/>
            <a:ext cx="6595836" cy="22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5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</a:t>
            </a:r>
            <a:r>
              <a:rPr lang="en-US" sz="1400" dirty="0" err="1"/>
              <a:t>Xunit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dirty="0"/>
              <a:t>Junit - Assertion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JUnit provides overloaded assertion methods for all primitive types and Objects and arrays.</a:t>
            </a:r>
          </a:p>
          <a:p>
            <a:r>
              <a:rPr lang="en-US" dirty="0"/>
              <a:t> The parameter order is expected value followed by actual value</a:t>
            </a:r>
          </a:p>
          <a:p>
            <a:r>
              <a:rPr lang="en-US" dirty="0" smtClean="0"/>
              <a:t>Some </a:t>
            </a:r>
            <a:r>
              <a:rPr lang="en-US" dirty="0"/>
              <a:t>of the important methods of Assert class are: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assertEquals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expected, </a:t>
            </a:r>
            <a:r>
              <a:rPr lang="en-US" dirty="0" err="1" smtClean="0"/>
              <a:t>boolean</a:t>
            </a:r>
            <a:r>
              <a:rPr lang="en-US" dirty="0" smtClean="0"/>
              <a:t> actual)</a:t>
            </a:r>
            <a:br>
              <a:rPr lang="en-US" dirty="0" smtClean="0"/>
            </a:br>
            <a:r>
              <a:rPr lang="en-US" dirty="0" smtClean="0"/>
              <a:t> Check that two primitives/Objects are equal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assertTrue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expected, </a:t>
            </a:r>
            <a:r>
              <a:rPr lang="en-US" dirty="0" err="1" smtClean="0"/>
              <a:t>boolean</a:t>
            </a:r>
            <a:r>
              <a:rPr lang="en-US" dirty="0" smtClean="0"/>
              <a:t> actual)</a:t>
            </a:r>
            <a:br>
              <a:rPr lang="en-US" dirty="0" smtClean="0"/>
            </a:br>
            <a:r>
              <a:rPr lang="en-US" dirty="0" smtClean="0"/>
              <a:t>Check that a condition is true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assertFalse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condition)</a:t>
            </a:r>
            <a:br>
              <a:rPr lang="en-US" dirty="0" smtClean="0"/>
            </a:br>
            <a:r>
              <a:rPr lang="en-US" dirty="0" smtClean="0"/>
              <a:t>Check that a condition is false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assertNotNull</a:t>
            </a:r>
            <a:r>
              <a:rPr lang="en-US" dirty="0" smtClean="0"/>
              <a:t>(Object object)</a:t>
            </a:r>
            <a:br>
              <a:rPr lang="en-US" dirty="0" smtClean="0"/>
            </a:br>
            <a:r>
              <a:rPr lang="en-US" dirty="0" smtClean="0"/>
              <a:t>Check that an object isn't null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assertNull</a:t>
            </a:r>
            <a:r>
              <a:rPr lang="en-US" dirty="0" smtClean="0"/>
              <a:t>(Object object)</a:t>
            </a:r>
            <a:br>
              <a:rPr lang="en-US" dirty="0" smtClean="0"/>
            </a:br>
            <a:r>
              <a:rPr lang="en-US" dirty="0" smtClean="0"/>
              <a:t>Check that an object is null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6.1</a:t>
            </a:r>
            <a:r>
              <a:rPr lang="en-US" sz="1400" dirty="0"/>
              <a:t>: Selenium 2.0 – Web Driver Test with Xunit</a:t>
            </a:r>
            <a:br>
              <a:rPr lang="en-US" sz="1400" dirty="0"/>
            </a:br>
            <a:r>
              <a:rPr lang="en-US" dirty="0"/>
              <a:t>Junit </a:t>
            </a:r>
            <a:r>
              <a:rPr lang="en-US" dirty="0" smtClean="0"/>
              <a:t>– Assertion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assertSame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condition)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assertSame</a:t>
            </a:r>
            <a:r>
              <a:rPr lang="en-US" dirty="0"/>
              <a:t>() methods tests if two object references point to the same object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assertNotSame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condition)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assertNotSame</a:t>
            </a:r>
            <a:r>
              <a:rPr lang="en-US" dirty="0"/>
              <a:t>() methods tests if two object references not point to the same object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assertArrayEquals</a:t>
            </a:r>
            <a:r>
              <a:rPr lang="en-US" dirty="0"/>
              <a:t>(</a:t>
            </a:r>
            <a:r>
              <a:rPr lang="en-US" dirty="0" err="1"/>
              <a:t>expectedArray</a:t>
            </a:r>
            <a:r>
              <a:rPr lang="en-US" dirty="0"/>
              <a:t>, </a:t>
            </a:r>
            <a:r>
              <a:rPr lang="en-US" dirty="0" err="1"/>
              <a:t>resultArray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assertArrayEquals</a:t>
            </a:r>
            <a:r>
              <a:rPr lang="en-US" dirty="0"/>
              <a:t>() method will test whether two arrays are equal to each other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</a:t>
            </a:r>
            <a:r>
              <a:rPr lang="en-US" sz="1400" dirty="0" err="1"/>
              <a:t>Xunit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Junit – Assertion Example</a:t>
            </a:r>
          </a:p>
        </p:txBody>
      </p:sp>
      <p:pic>
        <p:nvPicPr>
          <p:cNvPr id="8" name="Picture 2" descr="C:\Users\sg818662\Desktop\junit-as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5" y="1406575"/>
            <a:ext cx="79248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3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6.1</a:t>
            </a:r>
            <a:r>
              <a:rPr lang="en-US" sz="1400" dirty="0"/>
              <a:t>: Selenium 2.0 – Web Driver Test with </a:t>
            </a:r>
            <a:r>
              <a:rPr lang="en-US" sz="1400" dirty="0" err="1"/>
              <a:t>Xunit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dirty="0"/>
              <a:t>Junit – </a:t>
            </a:r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</a:t>
            </a:r>
            <a:r>
              <a:rPr lang="en-US" dirty="0"/>
              <a:t>report collects individual XML files</a:t>
            </a:r>
          </a:p>
          <a:p>
            <a:r>
              <a:rPr lang="en-US" dirty="0"/>
              <a:t>Merge the individual XML files generated by the JUnit task and eventually apply a stylesheet on the resulting merged document to provide a </a:t>
            </a:r>
            <a:r>
              <a:rPr lang="en-US" dirty="0" err="1"/>
              <a:t>browsable</a:t>
            </a:r>
            <a:r>
              <a:rPr lang="en-US" dirty="0"/>
              <a:t> report of the test cases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2" descr="C:\Users\sg818662\Desktop\StockWatcherJUnitEclip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5" y="2950487"/>
            <a:ext cx="7074131" cy="32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br>
              <a:rPr lang="en-US" sz="1400" dirty="0"/>
            </a:br>
            <a:r>
              <a:rPr lang="en-US" dirty="0"/>
              <a:t>Web Driver Test cases with </a:t>
            </a:r>
            <a:r>
              <a:rPr lang="en-US" dirty="0" smtClean="0"/>
              <a:t>TestNG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Java testing framework, not limited to unit tests</a:t>
            </a:r>
          </a:p>
          <a:p>
            <a:r>
              <a:rPr lang="en-US" dirty="0"/>
              <a:t>Designed to be better than JUnit, especially when testing integrated classes</a:t>
            </a:r>
          </a:p>
          <a:p>
            <a:r>
              <a:rPr lang="en-US" dirty="0"/>
              <a:t>Supports parameterized tests out-of-the-box (in much more convenient way than JUnit does)</a:t>
            </a:r>
          </a:p>
          <a:p>
            <a:r>
              <a:rPr lang="en-US" dirty="0"/>
              <a:t>Facilitates running multi-threaded tests</a:t>
            </a:r>
          </a:p>
          <a:p>
            <a:r>
              <a:rPr lang="en-US" dirty="0"/>
              <a:t>Allows to express dependencies between test methods</a:t>
            </a:r>
          </a:p>
          <a:p>
            <a:r>
              <a:rPr lang="en-US" dirty="0"/>
              <a:t>Integrates very well with the build tools: Ant, Maven and </a:t>
            </a:r>
            <a:r>
              <a:rPr lang="en-US" dirty="0" err="1"/>
              <a:t>Gradle</a:t>
            </a:r>
            <a:endParaRPr lang="en-US" dirty="0"/>
          </a:p>
          <a:p>
            <a:r>
              <a:rPr lang="en-US" dirty="0"/>
              <a:t>Supported by all major IDEs</a:t>
            </a:r>
          </a:p>
          <a:p>
            <a:r>
              <a:rPr lang="en-US" dirty="0"/>
              <a:t>Can be used with different JVM languages (e.g. Java, Groovy, Scala) and cooperates with many quality and testing tools (e.g. code coverage tools, mocking libraries, matchers libraries)</a:t>
            </a:r>
          </a:p>
          <a:p>
            <a:r>
              <a:rPr lang="en-US" dirty="0"/>
              <a:t>Some popular solutions - e.g. Spring Framework - provide means to facilitate testing with TestNG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Web Driver Test cases with </a:t>
            </a:r>
            <a:r>
              <a:rPr lang="en-US" dirty="0" smtClean="0"/>
              <a:t>TestNG (Cont.)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2362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Writing a test is typically a three-step process:</a:t>
            </a:r>
          </a:p>
          <a:p>
            <a:r>
              <a:rPr lang="en-US" dirty="0"/>
              <a:t>Write the business logic of your test and insert TestNG annotations in your code.</a:t>
            </a:r>
          </a:p>
          <a:p>
            <a:r>
              <a:rPr lang="en-US" dirty="0"/>
              <a:t>Add the information about your test (e.g. the class name, the groups you wish to run, etc...) in a testng.xml file or in build.xml.</a:t>
            </a:r>
          </a:p>
          <a:p>
            <a:r>
              <a:rPr lang="en-US" dirty="0"/>
              <a:t>Run TestNG</a:t>
            </a:r>
          </a:p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4" y="3735186"/>
            <a:ext cx="4449534" cy="1984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24" y="3735186"/>
            <a:ext cx="4445001" cy="1984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9464" y="5835525"/>
            <a:ext cx="866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                    Test Case Example	</a:t>
            </a:r>
            <a:r>
              <a:rPr lang="en-US" sz="1600" dirty="0" smtClean="0">
                <a:latin typeface="+mj-lt"/>
              </a:rPr>
              <a:t>	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                </a:t>
            </a:r>
            <a:r>
              <a:rPr lang="en-US" sz="1600" b="1" dirty="0" smtClean="0">
                <a:latin typeface="+mj-lt"/>
              </a:rPr>
              <a:t>testng.xml File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09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br>
              <a:rPr lang="en-US" sz="1400" dirty="0"/>
            </a:br>
            <a:r>
              <a:rPr lang="en-US" dirty="0"/>
              <a:t>TestNG Annotations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58568"/>
              </p:ext>
            </p:extLst>
          </p:nvPr>
        </p:nvGraphicFramePr>
        <p:xfrm>
          <a:off x="483998" y="1512379"/>
          <a:ext cx="7329716" cy="45071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164115"/>
                <a:gridCol w="4165601"/>
              </a:tblGrid>
              <a:tr h="28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  <a:latin typeface="+mj-lt"/>
                        </a:rPr>
                        <a:t>Annotation</a:t>
                      </a:r>
                    </a:p>
                  </a:txBody>
                  <a:tcPr marL="37220" marR="37220" marT="37220" marB="372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37220" marR="37220" marT="37220" marB="37220" anchor="ctr"/>
                </a:tc>
              </a:tr>
              <a:tr h="663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j-lt"/>
                        </a:rPr>
                        <a:t>@Test</a:t>
                      </a:r>
                    </a:p>
                  </a:txBody>
                  <a:tcPr marL="37220" marR="37220" marT="37220" marB="372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+mj-lt"/>
                        </a:rPr>
                        <a:t>The annotation notifies the system that the method annotated as @Test is a test method</a:t>
                      </a:r>
                    </a:p>
                  </a:txBody>
                  <a:tcPr marL="37220" marR="37220" marT="37220" marB="37220"/>
                </a:tc>
              </a:tr>
              <a:tr h="10225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j-lt"/>
                        </a:rPr>
                        <a:t>@</a:t>
                      </a:r>
                      <a:r>
                        <a:rPr lang="en-US" sz="1600" b="1" dirty="0" err="1">
                          <a:effectLst/>
                          <a:latin typeface="+mj-lt"/>
                        </a:rPr>
                        <a:t>BeforeSuite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7220" marR="37220" marT="37220" marB="372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+mj-lt"/>
                        </a:rPr>
                        <a:t>The annotation notifies the system that the method annotated as @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BeforeSuite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must be executed before executing the tests in the entire suite</a:t>
                      </a:r>
                    </a:p>
                  </a:txBody>
                  <a:tcPr marL="37220" marR="37220" marT="37220" marB="37220"/>
                </a:tc>
              </a:tr>
              <a:tr h="10225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j-lt"/>
                        </a:rPr>
                        <a:t>@</a:t>
                      </a:r>
                      <a:r>
                        <a:rPr lang="en-US" sz="1600" b="1" dirty="0" err="1">
                          <a:effectLst/>
                          <a:latin typeface="+mj-lt"/>
                        </a:rPr>
                        <a:t>AfterSuite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7220" marR="37220" marT="37220" marB="372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+mj-lt"/>
                        </a:rPr>
                        <a:t>The annotation notifies the system that the method annotated as @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AfterSuite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must be executed after executing the tests in the entire suite</a:t>
                      </a:r>
                    </a:p>
                  </a:txBody>
                  <a:tcPr marL="37220" marR="37220" marT="37220" marB="37220"/>
                </a:tc>
              </a:tr>
              <a:tr h="14797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j-lt"/>
                        </a:rPr>
                        <a:t>@</a:t>
                      </a:r>
                      <a:r>
                        <a:rPr lang="en-US" sz="1600" b="1" dirty="0" err="1">
                          <a:effectLst/>
                          <a:latin typeface="+mj-lt"/>
                        </a:rPr>
                        <a:t>BeforeTest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7220" marR="37220" marT="37220" marB="372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+mj-lt"/>
                        </a:rPr>
                        <a:t>The annotation notifies the system that the method annotated as @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BeforeTest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must be executed before executing any test method within the same test class</a:t>
                      </a:r>
                    </a:p>
                  </a:txBody>
                  <a:tcPr marL="37220" marR="37220" marT="37220" marB="372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5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br>
              <a:rPr lang="en-US" sz="1400" dirty="0"/>
            </a:br>
            <a:r>
              <a:rPr lang="en-US" dirty="0"/>
              <a:t>TestNG </a:t>
            </a:r>
            <a:r>
              <a:rPr lang="en-US" dirty="0" smtClean="0"/>
              <a:t>Annotations (Cont.)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60761"/>
              </p:ext>
            </p:extLst>
          </p:nvPr>
        </p:nvGraphicFramePr>
        <p:xfrm>
          <a:off x="457861" y="1431365"/>
          <a:ext cx="7895774" cy="45190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01964"/>
                <a:gridCol w="5593810"/>
              </a:tblGrid>
              <a:tr h="10957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j-lt"/>
                        </a:rPr>
                        <a:t>@</a:t>
                      </a:r>
                      <a:r>
                        <a:rPr lang="en-US" sz="1600" b="1" dirty="0" err="1">
                          <a:effectLst/>
                          <a:latin typeface="+mj-lt"/>
                        </a:rPr>
                        <a:t>AfterTest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2054" marR="32054" marT="32054" marB="3205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+mj-lt"/>
                        </a:rPr>
                        <a:t>The annotation notifies the system that the method annotated as @AfterTest must be executed after executing any test method within the same test class</a:t>
                      </a:r>
                    </a:p>
                  </a:txBody>
                  <a:tcPr marL="32054" marR="32054" marT="32054" marB="32054"/>
                </a:tc>
              </a:tr>
              <a:tr h="11026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j-lt"/>
                        </a:rPr>
                        <a:t>@</a:t>
                      </a:r>
                      <a:r>
                        <a:rPr lang="en-US" sz="1600" b="1" dirty="0" err="1">
                          <a:effectLst/>
                          <a:latin typeface="+mj-lt"/>
                        </a:rPr>
                        <a:t>BeforeClass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2054" marR="32054" marT="32054" marB="3205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+mj-lt"/>
                        </a:rPr>
                        <a:t>The annotation notifies the system that the method annotated as @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BeforeClass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must be executed before executing the first test method within the same test class</a:t>
                      </a:r>
                    </a:p>
                  </a:txBody>
                  <a:tcPr marL="32054" marR="32054" marT="32054" marB="32054"/>
                </a:tc>
              </a:tr>
              <a:tr h="11026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j-lt"/>
                        </a:rPr>
                        <a:t>@AfterClass</a:t>
                      </a:r>
                    </a:p>
                  </a:txBody>
                  <a:tcPr marL="32054" marR="32054" marT="32054" marB="3205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+mj-lt"/>
                        </a:rPr>
                        <a:t>The annotation notifies the system that the method annotated as @AfterClass must be executed after executing the last test method within the same test class</a:t>
                      </a:r>
                    </a:p>
                  </a:txBody>
                  <a:tcPr marL="32054" marR="32054" marT="32054" marB="32054"/>
                </a:tc>
              </a:tr>
              <a:tr h="1218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j-lt"/>
                        </a:rPr>
                        <a:t>@</a:t>
                      </a:r>
                      <a:r>
                        <a:rPr lang="en-US" sz="1600" b="1" dirty="0" err="1">
                          <a:effectLst/>
                          <a:latin typeface="+mj-lt"/>
                        </a:rPr>
                        <a:t>BeforeMethod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2054" marR="32054" marT="32054" marB="3205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+mj-lt"/>
                        </a:rPr>
                        <a:t>The annotation notifies the system that the method annotated as @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BeforeMethod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must be executed before executing any and every test method within the same test class</a:t>
                      </a:r>
                    </a:p>
                  </a:txBody>
                  <a:tcPr marL="32054" marR="32054" marT="32054" marB="3205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5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Introduction to </a:t>
            </a:r>
            <a:r>
              <a:rPr lang="en-US" dirty="0" err="1"/>
              <a:t>Xunit</a:t>
            </a:r>
            <a:r>
              <a:rPr lang="en-US" dirty="0"/>
              <a:t> and Junit</a:t>
            </a:r>
          </a:p>
          <a:p>
            <a:r>
              <a:rPr lang="en-US" dirty="0"/>
              <a:t>Junit Annotations</a:t>
            </a:r>
          </a:p>
          <a:p>
            <a:r>
              <a:rPr lang="en-US" dirty="0"/>
              <a:t>Assertions/Verifications  with Junit or TestNG</a:t>
            </a:r>
          </a:p>
          <a:p>
            <a:r>
              <a:rPr lang="en-US" dirty="0"/>
              <a:t>Web Driver Test cases with Junit or TestNG</a:t>
            </a:r>
          </a:p>
          <a:p>
            <a:r>
              <a:rPr lang="en-US" dirty="0"/>
              <a:t>Test Suite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372582"/>
              </p:ext>
            </p:extLst>
          </p:nvPr>
        </p:nvGraphicFramePr>
        <p:xfrm>
          <a:off x="499555" y="1429253"/>
          <a:ext cx="7474858" cy="423468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737429"/>
                <a:gridCol w="3737429"/>
              </a:tblGrid>
              <a:tr h="1147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j-lt"/>
                        </a:rPr>
                        <a:t>@</a:t>
                      </a:r>
                      <a:r>
                        <a:rPr lang="en-US" sz="1600" b="1" dirty="0" err="1">
                          <a:effectLst/>
                          <a:latin typeface="+mj-lt"/>
                        </a:rPr>
                        <a:t>AfterMethod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7343" marR="37343" marT="37343" marB="373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+mj-lt"/>
                        </a:rPr>
                        <a:t>The annotation notifies the system that the method annotated as @AfterMethod must be executed after executing any and every test method within the same test class</a:t>
                      </a:r>
                    </a:p>
                  </a:txBody>
                  <a:tcPr marL="37343" marR="37343" marT="37343" marB="37343"/>
                </a:tc>
              </a:tr>
              <a:tr h="13632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j-lt"/>
                        </a:rPr>
                        <a:t>@</a:t>
                      </a:r>
                      <a:r>
                        <a:rPr lang="en-US" sz="1600" b="1" dirty="0" err="1">
                          <a:effectLst/>
                          <a:latin typeface="+mj-lt"/>
                        </a:rPr>
                        <a:t>BeforeGroups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7343" marR="37343" marT="37343" marB="373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+mj-lt"/>
                        </a:rPr>
                        <a:t>The annotation notifies the system that the method annotated as @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BeforeGroups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is a configuration method that enlists a group and that must be executed before executing the first test method of the group</a:t>
                      </a:r>
                    </a:p>
                  </a:txBody>
                  <a:tcPr marL="37343" marR="37343" marT="37343" marB="37343"/>
                </a:tc>
              </a:tr>
              <a:tr h="1723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j-lt"/>
                        </a:rPr>
                        <a:t>@</a:t>
                      </a:r>
                      <a:r>
                        <a:rPr lang="en-US" sz="1600" b="1" dirty="0" err="1">
                          <a:effectLst/>
                          <a:latin typeface="+mj-lt"/>
                        </a:rPr>
                        <a:t>AfterGroups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7343" marR="37343" marT="37343" marB="373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+mj-lt"/>
                        </a:rPr>
                        <a:t>The annotation notifies the system that the method annotated as @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AfterGroups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 is a configuration method that enlists a group and that must be executed after executing the last test method of the group</a:t>
                      </a:r>
                    </a:p>
                  </a:txBody>
                  <a:tcPr marL="37343" marR="37343" marT="37343" marB="37343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br>
              <a:rPr lang="en-US" sz="1400" dirty="0"/>
            </a:br>
            <a:r>
              <a:rPr lang="en-US" dirty="0"/>
              <a:t>TestNG Annotations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TestNG Result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98516" y="1401778"/>
            <a:ext cx="8845484" cy="4643751"/>
          </a:xfrm>
        </p:spPr>
        <p:txBody>
          <a:bodyPr/>
          <a:lstStyle/>
          <a:p>
            <a:r>
              <a:rPr lang="en-US" dirty="0"/>
              <a:t>TestNG result is displayed into two windows as shown below:</a:t>
            </a:r>
          </a:p>
          <a:p>
            <a:pPr lvl="1"/>
            <a:r>
              <a:rPr lang="en-US" dirty="0"/>
              <a:t>Console Window</a:t>
            </a:r>
          </a:p>
          <a:p>
            <a:pPr lvl="1"/>
            <a:r>
              <a:rPr lang="en-US" dirty="0"/>
              <a:t>Testing Result 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57529" y="2161309"/>
            <a:ext cx="7788944" cy="3731372"/>
          </a:xfrm>
          <a:prstGeom prst="rect">
            <a:avLst/>
          </a:prstGeom>
        </p:spPr>
        <p:txBody>
          <a:bodyPr vert="horz" lIns="108000" tIns="72000" rIns="72000" bIns="72000" rtlCol="0">
            <a:normAutofit/>
          </a:bodyPr>
          <a:lstStyle>
            <a:lvl1pPr marL="166189" indent="-166189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  <a:defRPr sz="2200" b="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5600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6575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1200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Char char="–"/>
              <a:tabLst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9624" indent="-193663" algn="l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2794960" y="3150988"/>
            <a:ext cx="352258" cy="317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a</a:t>
            </a:r>
            <a:endParaRPr lang="en-US" b="1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36" y="2286591"/>
            <a:ext cx="3362274" cy="1956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46" y="4422931"/>
            <a:ext cx="6232722" cy="1553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116455" y="5140739"/>
            <a:ext cx="352258" cy="317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andara" panose="020E0502030303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66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br>
              <a:rPr lang="en-US" sz="1400" dirty="0"/>
            </a:br>
            <a:r>
              <a:rPr lang="en-US" dirty="0"/>
              <a:t>TestNG Reports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8516" y="1386280"/>
            <a:ext cx="8845484" cy="4643751"/>
          </a:xfrm>
        </p:spPr>
        <p:txBody>
          <a:bodyPr/>
          <a:lstStyle/>
          <a:p>
            <a:r>
              <a:rPr lang="en-US" sz="2000" dirty="0"/>
              <a:t>Generates a different type of report for test execution  </a:t>
            </a:r>
          </a:p>
          <a:p>
            <a:r>
              <a:rPr lang="en-US" sz="2000" dirty="0"/>
              <a:t>Whenever TestNG is run, HTML and XML reports are generated by default in the directory</a:t>
            </a:r>
          </a:p>
          <a:p>
            <a:r>
              <a:rPr lang="en-US" sz="2000" dirty="0"/>
              <a:t>For implementing a reporting class, the class has to implement an </a:t>
            </a:r>
            <a:r>
              <a:rPr lang="en-US" sz="2000" dirty="0" err="1"/>
              <a:t>org.testng.IReporter</a:t>
            </a:r>
            <a:r>
              <a:rPr lang="en-US" sz="2000" dirty="0"/>
              <a:t> interface</a:t>
            </a:r>
          </a:p>
          <a:p>
            <a:r>
              <a:rPr lang="en-US" sz="2000" dirty="0"/>
              <a:t>Has its own reporter objects which are called when whole suite run ends</a:t>
            </a:r>
          </a:p>
          <a:p>
            <a:r>
              <a:rPr lang="en-US" sz="2000" dirty="0"/>
              <a:t>Object containing the information of the whole test run is passed on to the report implementations</a:t>
            </a:r>
          </a:p>
          <a:p>
            <a:r>
              <a:rPr lang="en-US" sz="2000" dirty="0"/>
              <a:t>Default implementations are:</a:t>
            </a:r>
          </a:p>
          <a:p>
            <a:pPr lvl="1"/>
            <a:r>
              <a:rPr lang="en-US" sz="1600" dirty="0" smtClean="0"/>
              <a:t>Main </a:t>
            </a:r>
          </a:p>
          <a:p>
            <a:pPr lvl="1"/>
            <a:r>
              <a:rPr lang="en-US" sz="1600" dirty="0" smtClean="0"/>
              <a:t>Failed Reporter</a:t>
            </a:r>
          </a:p>
          <a:p>
            <a:pPr lvl="1"/>
            <a:r>
              <a:rPr lang="en-US" sz="1600" dirty="0" smtClean="0"/>
              <a:t>XML Reporter</a:t>
            </a:r>
          </a:p>
          <a:p>
            <a:pPr lvl="1"/>
            <a:r>
              <a:rPr lang="en-US" sz="1600" dirty="0" smtClean="0"/>
              <a:t>EmailableReporter2</a:t>
            </a:r>
          </a:p>
          <a:p>
            <a:pPr lvl="1"/>
            <a:r>
              <a:rPr lang="en-US" sz="1600" dirty="0" err="1" smtClean="0"/>
              <a:t>JUnitReport</a:t>
            </a:r>
            <a:r>
              <a:rPr lang="en-US" sz="1600" dirty="0" smtClean="0"/>
              <a:t> Reporter</a:t>
            </a:r>
          </a:p>
          <a:p>
            <a:pPr lvl="1"/>
            <a:r>
              <a:rPr lang="en-US" sz="1600" dirty="0" err="1" smtClean="0"/>
              <a:t>SuiteHTML</a:t>
            </a:r>
            <a:r>
              <a:rPr lang="en-US" sz="1600" dirty="0" smtClean="0"/>
              <a:t> Reporter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16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TestNG Reports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Main report layout ,test-output directory contains  HTML reports like an index.html file, that is the entry point to the TestNG HTML report. </a:t>
            </a:r>
          </a:p>
          <a:p>
            <a:r>
              <a:rPr lang="en-US" dirty="0"/>
              <a:t>The top-level report gives us a list of all the suites that were just run, along with an individual and compound total for each passed, failed, and skipped test.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53" y="3521828"/>
            <a:ext cx="2543331" cy="27083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28" y="3521828"/>
            <a:ext cx="3127512" cy="2708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12"/>
          <p:cNvSpPr/>
          <p:nvPr/>
        </p:nvSpPr>
        <p:spPr>
          <a:xfrm flipV="1">
            <a:off x="4709085" y="4675709"/>
            <a:ext cx="786878" cy="45719"/>
          </a:xfrm>
          <a:prstGeom prst="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</a:t>
            </a:r>
            <a:r>
              <a:rPr lang="en-US" sz="1400" dirty="0" err="1"/>
              <a:t>Xunit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Test Suite(JUnit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suite means bundle a few unit test cases and run it together. </a:t>
            </a:r>
          </a:p>
          <a:p>
            <a:r>
              <a:rPr lang="en-US" dirty="0"/>
              <a:t>In JUnit, both @</a:t>
            </a:r>
            <a:r>
              <a:rPr lang="en-US" dirty="0" err="1"/>
              <a:t>RunWith</a:t>
            </a:r>
            <a:r>
              <a:rPr lang="en-US" dirty="0"/>
              <a:t> and @Suite annotation are used to run the suite test.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 of Test Suite in JUnit: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92" y="3033706"/>
            <a:ext cx="4405198" cy="3223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5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</a:t>
            </a:r>
            <a:r>
              <a:rPr lang="en-US" sz="1400" dirty="0" err="1"/>
              <a:t>Xunit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Test Suite(</a:t>
            </a:r>
            <a:r>
              <a:rPr lang="en-US" dirty="0" err="1"/>
              <a:t>TestNG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In the above xml</a:t>
            </a:r>
          </a:p>
          <a:p>
            <a:pPr marL="0" indent="0">
              <a:buNone/>
            </a:pPr>
            <a:r>
              <a:rPr lang="en-US" dirty="0"/>
              <a:t>class name has been specified as “</a:t>
            </a:r>
            <a:r>
              <a:rPr lang="en-US" dirty="0" err="1"/>
              <a:t>com.first.example.demoOne</a:t>
            </a:r>
            <a:r>
              <a:rPr lang="en-US" dirty="0"/>
              <a:t>” and “</a:t>
            </a:r>
            <a:r>
              <a:rPr lang="en-US" dirty="0" err="1"/>
              <a:t>com.first.example.demoOne</a:t>
            </a:r>
            <a:r>
              <a:rPr lang="en-US" dirty="0"/>
              <a:t>” which are in “</a:t>
            </a:r>
            <a:r>
              <a:rPr lang="en-US" dirty="0" err="1"/>
              <a:t>com.first.example</a:t>
            </a:r>
            <a:r>
              <a:rPr lang="en-US" dirty="0"/>
              <a:t>” package</a:t>
            </a:r>
          </a:p>
          <a:p>
            <a:pPr marL="0" indent="0">
              <a:buNone/>
            </a:pPr>
            <a:r>
              <a:rPr lang="en-US" dirty="0"/>
              <a:t>Class name </a:t>
            </a:r>
            <a:r>
              <a:rPr lang="en-US" dirty="0" err="1"/>
              <a:t>demoThree</a:t>
            </a:r>
            <a:r>
              <a:rPr lang="en-US" dirty="0"/>
              <a:t> is in package “</a:t>
            </a:r>
            <a:r>
              <a:rPr lang="en-US" dirty="0" err="1"/>
              <a:t>com.second.example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2" y="1911488"/>
            <a:ext cx="4642186" cy="26323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8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have learnt</a:t>
            </a:r>
          </a:p>
          <a:p>
            <a:pPr lvl="1"/>
            <a:r>
              <a:rPr lang="en-US" dirty="0"/>
              <a:t>In this lesson, you have understood that  </a:t>
            </a:r>
            <a:r>
              <a:rPr lang="en-US" dirty="0" err="1"/>
              <a:t>Xunit</a:t>
            </a:r>
            <a:r>
              <a:rPr lang="en-US" dirty="0"/>
              <a:t> is the latest technology for unit testing. </a:t>
            </a:r>
          </a:p>
          <a:p>
            <a:pPr lvl="1"/>
            <a:r>
              <a:rPr lang="en-US" dirty="0"/>
              <a:t>JUnit is an open source framework which is used for writing &amp; running tests.</a:t>
            </a:r>
          </a:p>
          <a:p>
            <a:pPr lvl="1"/>
            <a:r>
              <a:rPr lang="en-US" dirty="0"/>
              <a:t>Junit  Provides Annotation to identify the test methods, Assertions for testing expected results and also provides Test runners for running tests.</a:t>
            </a:r>
          </a:p>
          <a:p>
            <a:pPr lvl="1"/>
            <a:r>
              <a:rPr lang="en-US" dirty="0"/>
              <a:t>You have also understood how to execute Web Driver with Junit ,Testing and Test Suite.</a:t>
            </a:r>
          </a:p>
          <a:p>
            <a:pPr lvl="1"/>
            <a:r>
              <a:rPr lang="en-US" dirty="0"/>
              <a:t>Test suite enables you to execute the bundle of unit test cases at a time .</a:t>
            </a:r>
          </a:p>
          <a:p>
            <a:pPr lvl="1"/>
            <a:r>
              <a:rPr lang="en-US" dirty="0"/>
              <a:t>The only drawback of </a:t>
            </a:r>
            <a:r>
              <a:rPr lang="en-US" dirty="0" err="1"/>
              <a:t>Xunit</a:t>
            </a:r>
            <a:r>
              <a:rPr lang="en-US" dirty="0"/>
              <a:t> is:</a:t>
            </a:r>
          </a:p>
          <a:p>
            <a:pPr lvl="2"/>
            <a:r>
              <a:rPr lang="en-US" dirty="0"/>
              <a:t>Lack of  documentation- Compared to </a:t>
            </a:r>
            <a:r>
              <a:rPr lang="en-US" dirty="0" err="1"/>
              <a:t>MSTest</a:t>
            </a:r>
            <a:r>
              <a:rPr lang="en-US" dirty="0"/>
              <a:t> and </a:t>
            </a:r>
            <a:r>
              <a:rPr lang="en-US" dirty="0" err="1"/>
              <a:t>NUnit</a:t>
            </a:r>
            <a:r>
              <a:rPr lang="en-US" dirty="0"/>
              <a:t>, xUnit.NET lacks documentation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  <a:p>
            <a:pPr lvl="1"/>
            <a:r>
              <a:rPr lang="en-US" dirty="0"/>
              <a:t>Select the Annotation which is NOT part of JUnit Annotations</a:t>
            </a:r>
          </a:p>
          <a:p>
            <a:pPr lvl="1"/>
            <a:r>
              <a:rPr lang="en-US" dirty="0"/>
              <a:t>@After</a:t>
            </a:r>
          </a:p>
          <a:p>
            <a:pPr lvl="1"/>
            <a:r>
              <a:rPr lang="en-US" dirty="0"/>
              <a:t>@After or Before</a:t>
            </a:r>
          </a:p>
          <a:p>
            <a:pPr lvl="1"/>
            <a:r>
              <a:rPr lang="en-US" dirty="0"/>
              <a:t>@Before</a:t>
            </a:r>
          </a:p>
          <a:p>
            <a:pPr lvl="1"/>
            <a:r>
              <a:rPr lang="en-US" dirty="0"/>
              <a:t>@</a:t>
            </a:r>
            <a:r>
              <a:rPr lang="en-US" dirty="0" err="1" smtClean="0"/>
              <a:t>AfterClass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Question 2: True/False</a:t>
            </a:r>
          </a:p>
          <a:p>
            <a:pPr lvl="1"/>
            <a:r>
              <a:rPr lang="en-US" dirty="0"/>
              <a:t>The Selenium web driver is automation API not testing  </a:t>
            </a:r>
            <a:r>
              <a:rPr lang="en-US" dirty="0" smtClean="0"/>
              <a:t>AP</a:t>
            </a:r>
          </a:p>
          <a:p>
            <a:pPr lvl="1"/>
            <a:endParaRPr lang="en-US" dirty="0"/>
          </a:p>
          <a:p>
            <a:r>
              <a:rPr lang="en-US" dirty="0"/>
              <a:t>Question 3: Fill in the Blanks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assertSame</a:t>
            </a:r>
            <a:r>
              <a:rPr lang="en-US" dirty="0"/>
              <a:t>() methods tests if two object references point to the ______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6.1</a:t>
            </a:r>
            <a:r>
              <a:rPr lang="en-US" sz="1400" dirty="0"/>
              <a:t>: Selenium 2.0 – Web Driver Test with </a:t>
            </a:r>
            <a:r>
              <a:rPr lang="en-US" sz="1400" dirty="0" err="1"/>
              <a:t>Xunit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dirty="0"/>
              <a:t>Web Driver Test with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something not missing? We do Testing,  where are  Test Cases , Test Suite, Verifications, Results , Reports….</a:t>
            </a:r>
          </a:p>
          <a:p>
            <a:endParaRPr lang="en-US" dirty="0"/>
          </a:p>
          <a:p>
            <a:r>
              <a:rPr lang="en-US" dirty="0"/>
              <a:t>Because, Selenium web driver is automation API not testing  API</a:t>
            </a:r>
          </a:p>
          <a:p>
            <a:endParaRPr lang="en-US" dirty="0"/>
          </a:p>
          <a:p>
            <a:r>
              <a:rPr lang="en-US" dirty="0"/>
              <a:t>So, combine Selenium automation with testing frameworks, like  </a:t>
            </a:r>
            <a:r>
              <a:rPr lang="en-US" dirty="0" err="1"/>
              <a:t>Xunit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</a:t>
            </a:r>
            <a:r>
              <a:rPr lang="en-US" sz="1400" dirty="0" err="1"/>
              <a:t>Xunit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 To </a:t>
            </a:r>
            <a:r>
              <a:rPr lang="en-US" dirty="0" smtClean="0"/>
              <a:t>XUNIT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Xunit</a:t>
            </a:r>
            <a:r>
              <a:rPr lang="en-US" sz="2000" dirty="0"/>
              <a:t> is the collective name for several unit testing frameworks that derive their structure and functionality from Smalltalk's  </a:t>
            </a:r>
            <a:r>
              <a:rPr lang="en-US" sz="2000" dirty="0" err="1"/>
              <a:t>SUnit</a:t>
            </a:r>
            <a:r>
              <a:rPr lang="en-US" sz="2000" dirty="0"/>
              <a:t>.</a:t>
            </a:r>
          </a:p>
          <a:p>
            <a:r>
              <a:rPr lang="en-US" sz="2000" dirty="0"/>
              <a:t>The names of many of these frameworks are a variation on "</a:t>
            </a:r>
            <a:r>
              <a:rPr lang="en-US" sz="2000" dirty="0" err="1"/>
              <a:t>SUnit</a:t>
            </a:r>
            <a:r>
              <a:rPr lang="en-US" sz="2000" dirty="0"/>
              <a:t>", usually substituting the "S" for the first letter (or letters) in the name of their intended language ("JUnit" for Java, "</a:t>
            </a:r>
            <a:r>
              <a:rPr lang="en-US" sz="2000" dirty="0" err="1"/>
              <a:t>RUnit</a:t>
            </a:r>
            <a:r>
              <a:rPr lang="en-US" sz="2000" dirty="0"/>
              <a:t>" for R etc.). </a:t>
            </a:r>
          </a:p>
          <a:p>
            <a:r>
              <a:rPr lang="en-US" sz="2000" dirty="0"/>
              <a:t>These frameworks and their common architecture are collectively known as "</a:t>
            </a:r>
            <a:r>
              <a:rPr lang="en-US" sz="2000" dirty="0" err="1"/>
              <a:t>Xunit</a:t>
            </a:r>
            <a:r>
              <a:rPr lang="en-US" sz="2000" dirty="0"/>
              <a:t>".</a:t>
            </a:r>
          </a:p>
          <a:p>
            <a:r>
              <a:rPr lang="en-US" sz="2000" dirty="0"/>
              <a:t>All </a:t>
            </a:r>
            <a:r>
              <a:rPr lang="en-US" sz="2000" dirty="0" err="1"/>
              <a:t>Xunit</a:t>
            </a:r>
            <a:r>
              <a:rPr lang="en-US" sz="2000" dirty="0"/>
              <a:t> frameworks share the following basic component architecture: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91" y="4146653"/>
            <a:ext cx="3936959" cy="212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 is a unit testing framework for the Java programming language. </a:t>
            </a:r>
          </a:p>
          <a:p>
            <a:endParaRPr lang="en-US" dirty="0"/>
          </a:p>
          <a:p>
            <a:r>
              <a:rPr lang="en-US" dirty="0"/>
              <a:t>Important in the development of test-driven development, and is one of a family of unit testing frameworks which is collectively known as </a:t>
            </a:r>
            <a:r>
              <a:rPr lang="en-US" dirty="0" err="1"/>
              <a:t>Xunit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JUnit is linked as a JAR at compile-time. The framework resides under package ”</a:t>
            </a:r>
            <a:r>
              <a:rPr lang="en-US" dirty="0" err="1"/>
              <a:t>junit.framework</a:t>
            </a:r>
            <a:r>
              <a:rPr lang="en-US" dirty="0"/>
              <a:t> ” for JUnit 3.8 and earlier, and under package ”</a:t>
            </a:r>
            <a:r>
              <a:rPr lang="en-US" dirty="0" err="1"/>
              <a:t>org.junit</a:t>
            </a:r>
            <a:r>
              <a:rPr lang="en-US" dirty="0"/>
              <a:t>” for JUnit 4 and later.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6.1</a:t>
            </a:r>
            <a:r>
              <a:rPr lang="en-US" sz="1400" dirty="0"/>
              <a:t>: Selenium 2.0 – Web Driver Test with </a:t>
            </a:r>
            <a:r>
              <a:rPr lang="en-US" sz="1400" dirty="0" err="1"/>
              <a:t>Xunit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err="1"/>
              <a:t>JUnit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</a:t>
            </a:r>
            <a:r>
              <a:rPr lang="en-US" sz="1400" dirty="0" err="1"/>
              <a:t>Xunit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Junit – </a:t>
            </a:r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@Test:</a:t>
            </a:r>
          </a:p>
          <a:p>
            <a:r>
              <a:rPr lang="en-US" dirty="0"/>
              <a:t>The Test annotation tells JUnit that the public void method to which it is attached can be run as a test case. To run the method, JUnit first constructs a fresh instance of the class then invokes the annotated method. Any exceptions thrown by the test will be reported by JUnit as a failure. If no exceptions are thrown, the test is assumed to have succeeded.</a:t>
            </a:r>
          </a:p>
          <a:p>
            <a:endParaRPr lang="en-US" dirty="0"/>
          </a:p>
        </p:txBody>
      </p:sp>
      <p:pic>
        <p:nvPicPr>
          <p:cNvPr id="9" name="Picture 2" descr="C:\Users\sg818662\Desktop\t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3674690"/>
            <a:ext cx="6210300" cy="261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Junit – </a:t>
            </a:r>
            <a:r>
              <a:rPr lang="en-US" dirty="0" smtClean="0"/>
              <a:t>Annotations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@Before: </a:t>
            </a:r>
          </a:p>
          <a:p>
            <a:r>
              <a:rPr lang="en-US" dirty="0"/>
              <a:t>When writing tests, it is common to find that several tests need similar objects created before they can run. Annotating a public void method with @Before causes that method to be run before the Test method. The @Before methods of super classes will be run before those of the current class.</a:t>
            </a:r>
          </a:p>
          <a:p>
            <a:endParaRPr lang="en-US" dirty="0"/>
          </a:p>
        </p:txBody>
      </p:sp>
      <p:pic>
        <p:nvPicPr>
          <p:cNvPr id="9" name="Picture 2" descr="C:\Users\sg818662\Desktop\befo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07" y="3569513"/>
            <a:ext cx="6055293" cy="273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br>
              <a:rPr lang="en-US" sz="1400" dirty="0"/>
            </a:br>
            <a:r>
              <a:rPr lang="en-US" dirty="0"/>
              <a:t>Junit – </a:t>
            </a:r>
            <a:r>
              <a:rPr lang="en-US" dirty="0" smtClean="0"/>
              <a:t>Annotations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4292534" cy="46437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@After: </a:t>
            </a:r>
          </a:p>
          <a:p>
            <a:r>
              <a:rPr lang="en-US" dirty="0"/>
              <a:t>If you allocate external resources in a Before method you need to release them after the test runs. Annotating a public void method with @After causes that method to be run after the Test method. All @After methods are guaranteed to run even if a Before or Test method throws an exception. The @After methods declared in super classes will be run after those of the current class.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2" descr="C:\Users\sg818662\Desktop\af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38" y="1611431"/>
            <a:ext cx="4412208" cy="450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6.1: Selenium 2.0 – Web Driver Test with Xunit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Junit – Annotations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4254434" cy="46437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@</a:t>
            </a:r>
            <a:r>
              <a:rPr lang="en-US" sz="2000" dirty="0" err="1"/>
              <a:t>BeforeClass</a:t>
            </a:r>
            <a:r>
              <a:rPr lang="en-US" sz="2000" dirty="0"/>
              <a:t>: </a:t>
            </a:r>
          </a:p>
          <a:p>
            <a:r>
              <a:rPr lang="en-US" sz="2000" dirty="0"/>
              <a:t>Annotating a public static void no-</a:t>
            </a:r>
            <a:r>
              <a:rPr lang="en-US" sz="2000" dirty="0" err="1"/>
              <a:t>arg</a:t>
            </a:r>
            <a:r>
              <a:rPr lang="en-US" sz="2000" dirty="0"/>
              <a:t> method with @</a:t>
            </a:r>
            <a:r>
              <a:rPr lang="en-US" sz="2000" dirty="0" err="1"/>
              <a:t>BeforeClass</a:t>
            </a:r>
            <a:r>
              <a:rPr lang="en-US" sz="2000" dirty="0"/>
              <a:t> causes it to be run once before any of the test methods in the class. The @</a:t>
            </a:r>
            <a:r>
              <a:rPr lang="en-US" sz="2000" dirty="0" err="1"/>
              <a:t>BeforeClass</a:t>
            </a:r>
            <a:r>
              <a:rPr lang="en-US" sz="2000" dirty="0"/>
              <a:t> methods of </a:t>
            </a:r>
            <a:r>
              <a:rPr lang="en-US" sz="2000" dirty="0" err="1"/>
              <a:t>superclasses</a:t>
            </a:r>
            <a:r>
              <a:rPr lang="en-US" sz="2000" dirty="0"/>
              <a:t> will be run before those the current class.</a:t>
            </a:r>
          </a:p>
          <a:p>
            <a:r>
              <a:rPr lang="en-US" sz="2000" dirty="0"/>
              <a:t>The annotations @</a:t>
            </a:r>
            <a:r>
              <a:rPr lang="en-US" sz="2000" dirty="0" err="1"/>
              <a:t>BeforeClass</a:t>
            </a:r>
            <a:r>
              <a:rPr lang="en-US" sz="2000" dirty="0"/>
              <a:t> and @Before are same in functionality. The only difference is the method annotated with @</a:t>
            </a:r>
            <a:r>
              <a:rPr lang="en-US" sz="2000" dirty="0" err="1"/>
              <a:t>BeforeClass</a:t>
            </a:r>
            <a:r>
              <a:rPr lang="en-US" sz="2000" dirty="0"/>
              <a:t> will be called once per test class based, and the method annotated with @Before will be called once per test based.</a:t>
            </a:r>
          </a:p>
          <a:p>
            <a:endParaRPr lang="en-US" sz="2000" dirty="0"/>
          </a:p>
        </p:txBody>
      </p:sp>
      <p:pic>
        <p:nvPicPr>
          <p:cNvPr id="9" name="Picture 2" descr="C:\Users\sg818662\Desktop\bfrcla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40" y="1466850"/>
            <a:ext cx="4428159" cy="46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12ac6c77-9dce-46bd-9b13-eb21919194a6">Class book</Material_x0020_Type>
    <Category xmlns="12ac6c77-9dce-46bd-9b13-eb21919194a6">Module Artifact</Category>
    <Levels xmlns="12ac6c77-9dce-46bd-9b13-eb21919194a6">L1</Level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6410995970C5439ABD09A0520125A5" ma:contentTypeVersion="3" ma:contentTypeDescription="Create a new document." ma:contentTypeScope="" ma:versionID="7730e52a0023c610d1074a9f7c12aa26">
  <xsd:schema xmlns:xsd="http://www.w3.org/2001/XMLSchema" xmlns:xs="http://www.w3.org/2001/XMLSchema" xmlns:p="http://schemas.microsoft.com/office/2006/metadata/properties" xmlns:ns2="952a6df7-b138-4f89-9bc4-e7a874ea3254" xmlns:ns3="12ac6c77-9dce-46bd-9b13-eb21919194a6" targetNamespace="http://schemas.microsoft.com/office/2006/metadata/properties" ma:root="true" ma:fieldsID="09daa886528e243cb15d4c27c771edde" ns2:_="" ns3:_="">
    <xsd:import namespace="952a6df7-b138-4f89-9bc4-e7a874ea3254"/>
    <xsd:import namespace="12ac6c77-9dce-46bd-9b13-eb21919194a6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c6c77-9dce-46bd-9b13-eb21919194a6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952a6df7-b138-4f89-9bc4-e7a874ea3254"/>
    <ds:schemaRef ds:uri="12ac6c77-9dce-46bd-9b13-eb21919194a6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3529F-21E9-4761-9DAC-30BD892337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2a6df7-b138-4f89-9bc4-e7a874ea3254"/>
    <ds:schemaRef ds:uri="12ac6c77-9dce-46bd-9b13-eb21919194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14951</TotalTime>
  <Words>1395</Words>
  <Application>Microsoft Office PowerPoint</Application>
  <PresentationFormat>On-screen Show (4:3)</PresentationFormat>
  <Paragraphs>196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Test Automation &amp; Advanced Selenium</vt:lpstr>
      <vt:lpstr>Lesson Objectives</vt:lpstr>
      <vt:lpstr>6.1: Selenium 2.0 – Web Driver Test with Xunit Web Driver Test with Xunit</vt:lpstr>
      <vt:lpstr>6.1: Selenium 2.0 – Web Driver Test with Xunit Introduction To XUNIT</vt:lpstr>
      <vt:lpstr>6.1: Selenium 2.0 – Web Driver Test with Xunit Introduction to JUnit</vt:lpstr>
      <vt:lpstr>6.1: Selenium 2.0 – Web Driver Test with Xunit Junit – Annotations</vt:lpstr>
      <vt:lpstr>6.1: Selenium 2.0 – Web Driver Test with Xunit Junit – Annotations (Cont.)</vt:lpstr>
      <vt:lpstr>6.1: Selenium 2.0 – Web Driver Test with Xunit Junit – Annotations (Cont.)</vt:lpstr>
      <vt:lpstr>6.1: Selenium 2.0 – Web Driver Test with Xunit Junit – Annotations (Cont.)</vt:lpstr>
      <vt:lpstr>6.1: Selenium 2.0 – Web Driver Test with Xunit Junit – Annotations (Cont.)</vt:lpstr>
      <vt:lpstr>6.1: Selenium 2.0 – Web Driver Test with Xunit Junit – Annotations (Cont.)</vt:lpstr>
      <vt:lpstr>6.1: Selenium 2.0 – Web Driver Test with Xunit Junit - Assertion</vt:lpstr>
      <vt:lpstr>6.1: Selenium 2.0 – Web Driver Test with Xunit Junit – Assertion (Cont.)</vt:lpstr>
      <vt:lpstr>6.1: Selenium 2.0 – Web Driver Test with Xunit Junit – Assertion Example</vt:lpstr>
      <vt:lpstr>6.1: Selenium 2.0 – Web Driver Test with Xunit Junit – Reports</vt:lpstr>
      <vt:lpstr>6.1: Selenium 2.0 – Web Driver Test with Xunit Web Driver Test cases with TestNG</vt:lpstr>
      <vt:lpstr>6.1: Selenium 2.0 – Web Driver Test with Xunit Web Driver Test cases with TestNG (Cont.)</vt:lpstr>
      <vt:lpstr>6.1: Selenium 2.0 – Web Driver Test with Xunit TestNG Annotations</vt:lpstr>
      <vt:lpstr>6.1: Selenium 2.0 – Web Driver Test with Xunit TestNG Annotations (Cont.)</vt:lpstr>
      <vt:lpstr>6.1: Selenium 2.0 – Web Driver Test with Xunit TestNG Annotations (Cont.)</vt:lpstr>
      <vt:lpstr>6.1: Selenium 2.0 – Web Driver Test with Xunit TestNG Result</vt:lpstr>
      <vt:lpstr>6.1: Selenium 2.0 – Web Driver Test with Xunit TestNG Reports</vt:lpstr>
      <vt:lpstr>6.1: Selenium 2.0 – Web Driver Test with Xunit TestNG Reports</vt:lpstr>
      <vt:lpstr>6.1: Selenium 2.0 – Web Driver Test with Xunit Test Suite(JUnit)</vt:lpstr>
      <vt:lpstr>6.1: Selenium 2.0 – Web Driver Test with Xunit Test Suite(TestNG)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and Advanced Selenium-Classbook-Lesson06</dc:title>
  <dc:creator>iGATE</dc:creator>
  <cp:lastModifiedBy>Bhosle, Shilpa</cp:lastModifiedBy>
  <cp:revision>304</cp:revision>
  <cp:lastPrinted>2016-10-19T04:23:07Z</cp:lastPrinted>
  <dcterms:created xsi:type="dcterms:W3CDTF">2012-05-18T02:59:15Z</dcterms:created>
  <dcterms:modified xsi:type="dcterms:W3CDTF">2017-01-06T05:39:53Z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0x010100226410995970C5439ABD09A0520125A5</vt:lpwstr>
  </property>
  <property fmtid="{D5CDD505-2E9C-101B-9397-08002B2CF9AE}" pid="4" name="_SourceUrl">
    <vt:lpwstr/>
  </property>
</Properties>
</file>