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22"/>
  </p:notesMasterIdLst>
  <p:handoutMasterIdLst>
    <p:handoutMasterId r:id="rId23"/>
  </p:handoutMasterIdLst>
  <p:sldIdLst>
    <p:sldId id="265" r:id="rId5"/>
    <p:sldId id="259" r:id="rId6"/>
    <p:sldId id="298" r:id="rId7"/>
    <p:sldId id="281" r:id="rId8"/>
    <p:sldId id="317" r:id="rId9"/>
    <p:sldId id="315" r:id="rId10"/>
    <p:sldId id="318" r:id="rId11"/>
    <p:sldId id="307" r:id="rId12"/>
    <p:sldId id="308" r:id="rId13"/>
    <p:sldId id="316" r:id="rId14"/>
    <p:sldId id="309" r:id="rId15"/>
    <p:sldId id="286" r:id="rId16"/>
    <p:sldId id="311" r:id="rId17"/>
    <p:sldId id="313" r:id="rId18"/>
    <p:sldId id="312" r:id="rId19"/>
    <p:sldId id="294" r:id="rId20"/>
    <p:sldId id="295"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67">
          <p15:clr>
            <a:srgbClr val="A4A3A4"/>
          </p15:clr>
        </p15:guide>
        <p15:guide id="2" pos="1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autoAdjust="0"/>
    <p:restoredTop sz="84902" autoAdjust="0"/>
  </p:normalViewPr>
  <p:slideViewPr>
    <p:cSldViewPr snapToGrid="0" showGuides="1">
      <p:cViewPr varScale="1">
        <p:scale>
          <a:sx n="75" d="100"/>
          <a:sy n="75" d="100"/>
        </p:scale>
        <p:origin x="1622" y="67"/>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932" y="-72"/>
      </p:cViewPr>
      <p:guideLst>
        <p:guide orient="horz" pos="2867"/>
        <p:guide pos="1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1/6/2017</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dirty="0" smtClean="0"/>
              <a:t>Page XX-#</a:t>
            </a:r>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84400" y="720725"/>
            <a:ext cx="4810125"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548249"/>
            <a:ext cx="4892673" cy="4219908"/>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25125" y="480060"/>
            <a:ext cx="0" cy="8401050"/>
          </a:xfrm>
          <a:prstGeom prst="line">
            <a:avLst/>
          </a:prstGeom>
          <a:noFill/>
          <a:ln w="9525">
            <a:solidFill>
              <a:schemeClr val="tx1"/>
            </a:solidFill>
            <a:round/>
            <a:headEnd/>
            <a:tailEnd/>
          </a:ln>
          <a:effectLst/>
        </p:spPr>
        <p:txBody>
          <a:bodyPr lIns="96661" tIns="48331" rIns="96661" bIns="48331"/>
          <a:lstStyle/>
          <a:p>
            <a:endParaRPr lang="en-US" dirty="0"/>
          </a:p>
        </p:txBody>
      </p:sp>
      <p:sp>
        <p:nvSpPr>
          <p:cNvPr id="11" name="Rectangle 14"/>
          <p:cNvSpPr>
            <a:spLocks noChangeArrowheads="1"/>
          </p:cNvSpPr>
          <p:nvPr/>
        </p:nvSpPr>
        <p:spPr bwMode="auto">
          <a:xfrm>
            <a:off x="257387" y="160021"/>
            <a:ext cx="6934201" cy="320039"/>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Test Automation &amp; Advanced Selenium                                         </a:t>
            </a:r>
            <a:r>
              <a:rPr lang="en-US" sz="1200" dirty="0" err="1" smtClean="0">
                <a:latin typeface="Arial" panose="020B0604020202020204" pitchFamily="34" charset="0"/>
                <a:cs typeface="Arial" panose="020B0604020202020204" pitchFamily="34" charset="0"/>
              </a:rPr>
              <a:t>Selenium</a:t>
            </a:r>
            <a:r>
              <a:rPr lang="en-US" sz="1200" dirty="0" smtClean="0">
                <a:latin typeface="Arial" panose="020B0604020202020204" pitchFamily="34" charset="0"/>
                <a:cs typeface="Arial" panose="020B0604020202020204" pitchFamily="34" charset="0"/>
              </a:rPr>
              <a:t> Web Driver – Advance		</a:t>
            </a:r>
            <a:endParaRPr lang="en-US" sz="120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4120104" y="8777403"/>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Page 07-</a:t>
            </a:r>
            <a:fld id="{BD9FB300-F9DC-4669-88F4-967ABA23CC04}" type="slidenum">
              <a:rPr lang="en-US" sz="10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a:p>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75220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latin typeface="Arial" panose="020B0604020202020204" pitchFamily="34" charset="0"/>
              </a:rPr>
              <a:t>GhostDriver is the project</a:t>
            </a:r>
            <a:r>
              <a:rPr lang="en-US" baseline="0" dirty="0" smtClean="0">
                <a:latin typeface="Arial" panose="020B0604020202020204" pitchFamily="34" charset="0"/>
              </a:rPr>
              <a:t> </a:t>
            </a:r>
            <a:r>
              <a:rPr lang="en-US" dirty="0" smtClean="0">
                <a:latin typeface="Arial" panose="020B0604020202020204" pitchFamily="34" charset="0"/>
              </a:rPr>
              <a:t>that provides the code that exposes the WebDriver API for use within</a:t>
            </a:r>
            <a:r>
              <a:rPr lang="en-US" baseline="0" dirty="0" smtClean="0">
                <a:latin typeface="Arial" panose="020B0604020202020204" pitchFamily="34" charset="0"/>
              </a:rPr>
              <a:t> </a:t>
            </a:r>
            <a:r>
              <a:rPr lang="en-US" dirty="0" smtClean="0">
                <a:latin typeface="Arial" panose="020B0604020202020204" pitchFamily="34" charset="0"/>
              </a:rPr>
              <a:t>PhantomJS. </a:t>
            </a:r>
          </a:p>
          <a:p>
            <a:r>
              <a:rPr lang="en-US" dirty="0" smtClean="0">
                <a:latin typeface="Arial" panose="020B0604020202020204" pitchFamily="34" charset="0"/>
              </a:rPr>
              <a:t>PhantomJS bakes the GhostDriver code into itself, and ships it</a:t>
            </a:r>
            <a:r>
              <a:rPr lang="en-US" baseline="0" dirty="0" smtClean="0">
                <a:latin typeface="Arial" panose="020B0604020202020204" pitchFamily="34" charset="0"/>
              </a:rPr>
              <a:t> </a:t>
            </a:r>
            <a:r>
              <a:rPr lang="en-US" dirty="0" smtClean="0">
                <a:latin typeface="Arial" panose="020B0604020202020204" pitchFamily="34" charset="0"/>
              </a:rPr>
              <a:t>as part of its downloadable executable. </a:t>
            </a:r>
          </a:p>
          <a:p>
            <a:r>
              <a:rPr lang="en-US" dirty="0" smtClean="0">
                <a:latin typeface="Arial" panose="020B0604020202020204" pitchFamily="34" charset="0"/>
              </a:rPr>
              <a:t>Thus, to use "GhostDriver" with</a:t>
            </a:r>
            <a:r>
              <a:rPr lang="en-US" baseline="0" dirty="0" smtClean="0">
                <a:latin typeface="Arial" panose="020B0604020202020204" pitchFamily="34" charset="0"/>
              </a:rPr>
              <a:t> </a:t>
            </a:r>
            <a:r>
              <a:rPr lang="en-US" dirty="0" smtClean="0">
                <a:latin typeface="Arial" panose="020B0604020202020204" pitchFamily="34" charset="0"/>
              </a:rPr>
              <a:t>PhantomJS, only </a:t>
            </a:r>
            <a:r>
              <a:rPr lang="en-US" dirty="0" err="1" smtClean="0">
                <a:latin typeface="Arial" panose="020B0604020202020204" pitchFamily="34" charset="0"/>
              </a:rPr>
              <a:t>PhantomJS</a:t>
            </a:r>
            <a:r>
              <a:rPr lang="en-US" dirty="0" smtClean="0">
                <a:latin typeface="Arial" panose="020B0604020202020204" pitchFamily="34" charset="0"/>
              </a:rPr>
              <a:t> is needed.</a:t>
            </a:r>
            <a:endParaRPr lang="en-US" dirty="0">
              <a:latin typeface="Arial" panose="020B0604020202020204" pitchFamily="34" charset="0"/>
            </a:endParaRPr>
          </a:p>
        </p:txBody>
      </p:sp>
    </p:spTree>
    <p:extLst>
      <p:ext uri="{BB962C8B-B14F-4D97-AF65-F5344CB8AC3E}">
        <p14:creationId xmlns:p14="http://schemas.microsoft.com/office/powerpoint/2010/main" val="1057298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smtClean="0">
                <a:latin typeface="Arial" panose="020B0604020202020204" pitchFamily="34" charset="0"/>
              </a:rPr>
              <a:t>Native apps </a:t>
            </a:r>
            <a:r>
              <a:rPr lang="en-US" dirty="0" smtClean="0">
                <a:latin typeface="Arial" panose="020B0604020202020204" pitchFamily="34" charset="0"/>
              </a:rPr>
              <a:t>are those written using the iOS or Android SDKs. </a:t>
            </a:r>
          </a:p>
          <a:p>
            <a:r>
              <a:rPr lang="en-US" b="1" dirty="0" smtClean="0">
                <a:latin typeface="Arial" panose="020B0604020202020204" pitchFamily="34" charset="0"/>
              </a:rPr>
              <a:t>Mobile web apps </a:t>
            </a:r>
            <a:r>
              <a:rPr lang="en-US" dirty="0" smtClean="0">
                <a:latin typeface="Arial" panose="020B0604020202020204" pitchFamily="34" charset="0"/>
              </a:rPr>
              <a:t>are web apps accessed using a mobile browser (Appium supports Safari on iOS and Chrome or the built-in 'Browser' app on Android). </a:t>
            </a:r>
            <a:r>
              <a:rPr lang="en-US" b="1" dirty="0" smtClean="0">
                <a:latin typeface="Arial" panose="020B0604020202020204" pitchFamily="34" charset="0"/>
              </a:rPr>
              <a:t>Hybrid apps </a:t>
            </a:r>
            <a:r>
              <a:rPr lang="en-US" dirty="0" smtClean="0">
                <a:latin typeface="Arial" panose="020B0604020202020204" pitchFamily="34" charset="0"/>
              </a:rPr>
              <a:t>have a wrapper around a "webview" -- a native control that enables interaction with web content. Projects like Phonegap, make it easy to build apps using web technologies that are then bundled into a native wrapper, creating a hybrid app.</a:t>
            </a:r>
          </a:p>
          <a:p>
            <a:endParaRPr lang="en-US" dirty="0" smtClean="0">
              <a:latin typeface="Arial" panose="020B0604020202020204" pitchFamily="34" charset="0"/>
            </a:endParaRPr>
          </a:p>
          <a:p>
            <a:r>
              <a:rPr lang="en-US" b="1" dirty="0" smtClean="0">
                <a:latin typeface="Arial" panose="020B0604020202020204" pitchFamily="34" charset="0"/>
              </a:rPr>
              <a:t>Appium was designed to meet mobile automation needs according to a philosophy outlined by the following four tenets:</a:t>
            </a:r>
          </a:p>
          <a:p>
            <a:endParaRPr lang="en-US" dirty="0" smtClean="0">
              <a:latin typeface="Arial" panose="020B0604020202020204" pitchFamily="34" charset="0"/>
            </a:endParaRPr>
          </a:p>
          <a:p>
            <a:pPr marL="181240" indent="-181240">
              <a:buFont typeface="Arial" panose="020B0604020202020204" pitchFamily="34" charset="0"/>
              <a:buChar char="•"/>
            </a:pPr>
            <a:r>
              <a:rPr lang="en-US" dirty="0" smtClean="0">
                <a:latin typeface="Arial" panose="020B0604020202020204" pitchFamily="34" charset="0"/>
              </a:rPr>
              <a:t>You shouldn't have to recompile your app or modify it in any way in order to automate it.</a:t>
            </a:r>
          </a:p>
          <a:p>
            <a:pPr marL="181240" indent="-181240">
              <a:buFont typeface="Arial" panose="020B0604020202020204" pitchFamily="34" charset="0"/>
              <a:buChar char="•"/>
            </a:pPr>
            <a:r>
              <a:rPr lang="en-US" dirty="0" smtClean="0">
                <a:latin typeface="Arial" panose="020B0604020202020204" pitchFamily="34" charset="0"/>
              </a:rPr>
              <a:t>You shouldn't be locked into a specific language or framework to write and run your tests.</a:t>
            </a:r>
          </a:p>
          <a:p>
            <a:pPr marL="181240" indent="-181240">
              <a:buFont typeface="Arial" panose="020B0604020202020204" pitchFamily="34" charset="0"/>
              <a:buChar char="•"/>
            </a:pPr>
            <a:r>
              <a:rPr lang="en-US" dirty="0" smtClean="0">
                <a:latin typeface="Arial" panose="020B0604020202020204" pitchFamily="34" charset="0"/>
              </a:rPr>
              <a:t>A mobile automation framework shouldn't reinvent the wheel when it comes to automation APIs.</a:t>
            </a:r>
          </a:p>
          <a:p>
            <a:pPr marL="181240" indent="-181240">
              <a:buFont typeface="Arial" panose="020B0604020202020204" pitchFamily="34" charset="0"/>
              <a:buChar char="•"/>
            </a:pPr>
            <a:r>
              <a:rPr lang="en-US" dirty="0" smtClean="0">
                <a:latin typeface="Arial" panose="020B0604020202020204" pitchFamily="34" charset="0"/>
              </a:rPr>
              <a:t>A mobile automation framework should be open source, in spirit and practice as well as in name.</a:t>
            </a:r>
            <a:endParaRPr lang="en-US" dirty="0">
              <a:latin typeface="Arial" panose="020B0604020202020204" pitchFamily="34" charset="0"/>
            </a:endParaRPr>
          </a:p>
        </p:txBody>
      </p:sp>
    </p:spTree>
    <p:extLst>
      <p:ext uri="{BB962C8B-B14F-4D97-AF65-F5344CB8AC3E}">
        <p14:creationId xmlns:p14="http://schemas.microsoft.com/office/powerpoint/2010/main" val="4196529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30997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latin typeface="Arial" panose="020B0604020202020204" pitchFamily="34" charset="0"/>
              </a:rPr>
              <a:t>This example assumes that Selenium Server is running on </a:t>
            </a:r>
            <a:r>
              <a:rPr lang="en-US" dirty="0" err="1" smtClean="0">
                <a:latin typeface="Arial" panose="020B0604020202020204" pitchFamily="34" charset="0"/>
              </a:rPr>
              <a:t>localhost</a:t>
            </a:r>
            <a:r>
              <a:rPr lang="en-US" dirty="0" smtClean="0">
                <a:latin typeface="Arial" panose="020B0604020202020204" pitchFamily="34" charset="0"/>
              </a:rPr>
              <a:t> with </a:t>
            </a:r>
            <a:br>
              <a:rPr lang="en-US" dirty="0" smtClean="0">
                <a:latin typeface="Arial" panose="020B0604020202020204" pitchFamily="34" charset="0"/>
              </a:rPr>
            </a:br>
            <a:r>
              <a:rPr lang="en-US" dirty="0" smtClean="0">
                <a:latin typeface="Arial" panose="020B0604020202020204" pitchFamily="34" charset="0"/>
              </a:rPr>
              <a:t>the default port of 4444. The nice thing about this is you can run </a:t>
            </a:r>
            <a:br>
              <a:rPr lang="en-US" dirty="0" smtClean="0">
                <a:latin typeface="Arial" panose="020B0604020202020204" pitchFamily="34" charset="0"/>
              </a:rPr>
            </a:br>
            <a:r>
              <a:rPr lang="en-US" dirty="0" smtClean="0">
                <a:latin typeface="Arial" panose="020B0604020202020204" pitchFamily="34" charset="0"/>
              </a:rPr>
              <a:t>Selenium Server on any machine, change the URL to point to the new </a:t>
            </a:r>
            <a:br>
              <a:rPr lang="en-US" dirty="0" smtClean="0">
                <a:latin typeface="Arial" panose="020B0604020202020204" pitchFamily="34" charset="0"/>
              </a:rPr>
            </a:br>
            <a:r>
              <a:rPr lang="en-US" dirty="0" smtClean="0">
                <a:latin typeface="Arial" panose="020B0604020202020204" pitchFamily="34" charset="0"/>
              </a:rPr>
              <a:t>machine and run the tests. For example, I run the test code from my </a:t>
            </a:r>
            <a:br>
              <a:rPr lang="en-US" dirty="0" smtClean="0">
                <a:latin typeface="Arial" panose="020B0604020202020204" pitchFamily="34" charset="0"/>
              </a:rPr>
            </a:br>
            <a:r>
              <a:rPr lang="en-US" dirty="0" smtClean="0">
                <a:latin typeface="Arial" panose="020B0604020202020204" pitchFamily="34" charset="0"/>
              </a:rPr>
              <a:t>Mac OS X computer but I run Selenium Server on a Window XP machine. </a:t>
            </a:r>
            <a:br>
              <a:rPr lang="en-US" dirty="0" smtClean="0">
                <a:latin typeface="Arial" panose="020B0604020202020204" pitchFamily="34" charset="0"/>
              </a:rPr>
            </a:br>
            <a:r>
              <a:rPr lang="en-US" dirty="0" smtClean="0">
                <a:latin typeface="Arial" panose="020B0604020202020204" pitchFamily="34" charset="0"/>
              </a:rPr>
              <a:t>This way I can launch Internet Explorer tests from my Mac OS X </a:t>
            </a:r>
            <a:br>
              <a:rPr lang="en-US" dirty="0" smtClean="0">
                <a:latin typeface="Arial" panose="020B0604020202020204" pitchFamily="34" charset="0"/>
              </a:rPr>
            </a:br>
            <a:r>
              <a:rPr lang="en-US" dirty="0" smtClean="0">
                <a:latin typeface="Arial" panose="020B0604020202020204" pitchFamily="34" charset="0"/>
              </a:rPr>
              <a:t>computer. </a:t>
            </a:r>
          </a:p>
          <a:p>
            <a:endParaRPr lang="en-US" dirty="0">
              <a:latin typeface="Arial" panose="020B0604020202020204" pitchFamily="34" charset="0"/>
            </a:endParaRPr>
          </a:p>
        </p:txBody>
      </p:sp>
    </p:spTree>
    <p:extLst>
      <p:ext uri="{BB962C8B-B14F-4D97-AF65-F5344CB8AC3E}">
        <p14:creationId xmlns:p14="http://schemas.microsoft.com/office/powerpoint/2010/main" val="3141724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412441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567198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extLst>
      <p:ext uri="{BB962C8B-B14F-4D97-AF65-F5344CB8AC3E}">
        <p14:creationId xmlns:p14="http://schemas.microsoft.com/office/powerpoint/2010/main" val="1474333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endParaRPr lang="en-US" dirty="0"/>
          </a:p>
        </p:txBody>
      </p:sp>
    </p:spTree>
    <p:extLst>
      <p:ext uri="{BB962C8B-B14F-4D97-AF65-F5344CB8AC3E}">
        <p14:creationId xmlns:p14="http://schemas.microsoft.com/office/powerpoint/2010/main" val="357456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2829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8653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0" dirty="0" smtClean="0">
                <a:latin typeface="Arial" panose="020B0604020202020204" pitchFamily="34" charset="0"/>
              </a:rPr>
              <a:t>1. Architecture</a:t>
            </a:r>
          </a:p>
          <a:p>
            <a:r>
              <a:rPr lang="en-US" b="0" dirty="0" smtClean="0">
                <a:latin typeface="Arial" panose="020B0604020202020204" pitchFamily="34" charset="0"/>
              </a:rPr>
              <a:t>WebDriver's architecture is simpler than Selenium RC's.</a:t>
            </a:r>
          </a:p>
          <a:p>
            <a:endParaRPr lang="en-US" b="0" dirty="0" smtClean="0">
              <a:latin typeface="Arial" panose="020B0604020202020204" pitchFamily="34" charset="0"/>
            </a:endParaRPr>
          </a:p>
          <a:p>
            <a:pPr marL="181240" indent="-181240">
              <a:buFont typeface="Arial" panose="020B0604020202020204" pitchFamily="34" charset="0"/>
              <a:buChar char="•"/>
            </a:pPr>
            <a:r>
              <a:rPr lang="en-US" b="0" dirty="0" smtClean="0">
                <a:latin typeface="Arial" panose="020B0604020202020204" pitchFamily="34" charset="0"/>
              </a:rPr>
              <a:t>It controls the browser from the OS level</a:t>
            </a:r>
          </a:p>
          <a:p>
            <a:pPr marL="181240" indent="-181240">
              <a:buFont typeface="Arial" panose="020B0604020202020204" pitchFamily="34" charset="0"/>
              <a:buChar char="•"/>
            </a:pPr>
            <a:r>
              <a:rPr lang="en-US" b="0" dirty="0" smtClean="0">
                <a:latin typeface="Arial" panose="020B0604020202020204" pitchFamily="34" charset="0"/>
              </a:rPr>
              <a:t>All you need are your programming language's IDE (which contains your Selenium commands) and a browser.</a:t>
            </a:r>
          </a:p>
          <a:p>
            <a:pPr marL="181240" indent="-181240">
              <a:buFont typeface="Arial" panose="020B0604020202020204" pitchFamily="34" charset="0"/>
              <a:buChar char="•"/>
            </a:pPr>
            <a:r>
              <a:rPr lang="en-US" b="0" dirty="0" smtClean="0">
                <a:latin typeface="Arial" panose="020B0604020202020204" pitchFamily="34" charset="0"/>
              </a:rPr>
              <a:t>You first need to launch a separate application called Selenium Remote Control (RC) Server before you can start testing</a:t>
            </a:r>
          </a:p>
          <a:p>
            <a:pPr marL="181240" indent="-181240">
              <a:buFont typeface="Arial" panose="020B0604020202020204" pitchFamily="34" charset="0"/>
              <a:buChar char="•"/>
            </a:pPr>
            <a:r>
              <a:rPr lang="en-US" b="0" dirty="0" smtClean="0">
                <a:latin typeface="Arial" panose="020B0604020202020204" pitchFamily="34" charset="0"/>
              </a:rPr>
              <a:t>The Selenium RC Server acts as a "middleman" between your Selenium commands and your browser</a:t>
            </a:r>
          </a:p>
          <a:p>
            <a:pPr marL="181240" indent="-181240">
              <a:buFont typeface="Arial" panose="020B0604020202020204" pitchFamily="34" charset="0"/>
              <a:buChar char="•"/>
            </a:pPr>
            <a:r>
              <a:rPr lang="en-US" b="0" dirty="0" smtClean="0">
                <a:latin typeface="Arial" panose="020B0604020202020204" pitchFamily="34" charset="0"/>
              </a:rPr>
              <a:t>When you begin testing, Selenium RC Server "injects" a Javascript program called Selenium Core into the browser.</a:t>
            </a:r>
          </a:p>
          <a:p>
            <a:pPr marL="181240" indent="-181240">
              <a:buFont typeface="Arial" panose="020B0604020202020204" pitchFamily="34" charset="0"/>
              <a:buChar char="•"/>
            </a:pPr>
            <a:r>
              <a:rPr lang="en-US" b="0" dirty="0" smtClean="0">
                <a:latin typeface="Arial" panose="020B0604020202020204" pitchFamily="34" charset="0"/>
              </a:rPr>
              <a:t>Once injected, Selenium Core will start receiving instructions relayed by the RC Server from your test program.</a:t>
            </a:r>
          </a:p>
          <a:p>
            <a:pPr marL="181240" indent="-181240">
              <a:buFont typeface="Arial" panose="020B0604020202020204" pitchFamily="34" charset="0"/>
              <a:buChar char="•"/>
            </a:pPr>
            <a:r>
              <a:rPr lang="en-US" b="0" dirty="0" smtClean="0">
                <a:latin typeface="Arial" panose="020B0604020202020204" pitchFamily="34" charset="0"/>
              </a:rPr>
              <a:t>When the instructions are received, Selenium Core will execute them as Javascript commands.</a:t>
            </a:r>
          </a:p>
          <a:p>
            <a:pPr marL="181240" indent="-181240">
              <a:buFont typeface="Arial" panose="020B0604020202020204" pitchFamily="34" charset="0"/>
              <a:buChar char="•"/>
            </a:pPr>
            <a:r>
              <a:rPr lang="en-US" b="0" dirty="0" smtClean="0">
                <a:latin typeface="Arial" panose="020B0604020202020204" pitchFamily="34" charset="0"/>
              </a:rPr>
              <a:t>The browser will obey the instructions of Selenium Core, and will relay its response to the RC Server.</a:t>
            </a:r>
          </a:p>
          <a:p>
            <a:pPr marL="181240" indent="-181240">
              <a:buFont typeface="Arial" panose="020B0604020202020204" pitchFamily="34" charset="0"/>
              <a:buChar char="•"/>
            </a:pPr>
            <a:r>
              <a:rPr lang="en-US" b="0" dirty="0" smtClean="0">
                <a:latin typeface="Arial" panose="020B0604020202020204" pitchFamily="34" charset="0"/>
              </a:rPr>
              <a:t>The RC Server will receive the response of the browser and then display the results to you.</a:t>
            </a:r>
          </a:p>
          <a:p>
            <a:pPr marL="181240" indent="-181240">
              <a:buFont typeface="Arial" panose="020B0604020202020204" pitchFamily="34" charset="0"/>
              <a:buChar char="•"/>
            </a:pPr>
            <a:r>
              <a:rPr lang="en-US" b="0" dirty="0" smtClean="0">
                <a:latin typeface="Arial" panose="020B0604020202020204" pitchFamily="34" charset="0"/>
              </a:rPr>
              <a:t>RC Server will fetch the next instruction from your test script to repeat the whole cycle.</a:t>
            </a:r>
          </a:p>
          <a:p>
            <a:pPr marL="181240" indent="-181240">
              <a:buFont typeface="Arial" panose="020B0604020202020204" pitchFamily="34" charset="0"/>
              <a:buChar char="•"/>
            </a:pPr>
            <a:endParaRPr lang="en-US" b="0" dirty="0" smtClean="0">
              <a:latin typeface="Arial" panose="020B0604020202020204" pitchFamily="34" charset="0"/>
            </a:endParaRPr>
          </a:p>
        </p:txBody>
      </p:sp>
    </p:spTree>
    <p:extLst>
      <p:ext uri="{BB962C8B-B14F-4D97-AF65-F5344CB8AC3E}">
        <p14:creationId xmlns:p14="http://schemas.microsoft.com/office/powerpoint/2010/main" val="1565159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75521" y="711200"/>
            <a:ext cx="4892673" cy="8056958"/>
          </a:xfrm>
        </p:spPr>
        <p:txBody>
          <a:bodyPr>
            <a:normAutofit/>
          </a:bodyPr>
          <a:lstStyle/>
          <a:p>
            <a:r>
              <a:rPr lang="en-US" b="0" dirty="0" smtClean="0">
                <a:latin typeface="Arial" panose="020B0604020202020204" pitchFamily="34" charset="0"/>
              </a:rPr>
              <a:t>2. Speed</a:t>
            </a:r>
          </a:p>
          <a:p>
            <a:r>
              <a:rPr lang="en-US" b="0" dirty="0" err="1" smtClean="0">
                <a:latin typeface="Arial" panose="020B0604020202020204" pitchFamily="34" charset="0"/>
              </a:rPr>
              <a:t>WebDriver</a:t>
            </a:r>
            <a:r>
              <a:rPr lang="en-US" b="0" dirty="0" smtClean="0">
                <a:latin typeface="Arial" panose="020B0604020202020204" pitchFamily="34" charset="0"/>
              </a:rPr>
              <a:t> is faster than Selenium RC since it speaks directly to the browser uses the browser's own engine to control it.</a:t>
            </a:r>
          </a:p>
          <a:p>
            <a:endParaRPr lang="en-US" b="0" dirty="0" smtClean="0">
              <a:latin typeface="Arial" panose="020B0604020202020204" pitchFamily="34" charset="0"/>
            </a:endParaRPr>
          </a:p>
          <a:p>
            <a:pPr marL="181240" indent="-181240">
              <a:buFont typeface="Arial" panose="020B0604020202020204" pitchFamily="34" charset="0"/>
              <a:buChar char="•"/>
            </a:pPr>
            <a:r>
              <a:rPr lang="en-US" b="0" dirty="0" smtClean="0">
                <a:latin typeface="Arial" panose="020B0604020202020204" pitchFamily="34" charset="0"/>
              </a:rPr>
              <a:t>Selenium RC is slower since it uses a Javascript program called Selenium Core. This Selenium Core is the one that directly controls the browser, not you.</a:t>
            </a:r>
          </a:p>
          <a:p>
            <a:endParaRPr lang="en-US" b="0" dirty="0" smtClean="0">
              <a:latin typeface="Arial" panose="020B0604020202020204" pitchFamily="34" charset="0"/>
            </a:endParaRPr>
          </a:p>
          <a:p>
            <a:pPr defTabSz="966612">
              <a:defRPr/>
            </a:pPr>
            <a:r>
              <a:rPr lang="en-US" sz="1100" dirty="0">
                <a:latin typeface="Arial" panose="020B0604020202020204" pitchFamily="34" charset="0"/>
              </a:rPr>
              <a:t>3. Real-life Interaction</a:t>
            </a:r>
          </a:p>
          <a:p>
            <a:r>
              <a:rPr lang="en-US" sz="1100" dirty="0" err="1">
                <a:latin typeface="Arial" panose="020B0604020202020204" pitchFamily="34" charset="0"/>
              </a:rPr>
              <a:t>WebDriver</a:t>
            </a:r>
            <a:r>
              <a:rPr lang="en-US" sz="1100" dirty="0">
                <a:latin typeface="Arial" panose="020B0604020202020204" pitchFamily="34" charset="0"/>
              </a:rPr>
              <a:t> interacts with page elements in a more realistic way. For example, if you have a disabled text box on a page you were testing, </a:t>
            </a:r>
            <a:r>
              <a:rPr lang="en-US" sz="1100" dirty="0" err="1">
                <a:latin typeface="Arial" panose="020B0604020202020204" pitchFamily="34" charset="0"/>
              </a:rPr>
              <a:t>WebDriver</a:t>
            </a:r>
            <a:r>
              <a:rPr lang="en-US" sz="1100" dirty="0">
                <a:latin typeface="Arial" panose="020B0604020202020204" pitchFamily="34" charset="0"/>
              </a:rPr>
              <a:t> really cannot enter any value in it just as how a real person cannot.</a:t>
            </a:r>
          </a:p>
          <a:p>
            <a:endParaRPr lang="en-US" sz="1100" dirty="0">
              <a:latin typeface="Arial" panose="020B0604020202020204" pitchFamily="34" charset="0"/>
            </a:endParaRPr>
          </a:p>
          <a:p>
            <a:pPr marL="181240" indent="-181240">
              <a:buFont typeface="Arial" panose="020B0604020202020204" pitchFamily="34" charset="0"/>
              <a:buChar char="•"/>
            </a:pPr>
            <a:r>
              <a:rPr lang="en-US" b="0" dirty="0" smtClean="0">
                <a:latin typeface="Arial" panose="020B0604020202020204" pitchFamily="34" charset="0"/>
              </a:rPr>
              <a:t>Selenium Core, just like other Javascript codes, can access disabled elements. In the past, Selenium testers complain that Selenium Core was able to enter values to a disabled text box in their tests. Differences in API </a:t>
            </a:r>
          </a:p>
          <a:p>
            <a:r>
              <a:rPr lang="en-US" b="0" dirty="0" smtClean="0">
                <a:latin typeface="Arial" panose="020B0604020202020204" pitchFamily="34" charset="0"/>
              </a:rPr>
              <a:t> </a:t>
            </a:r>
          </a:p>
          <a:p>
            <a:r>
              <a:rPr lang="en-US" b="0" dirty="0" smtClean="0">
                <a:latin typeface="Arial" panose="020B0604020202020204" pitchFamily="34" charset="0"/>
              </a:rPr>
              <a:t>4. API</a:t>
            </a:r>
          </a:p>
          <a:p>
            <a:r>
              <a:rPr lang="en-US" b="0" dirty="0" smtClean="0">
                <a:latin typeface="Arial" panose="020B0604020202020204" pitchFamily="34" charset="0"/>
              </a:rPr>
              <a:t>Selenium RC's API is more matured but contains redundancies and often confusing commands. </a:t>
            </a:r>
          </a:p>
          <a:p>
            <a:endParaRPr lang="en-US" b="0" dirty="0" smtClean="0">
              <a:latin typeface="Arial" panose="020B0604020202020204" pitchFamily="34" charset="0"/>
            </a:endParaRPr>
          </a:p>
          <a:p>
            <a:pPr marL="181240" indent="-181240">
              <a:buFont typeface="Arial" panose="020B0604020202020204" pitchFamily="34" charset="0"/>
              <a:buChar char="•"/>
            </a:pPr>
            <a:r>
              <a:rPr lang="en-US" b="0" dirty="0" smtClean="0">
                <a:latin typeface="Arial" panose="020B0604020202020204" pitchFamily="34" charset="0"/>
              </a:rPr>
              <a:t>For example, most of the time, testers are confused whether to use type or </a:t>
            </a:r>
            <a:r>
              <a:rPr lang="en-US" b="0" dirty="0" err="1" smtClean="0">
                <a:latin typeface="Arial" panose="020B0604020202020204" pitchFamily="34" charset="0"/>
              </a:rPr>
              <a:t>typeKeys</a:t>
            </a:r>
            <a:r>
              <a:rPr lang="en-US" b="0" dirty="0" smtClean="0">
                <a:latin typeface="Arial" panose="020B0604020202020204" pitchFamily="34" charset="0"/>
              </a:rPr>
              <a:t>; or whether to use click, </a:t>
            </a:r>
            <a:r>
              <a:rPr lang="en-US" b="0" dirty="0" err="1" smtClean="0">
                <a:latin typeface="Arial" panose="020B0604020202020204" pitchFamily="34" charset="0"/>
              </a:rPr>
              <a:t>mouseDown</a:t>
            </a:r>
            <a:r>
              <a:rPr lang="en-US" b="0" dirty="0" smtClean="0">
                <a:latin typeface="Arial" panose="020B0604020202020204" pitchFamily="34" charset="0"/>
              </a:rPr>
              <a:t>, or </a:t>
            </a:r>
            <a:r>
              <a:rPr lang="en-US" b="0" dirty="0" err="1" smtClean="0">
                <a:latin typeface="Arial" panose="020B0604020202020204" pitchFamily="34" charset="0"/>
              </a:rPr>
              <a:t>mouseDownAt</a:t>
            </a:r>
            <a:r>
              <a:rPr lang="en-US" b="0" dirty="0" smtClean="0">
                <a:latin typeface="Arial" panose="020B0604020202020204" pitchFamily="34" charset="0"/>
              </a:rPr>
              <a:t>. Worse, different browsers interpret each of these commands in different ways tool</a:t>
            </a:r>
          </a:p>
          <a:p>
            <a:pPr marL="181240" indent="-181240">
              <a:buFont typeface="Arial" panose="020B0604020202020204" pitchFamily="34" charset="0"/>
              <a:buChar char="•"/>
            </a:pPr>
            <a:r>
              <a:rPr lang="en-US" b="0" dirty="0" err="1" smtClean="0">
                <a:latin typeface="Arial" panose="020B0604020202020204" pitchFamily="34" charset="0"/>
              </a:rPr>
              <a:t>WebDriver's</a:t>
            </a:r>
            <a:r>
              <a:rPr lang="en-US" b="0" dirty="0" smtClean="0">
                <a:latin typeface="Arial" panose="020B0604020202020204" pitchFamily="34" charset="0"/>
              </a:rPr>
              <a:t> API is simpler than Selenium RC's. It does not contain redundant and confusing commands.</a:t>
            </a:r>
          </a:p>
          <a:p>
            <a:pPr marL="181240" indent="-181240">
              <a:buFont typeface="Arial" panose="020B0604020202020204" pitchFamily="34" charset="0"/>
              <a:buChar char="•"/>
            </a:pPr>
            <a:endParaRPr lang="en-US" b="0" dirty="0" smtClean="0">
              <a:latin typeface="Arial" panose="020B0604020202020204" pitchFamily="34" charset="0"/>
            </a:endParaRPr>
          </a:p>
          <a:p>
            <a:r>
              <a:rPr lang="en-US" b="0" dirty="0" smtClean="0">
                <a:latin typeface="Arial" panose="020B0604020202020204" pitchFamily="34" charset="0"/>
              </a:rPr>
              <a:t>5. Browser Support</a:t>
            </a:r>
          </a:p>
          <a:p>
            <a:r>
              <a:rPr lang="en-US" b="0" dirty="0" err="1" smtClean="0">
                <a:latin typeface="Arial" panose="020B0604020202020204" pitchFamily="34" charset="0"/>
              </a:rPr>
              <a:t>WebDriver</a:t>
            </a:r>
            <a:r>
              <a:rPr lang="en-US" b="0" dirty="0" smtClean="0">
                <a:latin typeface="Arial" panose="020B0604020202020204" pitchFamily="34" charset="0"/>
              </a:rPr>
              <a:t> can support the headless </a:t>
            </a:r>
            <a:r>
              <a:rPr lang="en-US" b="0" dirty="0" err="1" smtClean="0">
                <a:latin typeface="Arial" panose="020B0604020202020204" pitchFamily="34" charset="0"/>
              </a:rPr>
              <a:t>HtmlUnit</a:t>
            </a:r>
            <a:r>
              <a:rPr lang="en-US" b="0" dirty="0" smtClean="0">
                <a:latin typeface="Arial" panose="020B0604020202020204" pitchFamily="34" charset="0"/>
              </a:rPr>
              <a:t> browser</a:t>
            </a:r>
          </a:p>
          <a:p>
            <a:endParaRPr lang="en-US" b="0" dirty="0" smtClean="0">
              <a:latin typeface="Arial" panose="020B0604020202020204" pitchFamily="34" charset="0"/>
            </a:endParaRPr>
          </a:p>
          <a:p>
            <a:pPr marL="181240" indent="-181240">
              <a:buFont typeface="Arial" panose="020B0604020202020204" pitchFamily="34" charset="0"/>
              <a:buChar char="•"/>
            </a:pPr>
            <a:r>
              <a:rPr lang="en-US" b="0" dirty="0" err="1" smtClean="0">
                <a:latin typeface="Arial" panose="020B0604020202020204" pitchFamily="34" charset="0"/>
              </a:rPr>
              <a:t>HtmlUnit</a:t>
            </a:r>
            <a:r>
              <a:rPr lang="en-US" b="0" dirty="0" smtClean="0">
                <a:latin typeface="Arial" panose="020B0604020202020204" pitchFamily="34" charset="0"/>
              </a:rPr>
              <a:t> is termed as "headless" because it is an invisible browser - it is GUI-less.</a:t>
            </a:r>
          </a:p>
          <a:p>
            <a:pPr marL="181240" indent="-181240">
              <a:buFont typeface="Arial" panose="020B0604020202020204" pitchFamily="34" charset="0"/>
              <a:buChar char="•"/>
            </a:pPr>
            <a:r>
              <a:rPr lang="en-US" b="0" dirty="0" smtClean="0">
                <a:latin typeface="Arial" panose="020B0604020202020204" pitchFamily="34" charset="0"/>
              </a:rPr>
              <a:t>It is a very fast browser because no time is spent in waiting for page elements to load. This accelerates your test execution cycles.</a:t>
            </a:r>
          </a:p>
          <a:p>
            <a:pPr marL="181240" indent="-181240">
              <a:buFont typeface="Arial" panose="020B0604020202020204" pitchFamily="34" charset="0"/>
              <a:buChar char="•"/>
            </a:pPr>
            <a:r>
              <a:rPr lang="en-US" b="0" dirty="0" smtClean="0">
                <a:latin typeface="Arial" panose="020B0604020202020204" pitchFamily="34" charset="0"/>
              </a:rPr>
              <a:t>Since it is invisible to the user, it can only be controlled through automated means.</a:t>
            </a:r>
          </a:p>
          <a:p>
            <a:pPr marL="181240" indent="-181240">
              <a:buFont typeface="Arial" panose="020B0604020202020204" pitchFamily="34" charset="0"/>
              <a:buChar char="•"/>
            </a:pPr>
            <a:r>
              <a:rPr lang="en-US" b="0" dirty="0" smtClean="0">
                <a:latin typeface="Arial" panose="020B0604020202020204" pitchFamily="34" charset="0"/>
              </a:rPr>
              <a:t>Selenium RC cannot support the headless </a:t>
            </a:r>
            <a:r>
              <a:rPr lang="en-US" b="0" dirty="0" err="1" smtClean="0">
                <a:latin typeface="Arial" panose="020B0604020202020204" pitchFamily="34" charset="0"/>
              </a:rPr>
              <a:t>HtmlUnit</a:t>
            </a:r>
            <a:r>
              <a:rPr lang="en-US" b="0" dirty="0" smtClean="0">
                <a:latin typeface="Arial" panose="020B0604020202020204" pitchFamily="34" charset="0"/>
              </a:rPr>
              <a:t> browser. It needs a real, visible browser to operate on.</a:t>
            </a:r>
          </a:p>
          <a:p>
            <a:endParaRPr lang="en-US" dirty="0">
              <a:latin typeface="Arial" panose="020B0604020202020204" pitchFamily="34" charset="0"/>
            </a:endParaRPr>
          </a:p>
        </p:txBody>
      </p:sp>
    </p:spTree>
    <p:extLst>
      <p:ext uri="{BB962C8B-B14F-4D97-AF65-F5344CB8AC3E}">
        <p14:creationId xmlns:p14="http://schemas.microsoft.com/office/powerpoint/2010/main" val="555876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0" dirty="0" smtClean="0">
                <a:latin typeface="Arial" panose="020B0604020202020204" pitchFamily="34" charset="0"/>
              </a:rPr>
              <a:t>1. Architecture</a:t>
            </a:r>
          </a:p>
          <a:p>
            <a:r>
              <a:rPr lang="en-US" b="0" dirty="0" smtClean="0">
                <a:latin typeface="Arial" panose="020B0604020202020204" pitchFamily="34" charset="0"/>
              </a:rPr>
              <a:t>WebDriver's architecture is simpler than Selenium RC's.</a:t>
            </a:r>
          </a:p>
          <a:p>
            <a:endParaRPr lang="en-US" b="0" dirty="0" smtClean="0">
              <a:latin typeface="Arial" panose="020B0604020202020204" pitchFamily="34" charset="0"/>
            </a:endParaRPr>
          </a:p>
          <a:p>
            <a:pPr marL="181240" indent="-181240">
              <a:buFont typeface="Arial" panose="020B0604020202020204" pitchFamily="34" charset="0"/>
              <a:buChar char="•"/>
            </a:pPr>
            <a:r>
              <a:rPr lang="en-US" b="0" dirty="0" smtClean="0">
                <a:latin typeface="Arial" panose="020B0604020202020204" pitchFamily="34" charset="0"/>
              </a:rPr>
              <a:t>It controls the browser from the OS level</a:t>
            </a:r>
          </a:p>
          <a:p>
            <a:pPr marL="181240" indent="-181240">
              <a:buFont typeface="Arial" panose="020B0604020202020204" pitchFamily="34" charset="0"/>
              <a:buChar char="•"/>
            </a:pPr>
            <a:r>
              <a:rPr lang="en-US" b="0" dirty="0" smtClean="0">
                <a:latin typeface="Arial" panose="020B0604020202020204" pitchFamily="34" charset="0"/>
              </a:rPr>
              <a:t>All you need are your programming language's IDE (which contains your Selenium commands) and a browser.</a:t>
            </a:r>
          </a:p>
          <a:p>
            <a:pPr marL="181240" indent="-181240">
              <a:buFont typeface="Arial" panose="020B0604020202020204" pitchFamily="34" charset="0"/>
              <a:buChar char="•"/>
            </a:pPr>
            <a:r>
              <a:rPr lang="en-US" b="0" dirty="0" smtClean="0">
                <a:latin typeface="Arial" panose="020B0604020202020204" pitchFamily="34" charset="0"/>
              </a:rPr>
              <a:t>You first need to launch a separate application called Selenium Remote Control (RC) Server before you can start testing</a:t>
            </a:r>
          </a:p>
          <a:p>
            <a:pPr marL="181240" indent="-181240">
              <a:buFont typeface="Arial" panose="020B0604020202020204" pitchFamily="34" charset="0"/>
              <a:buChar char="•"/>
            </a:pPr>
            <a:r>
              <a:rPr lang="en-US" b="0" dirty="0" smtClean="0">
                <a:latin typeface="Arial" panose="020B0604020202020204" pitchFamily="34" charset="0"/>
              </a:rPr>
              <a:t>The Selenium RC Server acts as a "middleman" between your Selenium commands and your browser</a:t>
            </a:r>
          </a:p>
          <a:p>
            <a:pPr marL="181240" indent="-181240">
              <a:buFont typeface="Arial" panose="020B0604020202020204" pitchFamily="34" charset="0"/>
              <a:buChar char="•"/>
            </a:pPr>
            <a:r>
              <a:rPr lang="en-US" b="0" dirty="0" smtClean="0">
                <a:latin typeface="Arial" panose="020B0604020202020204" pitchFamily="34" charset="0"/>
              </a:rPr>
              <a:t>When you begin testing, Selenium RC Server "injects" a Javascript program called Selenium Core into the browser.</a:t>
            </a:r>
          </a:p>
          <a:p>
            <a:pPr marL="181240" indent="-181240">
              <a:buFont typeface="Arial" panose="020B0604020202020204" pitchFamily="34" charset="0"/>
              <a:buChar char="•"/>
            </a:pPr>
            <a:r>
              <a:rPr lang="en-US" b="0" dirty="0" smtClean="0">
                <a:latin typeface="Arial" panose="020B0604020202020204" pitchFamily="34" charset="0"/>
              </a:rPr>
              <a:t>Once injected, Selenium Core will start receiving instructions relayed by the RC Server from your test program.</a:t>
            </a:r>
          </a:p>
          <a:p>
            <a:pPr marL="181240" indent="-181240">
              <a:buFont typeface="Arial" panose="020B0604020202020204" pitchFamily="34" charset="0"/>
              <a:buChar char="•"/>
            </a:pPr>
            <a:r>
              <a:rPr lang="en-US" b="0" dirty="0" smtClean="0">
                <a:latin typeface="Arial" panose="020B0604020202020204" pitchFamily="34" charset="0"/>
              </a:rPr>
              <a:t>When the instructions are received, Selenium Core will execute them as Javascript commands.</a:t>
            </a:r>
          </a:p>
          <a:p>
            <a:pPr marL="181240" indent="-181240">
              <a:buFont typeface="Arial" panose="020B0604020202020204" pitchFamily="34" charset="0"/>
              <a:buChar char="•"/>
            </a:pPr>
            <a:r>
              <a:rPr lang="en-US" b="0" dirty="0" smtClean="0">
                <a:latin typeface="Arial" panose="020B0604020202020204" pitchFamily="34" charset="0"/>
              </a:rPr>
              <a:t>The browser will obey the instructions of Selenium Core, and will relay its response to the RC Server.</a:t>
            </a:r>
          </a:p>
          <a:p>
            <a:pPr marL="181240" indent="-181240">
              <a:buFont typeface="Arial" panose="020B0604020202020204" pitchFamily="34" charset="0"/>
              <a:buChar char="•"/>
            </a:pPr>
            <a:r>
              <a:rPr lang="en-US" b="0" dirty="0" smtClean="0">
                <a:latin typeface="Arial" panose="020B0604020202020204" pitchFamily="34" charset="0"/>
              </a:rPr>
              <a:t>The RC Server will receive the response of the browser and then display the results to you.</a:t>
            </a:r>
          </a:p>
          <a:p>
            <a:pPr marL="181240" indent="-181240">
              <a:buFont typeface="Arial" panose="020B0604020202020204" pitchFamily="34" charset="0"/>
              <a:buChar char="•"/>
            </a:pPr>
            <a:r>
              <a:rPr lang="en-US" b="0" dirty="0" smtClean="0">
                <a:latin typeface="Arial" panose="020B0604020202020204" pitchFamily="34" charset="0"/>
              </a:rPr>
              <a:t>RC Server will fetch the next instruction from your test script to repeat the whole cycle.</a:t>
            </a:r>
          </a:p>
          <a:p>
            <a:pPr marL="181240" indent="-181240">
              <a:buFont typeface="Arial" panose="020B0604020202020204" pitchFamily="34" charset="0"/>
              <a:buChar char="•"/>
            </a:pPr>
            <a:endParaRPr lang="en-US" b="0" dirty="0" smtClean="0">
              <a:latin typeface="Arial" panose="020B0604020202020204" pitchFamily="34" charset="0"/>
            </a:endParaRPr>
          </a:p>
        </p:txBody>
      </p:sp>
    </p:spTree>
    <p:extLst>
      <p:ext uri="{BB962C8B-B14F-4D97-AF65-F5344CB8AC3E}">
        <p14:creationId xmlns:p14="http://schemas.microsoft.com/office/powerpoint/2010/main" val="31294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75521" y="817880"/>
            <a:ext cx="4892673" cy="7950278"/>
          </a:xfrm>
        </p:spPr>
        <p:txBody>
          <a:bodyPr>
            <a:normAutofit/>
          </a:bodyPr>
          <a:lstStyle/>
          <a:p>
            <a:r>
              <a:rPr lang="en-US" b="0" dirty="0" smtClean="0">
                <a:latin typeface="Arial" panose="020B0604020202020204" pitchFamily="34" charset="0"/>
              </a:rPr>
              <a:t>2. Speed</a:t>
            </a:r>
          </a:p>
          <a:p>
            <a:r>
              <a:rPr lang="en-US" b="0" dirty="0" err="1" smtClean="0">
                <a:latin typeface="Arial" panose="020B0604020202020204" pitchFamily="34" charset="0"/>
              </a:rPr>
              <a:t>WebDriver</a:t>
            </a:r>
            <a:r>
              <a:rPr lang="en-US" b="0" dirty="0" smtClean="0">
                <a:latin typeface="Arial" panose="020B0604020202020204" pitchFamily="34" charset="0"/>
              </a:rPr>
              <a:t> is faster than Selenium RC since it speaks directly to the browser uses the browser's own engine to control it.</a:t>
            </a:r>
          </a:p>
          <a:p>
            <a:endParaRPr lang="en-US" b="0" dirty="0" smtClean="0">
              <a:latin typeface="Arial" panose="020B0604020202020204" pitchFamily="34" charset="0"/>
            </a:endParaRPr>
          </a:p>
          <a:p>
            <a:pPr marL="181240" indent="-181240">
              <a:buFont typeface="Arial" panose="020B0604020202020204" pitchFamily="34" charset="0"/>
              <a:buChar char="•"/>
            </a:pPr>
            <a:r>
              <a:rPr lang="en-US" b="0" dirty="0" smtClean="0">
                <a:latin typeface="Arial" panose="020B0604020202020204" pitchFamily="34" charset="0"/>
              </a:rPr>
              <a:t>Selenium RC is slower since it uses a Javascript program called Selenium Core. This Selenium Core is the one that directly controls the browser, not you.</a:t>
            </a:r>
          </a:p>
          <a:p>
            <a:endParaRPr lang="en-US" b="0" dirty="0" smtClean="0">
              <a:latin typeface="Arial" panose="020B0604020202020204" pitchFamily="34" charset="0"/>
            </a:endParaRPr>
          </a:p>
          <a:p>
            <a:pPr defTabSz="966612">
              <a:defRPr/>
            </a:pPr>
            <a:r>
              <a:rPr lang="en-US" dirty="0">
                <a:latin typeface="Arial" panose="020B0604020202020204" pitchFamily="34" charset="0"/>
              </a:rPr>
              <a:t>3. Real-life Interaction</a:t>
            </a:r>
          </a:p>
          <a:p>
            <a:r>
              <a:rPr lang="en-US" dirty="0" err="1">
                <a:latin typeface="Arial" panose="020B0604020202020204" pitchFamily="34" charset="0"/>
              </a:rPr>
              <a:t>WebDriver</a:t>
            </a:r>
            <a:r>
              <a:rPr lang="en-US" dirty="0">
                <a:latin typeface="Arial" panose="020B0604020202020204" pitchFamily="34" charset="0"/>
              </a:rPr>
              <a:t> interacts with page elements in a more realistic way. For example, if you have a disabled text box on a page you were testing, </a:t>
            </a:r>
            <a:r>
              <a:rPr lang="en-US" dirty="0" err="1">
                <a:latin typeface="Arial" panose="020B0604020202020204" pitchFamily="34" charset="0"/>
              </a:rPr>
              <a:t>WebDriver</a:t>
            </a:r>
            <a:r>
              <a:rPr lang="en-US" dirty="0">
                <a:latin typeface="Arial" panose="020B0604020202020204" pitchFamily="34" charset="0"/>
              </a:rPr>
              <a:t> really cannot enter any value in it just as how a real person cannot.</a:t>
            </a:r>
          </a:p>
          <a:p>
            <a:endParaRPr lang="en-US" dirty="0">
              <a:latin typeface="Arial" panose="020B0604020202020204" pitchFamily="34" charset="0"/>
            </a:endParaRPr>
          </a:p>
          <a:p>
            <a:pPr marL="181240" indent="-181240">
              <a:buFont typeface="Arial" panose="020B0604020202020204" pitchFamily="34" charset="0"/>
              <a:buChar char="•"/>
            </a:pPr>
            <a:r>
              <a:rPr lang="en-US" b="0" dirty="0" smtClean="0">
                <a:latin typeface="Arial" panose="020B0604020202020204" pitchFamily="34" charset="0"/>
              </a:rPr>
              <a:t>Selenium Core, just like other Javascript codes, can access disabled elements. In the past, Selenium testers complain that Selenium Core was able to enter values to a disabled text box in their tests. Differences in API </a:t>
            </a:r>
          </a:p>
          <a:p>
            <a:r>
              <a:rPr lang="en-US" b="0" dirty="0" smtClean="0">
                <a:latin typeface="Arial" panose="020B0604020202020204" pitchFamily="34" charset="0"/>
              </a:rPr>
              <a:t> </a:t>
            </a:r>
          </a:p>
          <a:p>
            <a:r>
              <a:rPr lang="en-US" b="0" dirty="0" smtClean="0">
                <a:latin typeface="Arial" panose="020B0604020202020204" pitchFamily="34" charset="0"/>
              </a:rPr>
              <a:t>4. API</a:t>
            </a:r>
          </a:p>
          <a:p>
            <a:r>
              <a:rPr lang="en-US" b="0" dirty="0" smtClean="0">
                <a:latin typeface="Arial" panose="020B0604020202020204" pitchFamily="34" charset="0"/>
              </a:rPr>
              <a:t>Selenium RC's API is more matured but contains redundancies and often confusing commands. </a:t>
            </a:r>
          </a:p>
          <a:p>
            <a:endParaRPr lang="en-US" b="0" dirty="0" smtClean="0">
              <a:latin typeface="Arial" panose="020B0604020202020204" pitchFamily="34" charset="0"/>
            </a:endParaRPr>
          </a:p>
          <a:p>
            <a:pPr marL="181240" indent="-181240">
              <a:buFont typeface="Arial" panose="020B0604020202020204" pitchFamily="34" charset="0"/>
              <a:buChar char="•"/>
            </a:pPr>
            <a:r>
              <a:rPr lang="en-US" b="0" dirty="0" smtClean="0">
                <a:latin typeface="Arial" panose="020B0604020202020204" pitchFamily="34" charset="0"/>
              </a:rPr>
              <a:t>For example, most of the time, testers are confused whether to use type or </a:t>
            </a:r>
            <a:r>
              <a:rPr lang="en-US" b="0" dirty="0" err="1" smtClean="0">
                <a:latin typeface="Arial" panose="020B0604020202020204" pitchFamily="34" charset="0"/>
              </a:rPr>
              <a:t>typeKeys</a:t>
            </a:r>
            <a:r>
              <a:rPr lang="en-US" b="0" dirty="0" smtClean="0">
                <a:latin typeface="Arial" panose="020B0604020202020204" pitchFamily="34" charset="0"/>
              </a:rPr>
              <a:t>; or whether to use click, </a:t>
            </a:r>
            <a:r>
              <a:rPr lang="en-US" b="0" dirty="0" err="1" smtClean="0">
                <a:latin typeface="Arial" panose="020B0604020202020204" pitchFamily="34" charset="0"/>
              </a:rPr>
              <a:t>mouseDown</a:t>
            </a:r>
            <a:r>
              <a:rPr lang="en-US" b="0" dirty="0" smtClean="0">
                <a:latin typeface="Arial" panose="020B0604020202020204" pitchFamily="34" charset="0"/>
              </a:rPr>
              <a:t>, or </a:t>
            </a:r>
            <a:r>
              <a:rPr lang="en-US" b="0" dirty="0" err="1" smtClean="0">
                <a:latin typeface="Arial" panose="020B0604020202020204" pitchFamily="34" charset="0"/>
              </a:rPr>
              <a:t>mouseDownAt</a:t>
            </a:r>
            <a:r>
              <a:rPr lang="en-US" b="0" dirty="0" smtClean="0">
                <a:latin typeface="Arial" panose="020B0604020202020204" pitchFamily="34" charset="0"/>
              </a:rPr>
              <a:t>. Worse, different browsers interpret each of these commands in different ways tool</a:t>
            </a:r>
          </a:p>
          <a:p>
            <a:pPr marL="181240" indent="-181240">
              <a:buFont typeface="Arial" panose="020B0604020202020204" pitchFamily="34" charset="0"/>
              <a:buChar char="•"/>
            </a:pPr>
            <a:r>
              <a:rPr lang="en-US" b="0" dirty="0" err="1" smtClean="0">
                <a:latin typeface="Arial" panose="020B0604020202020204" pitchFamily="34" charset="0"/>
              </a:rPr>
              <a:t>WebDriver's</a:t>
            </a:r>
            <a:r>
              <a:rPr lang="en-US" b="0" dirty="0" smtClean="0">
                <a:latin typeface="Arial" panose="020B0604020202020204" pitchFamily="34" charset="0"/>
              </a:rPr>
              <a:t> API is simpler than Selenium RC's. It does not contain redundant and confusing commands.</a:t>
            </a:r>
          </a:p>
          <a:p>
            <a:pPr marL="181240" indent="-181240">
              <a:buFont typeface="Arial" panose="020B0604020202020204" pitchFamily="34" charset="0"/>
              <a:buChar char="•"/>
            </a:pPr>
            <a:endParaRPr lang="en-US" b="0" dirty="0" smtClean="0">
              <a:latin typeface="Arial" panose="020B0604020202020204" pitchFamily="34" charset="0"/>
            </a:endParaRPr>
          </a:p>
          <a:p>
            <a:r>
              <a:rPr lang="en-US" b="0" dirty="0" smtClean="0">
                <a:latin typeface="Arial" panose="020B0604020202020204" pitchFamily="34" charset="0"/>
              </a:rPr>
              <a:t>5. Browser Support</a:t>
            </a:r>
          </a:p>
          <a:p>
            <a:r>
              <a:rPr lang="en-US" b="0" dirty="0" err="1" smtClean="0">
                <a:latin typeface="Arial" panose="020B0604020202020204" pitchFamily="34" charset="0"/>
              </a:rPr>
              <a:t>WebDriver</a:t>
            </a:r>
            <a:r>
              <a:rPr lang="en-US" b="0" dirty="0" smtClean="0">
                <a:latin typeface="Arial" panose="020B0604020202020204" pitchFamily="34" charset="0"/>
              </a:rPr>
              <a:t> can support the headless </a:t>
            </a:r>
            <a:r>
              <a:rPr lang="en-US" b="0" dirty="0" err="1" smtClean="0">
                <a:latin typeface="Arial" panose="020B0604020202020204" pitchFamily="34" charset="0"/>
              </a:rPr>
              <a:t>HtmlUnit</a:t>
            </a:r>
            <a:r>
              <a:rPr lang="en-US" b="0" dirty="0" smtClean="0">
                <a:latin typeface="Arial" panose="020B0604020202020204" pitchFamily="34" charset="0"/>
              </a:rPr>
              <a:t> browser</a:t>
            </a:r>
          </a:p>
          <a:p>
            <a:endParaRPr lang="en-US" b="0" dirty="0" smtClean="0">
              <a:latin typeface="Arial" panose="020B0604020202020204" pitchFamily="34" charset="0"/>
            </a:endParaRPr>
          </a:p>
          <a:p>
            <a:pPr marL="181240" indent="-181240">
              <a:buFont typeface="Arial" panose="020B0604020202020204" pitchFamily="34" charset="0"/>
              <a:buChar char="•"/>
            </a:pPr>
            <a:r>
              <a:rPr lang="en-US" b="0" dirty="0" err="1" smtClean="0">
                <a:latin typeface="Arial" panose="020B0604020202020204" pitchFamily="34" charset="0"/>
              </a:rPr>
              <a:t>HtmlUnit</a:t>
            </a:r>
            <a:r>
              <a:rPr lang="en-US" b="0" dirty="0" smtClean="0">
                <a:latin typeface="Arial" panose="020B0604020202020204" pitchFamily="34" charset="0"/>
              </a:rPr>
              <a:t> is termed as "headless" because it is an invisible browser - it is GUI-less.</a:t>
            </a:r>
          </a:p>
          <a:p>
            <a:pPr marL="181240" indent="-181240">
              <a:buFont typeface="Arial" panose="020B0604020202020204" pitchFamily="34" charset="0"/>
              <a:buChar char="•"/>
            </a:pPr>
            <a:r>
              <a:rPr lang="en-US" b="0" dirty="0" smtClean="0">
                <a:latin typeface="Arial" panose="020B0604020202020204" pitchFamily="34" charset="0"/>
              </a:rPr>
              <a:t>It is a very fast browser because no time is spent in waiting for page elements to load. This accelerates your test execution cycles.</a:t>
            </a:r>
          </a:p>
          <a:p>
            <a:pPr marL="181240" indent="-181240">
              <a:buFont typeface="Arial" panose="020B0604020202020204" pitchFamily="34" charset="0"/>
              <a:buChar char="•"/>
            </a:pPr>
            <a:r>
              <a:rPr lang="en-US" b="0" dirty="0" smtClean="0">
                <a:latin typeface="Arial" panose="020B0604020202020204" pitchFamily="34" charset="0"/>
              </a:rPr>
              <a:t>Since it is invisible to the user, it can only be controlled through automated means.</a:t>
            </a:r>
          </a:p>
          <a:p>
            <a:pPr marL="181240" indent="-181240">
              <a:buFont typeface="Arial" panose="020B0604020202020204" pitchFamily="34" charset="0"/>
              <a:buChar char="•"/>
            </a:pPr>
            <a:r>
              <a:rPr lang="en-US" b="0" dirty="0" smtClean="0">
                <a:latin typeface="Arial" panose="020B0604020202020204" pitchFamily="34" charset="0"/>
              </a:rPr>
              <a:t>Selenium RC cannot support the headless </a:t>
            </a:r>
            <a:r>
              <a:rPr lang="en-US" b="0" dirty="0" err="1" smtClean="0">
                <a:latin typeface="Arial" panose="020B0604020202020204" pitchFamily="34" charset="0"/>
              </a:rPr>
              <a:t>HtmlUnit</a:t>
            </a:r>
            <a:r>
              <a:rPr lang="en-US" b="0" dirty="0" smtClean="0">
                <a:latin typeface="Arial" panose="020B0604020202020204" pitchFamily="34" charset="0"/>
              </a:rPr>
              <a:t> browser. It needs a real, visible browser to operate on.</a:t>
            </a:r>
          </a:p>
          <a:p>
            <a:endParaRPr lang="en-US" dirty="0">
              <a:latin typeface="Arial" panose="020B0604020202020204" pitchFamily="34" charset="0"/>
            </a:endParaRPr>
          </a:p>
        </p:txBody>
      </p:sp>
    </p:spTree>
    <p:extLst>
      <p:ext uri="{BB962C8B-B14F-4D97-AF65-F5344CB8AC3E}">
        <p14:creationId xmlns:p14="http://schemas.microsoft.com/office/powerpoint/2010/main" val="2703975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fontScale="92500" lnSpcReduction="10000"/>
          </a:bodyPr>
          <a:lstStyle/>
          <a:p>
            <a:r>
              <a:rPr lang="en-US" sz="1100" b="1" dirty="0">
                <a:latin typeface="Arial" panose="020B0604020202020204" pitchFamily="34" charset="0"/>
              </a:rPr>
              <a:t>Headless browsers are typically used in following situations:</a:t>
            </a:r>
          </a:p>
          <a:p>
            <a:r>
              <a:rPr lang="en-US" sz="1100" dirty="0">
                <a:latin typeface="Arial" panose="020B0604020202020204" pitchFamily="34" charset="0"/>
              </a:rPr>
              <a:t>1. You have a central build tool which does not have any browser installed on it. So to do the basic level of sanity tests after every build you may use the headless browser to run your tests.</a:t>
            </a:r>
          </a:p>
          <a:p>
            <a:r>
              <a:rPr lang="en-US" sz="1100" dirty="0">
                <a:latin typeface="Arial" panose="020B0604020202020204" pitchFamily="34" charset="0"/>
              </a:rPr>
              <a:t>2. You want to write a crawler program that goes through different pages and collects data, headless browser will be your choice. Because you really don’t care about opening a browser. All you need is to access the webpages.</a:t>
            </a:r>
          </a:p>
          <a:p>
            <a:r>
              <a:rPr lang="en-US" sz="1100" dirty="0">
                <a:latin typeface="Arial" panose="020B0604020202020204" pitchFamily="34" charset="0"/>
              </a:rPr>
              <a:t>3. You would like to simulate multiple browser versions on the same machine. In that case you would want to use a headless browser, because most of them support simulation of different versions of browsers. We will come to this point soon.   </a:t>
            </a:r>
            <a:r>
              <a:rPr lang="en-US" sz="1100" b="1" dirty="0">
                <a:latin typeface="Arial" panose="020B0604020202020204" pitchFamily="34" charset="0"/>
              </a:rPr>
              <a:t>  </a:t>
            </a:r>
          </a:p>
          <a:p>
            <a:r>
              <a:rPr lang="en-US" sz="1100" b="1" dirty="0">
                <a:latin typeface="Arial" panose="020B0604020202020204" pitchFamily="34" charset="0"/>
              </a:rPr>
              <a:t>                           </a:t>
            </a:r>
            <a:endParaRPr lang="en-US" sz="1100" dirty="0">
              <a:latin typeface="Arial" panose="020B0604020202020204" pitchFamily="34" charset="0"/>
            </a:endParaRPr>
          </a:p>
          <a:p>
            <a:r>
              <a:rPr lang="en-US" sz="1100" b="1" dirty="0">
                <a:latin typeface="Arial" panose="020B0604020202020204" pitchFamily="34" charset="0"/>
              </a:rPr>
              <a:t>Things to pay attention to before using headless browser</a:t>
            </a:r>
            <a:endParaRPr lang="en-US" sz="1100" dirty="0">
              <a:latin typeface="Arial" panose="020B0604020202020204" pitchFamily="34" charset="0"/>
            </a:endParaRPr>
          </a:p>
          <a:p>
            <a:r>
              <a:rPr lang="en-US" sz="1100" dirty="0">
                <a:latin typeface="Arial" panose="020B0604020202020204" pitchFamily="34" charset="0"/>
              </a:rPr>
              <a:t>Headless browsers are simulation programs, they are not your real browsers. Most of these headless browsers have evolved enough to simulate, to a pretty close approximation, like a real browser. Still you would not want to run all your tests in a headless browser. JavaScript is one area where you would want to be really careful before using a Headless browser. JavaScript are implemented differently by different browsers. Although JavaScript is a standard but each browser has its own little differences in the way that they have implemented JavaScript. This is also true in case of headless browsers also. For example HtmlUnit headless browser uses the </a:t>
            </a:r>
            <a:r>
              <a:rPr lang="en-US" sz="1100" dirty="0" err="1">
                <a:latin typeface="Arial" panose="020B0604020202020204" pitchFamily="34" charset="0"/>
              </a:rPr>
              <a:t>Rihno</a:t>
            </a:r>
            <a:r>
              <a:rPr lang="en-US" sz="1100" dirty="0">
                <a:latin typeface="Arial" panose="020B0604020202020204" pitchFamily="34" charset="0"/>
              </a:rPr>
              <a:t> JavaScript engine which not being used by any other browser.   </a:t>
            </a:r>
            <a:r>
              <a:rPr lang="en-US" sz="1100" b="1" dirty="0">
                <a:latin typeface="Arial" panose="020B0604020202020204" pitchFamily="34" charset="0"/>
              </a:rPr>
              <a:t>                                 </a:t>
            </a:r>
            <a:endParaRPr lang="en-US" sz="1100" dirty="0">
              <a:latin typeface="Arial" panose="020B0604020202020204" pitchFamily="34" charset="0"/>
            </a:endParaRPr>
          </a:p>
          <a:p>
            <a:endParaRPr lang="en-US" sz="1100" b="1" dirty="0">
              <a:latin typeface="Arial" panose="020B0604020202020204" pitchFamily="34" charset="0"/>
            </a:endParaRPr>
          </a:p>
          <a:p>
            <a:r>
              <a:rPr lang="en-US" sz="1100" b="1" dirty="0">
                <a:latin typeface="Arial" panose="020B0604020202020204" pitchFamily="34" charset="0"/>
              </a:rPr>
              <a:t>Selenium support for headless browser</a:t>
            </a:r>
            <a:endParaRPr lang="en-US" sz="1100" dirty="0">
              <a:latin typeface="Arial" panose="020B0604020202020204" pitchFamily="34" charset="0"/>
            </a:endParaRPr>
          </a:p>
          <a:p>
            <a:r>
              <a:rPr lang="en-US" sz="1100" dirty="0">
                <a:latin typeface="Arial" panose="020B0604020202020204" pitchFamily="34" charset="0"/>
              </a:rPr>
              <a:t>Selenium supports headless testing using its class called</a:t>
            </a:r>
            <a:r>
              <a:rPr lang="en-US" sz="1100" b="1" dirty="0">
                <a:latin typeface="Arial" panose="020B0604020202020204" pitchFamily="34" charset="0"/>
              </a:rPr>
              <a:t> </a:t>
            </a:r>
            <a:r>
              <a:rPr lang="en-US" sz="1100" b="1" dirty="0" err="1">
                <a:latin typeface="Arial" panose="020B0604020202020204" pitchFamily="34" charset="0"/>
              </a:rPr>
              <a:t>HtmlUnitDriver</a:t>
            </a:r>
            <a:r>
              <a:rPr lang="en-US" sz="1100" b="1" dirty="0">
                <a:latin typeface="Arial" panose="020B0604020202020204" pitchFamily="34" charset="0"/>
              </a:rPr>
              <a:t>. </a:t>
            </a:r>
            <a:r>
              <a:rPr lang="en-US" sz="1100" dirty="0">
                <a:latin typeface="Arial" panose="020B0604020202020204" pitchFamily="34" charset="0"/>
              </a:rPr>
              <a:t>This class internally uses HtmlUnit headless browser. HtmlUnit is a pure Java implementation. </a:t>
            </a:r>
            <a:r>
              <a:rPr lang="en-US" sz="1100" dirty="0" err="1">
                <a:latin typeface="Arial" panose="020B0604020202020204" pitchFamily="34" charset="0"/>
              </a:rPr>
              <a:t>HtmlUnitWebDriver</a:t>
            </a:r>
            <a:r>
              <a:rPr lang="en-US" sz="1100" dirty="0">
                <a:latin typeface="Arial" panose="020B0604020202020204" pitchFamily="34" charset="0"/>
              </a:rPr>
              <a:t> can be created as mentioned below:</a:t>
            </a:r>
          </a:p>
          <a:p>
            <a:endParaRPr lang="en-US" sz="1100" b="1" dirty="0">
              <a:latin typeface="Arial" panose="020B0604020202020204" pitchFamily="34" charset="0"/>
            </a:endParaRPr>
          </a:p>
          <a:p>
            <a:pPr rtl="0" fontAlgn="t"/>
            <a:r>
              <a:rPr lang="en-US" sz="1100" b="1" dirty="0" err="1">
                <a:latin typeface="Arial" panose="020B0604020202020204" pitchFamily="34" charset="0"/>
              </a:rPr>
              <a:t>HtmlUnitDriver</a:t>
            </a:r>
            <a:r>
              <a:rPr lang="en-US" sz="1100" b="1" dirty="0">
                <a:latin typeface="Arial" panose="020B0604020202020204" pitchFamily="34" charset="0"/>
              </a:rPr>
              <a:t> </a:t>
            </a:r>
            <a:r>
              <a:rPr lang="en-US" sz="1100" b="1" dirty="0" err="1">
                <a:latin typeface="Arial" panose="020B0604020202020204" pitchFamily="34" charset="0"/>
              </a:rPr>
              <a:t>unitDriver</a:t>
            </a:r>
            <a:r>
              <a:rPr lang="en-US" sz="1100" b="1" dirty="0">
                <a:latin typeface="Arial" panose="020B0604020202020204" pitchFamily="34" charset="0"/>
              </a:rPr>
              <a:t> = new </a:t>
            </a:r>
            <a:r>
              <a:rPr lang="en-US" sz="1100" b="1" dirty="0" err="1">
                <a:latin typeface="Arial" panose="020B0604020202020204" pitchFamily="34" charset="0"/>
              </a:rPr>
              <a:t>HtmlUnitDriver</a:t>
            </a:r>
            <a:r>
              <a:rPr lang="en-US" sz="1100" b="1" dirty="0">
                <a:latin typeface="Arial" panose="020B0604020202020204" pitchFamily="34" charset="0"/>
              </a:rPr>
              <a:t>();</a:t>
            </a:r>
          </a:p>
          <a:p>
            <a:endParaRPr lang="en-US" dirty="0">
              <a:latin typeface="Arial" panose="020B0604020202020204" pitchFamily="34" charset="0"/>
            </a:endParaRPr>
          </a:p>
        </p:txBody>
      </p:sp>
    </p:spTree>
    <p:extLst>
      <p:ext uri="{BB962C8B-B14F-4D97-AF65-F5344CB8AC3E}">
        <p14:creationId xmlns:p14="http://schemas.microsoft.com/office/powerpoint/2010/main" val="3385777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743534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39821686"/>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5636095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910115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3"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676784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9232413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42382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30788153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11088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585158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673349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2624388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5698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8552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1476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937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482403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3"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48719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59926"/>
            <a:ext cx="6629400" cy="1098157"/>
          </a:xfrm>
        </p:spPr>
        <p:txBody>
          <a:bodyPr/>
          <a:lstStyle/>
          <a:p>
            <a:r>
              <a:rPr lang="en-US" dirty="0"/>
              <a:t>Test Automation &amp; Advanced Selenium</a:t>
            </a:r>
          </a:p>
        </p:txBody>
      </p:sp>
      <p:sp>
        <p:nvSpPr>
          <p:cNvPr id="3" name="Subtitle 2"/>
          <p:cNvSpPr>
            <a:spLocks noGrp="1"/>
          </p:cNvSpPr>
          <p:nvPr>
            <p:ph type="subTitle" idx="1"/>
          </p:nvPr>
        </p:nvSpPr>
        <p:spPr/>
        <p:txBody>
          <a:bodyPr/>
          <a:lstStyle/>
          <a:p>
            <a:r>
              <a:rPr lang="en-US" dirty="0"/>
              <a:t>Lesson 7: Selenium Web Driver – </a:t>
            </a:r>
            <a:r>
              <a:rPr lang="en-US" dirty="0" smtClean="0"/>
              <a:t>Advance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1400" dirty="0"/>
              <a:t>7.1: Selenium Web Driver – Advance</a:t>
            </a:r>
            <a:r>
              <a:rPr lang="en-US" dirty="0"/>
              <a:t/>
            </a:r>
            <a:br>
              <a:rPr lang="en-US" dirty="0"/>
            </a:br>
            <a:r>
              <a:rPr lang="en-US" dirty="0"/>
              <a:t>Different Drivers (</a:t>
            </a:r>
            <a:r>
              <a:rPr lang="en-US" dirty="0" smtClean="0"/>
              <a:t>Cont.)</a:t>
            </a:r>
            <a:endParaRPr lang="en-US" dirty="0"/>
          </a:p>
        </p:txBody>
      </p:sp>
      <p:sp>
        <p:nvSpPr>
          <p:cNvPr id="10" name="Content Placeholder 9"/>
          <p:cNvSpPr>
            <a:spLocks noGrp="1"/>
          </p:cNvSpPr>
          <p:nvPr>
            <p:ph idx="1"/>
          </p:nvPr>
        </p:nvSpPr>
        <p:spPr/>
        <p:txBody>
          <a:bodyPr/>
          <a:lstStyle/>
          <a:p>
            <a:r>
              <a:rPr lang="en-US" dirty="0" err="1"/>
              <a:t>GhostDriver</a:t>
            </a:r>
            <a:r>
              <a:rPr lang="en-US" dirty="0"/>
              <a:t>(Headless Browser)</a:t>
            </a:r>
          </a:p>
          <a:p>
            <a:pPr lvl="1"/>
            <a:r>
              <a:rPr lang="en-US" dirty="0" smtClean="0"/>
              <a:t>Pure </a:t>
            </a:r>
            <a:r>
              <a:rPr lang="en-US" dirty="0"/>
              <a:t>JavaScript implementation of the WebDriver Wire Protocol for </a:t>
            </a:r>
            <a:r>
              <a:rPr lang="en-US" dirty="0" err="1"/>
              <a:t>PhantomJS</a:t>
            </a:r>
            <a:r>
              <a:rPr lang="en-US" dirty="0"/>
              <a:t> Remote</a:t>
            </a:r>
          </a:p>
          <a:p>
            <a:pPr lvl="1"/>
            <a:r>
              <a:rPr lang="en-US" dirty="0"/>
              <a:t>WebDriver that uses </a:t>
            </a:r>
            <a:r>
              <a:rPr lang="en-US" dirty="0" err="1"/>
              <a:t>PhantomJS</a:t>
            </a:r>
            <a:r>
              <a:rPr lang="en-US" dirty="0"/>
              <a:t> as back-end</a:t>
            </a:r>
          </a:p>
          <a:p>
            <a:endParaRPr lang="en-US" dirty="0"/>
          </a:p>
          <a:p>
            <a:endParaRPr lang="en-US" dirty="0"/>
          </a:p>
        </p:txBody>
      </p:sp>
      <p:pic>
        <p:nvPicPr>
          <p:cNvPr id="11" name="Picture 2" descr="C:\Users\sg818662\Desktop\screen-shot-2013-03-24-at-11-54-01-p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821" y="3210378"/>
            <a:ext cx="7767461" cy="256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812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a:t>7.1: Selenium Web Driver – Advance</a:t>
            </a:r>
            <a:r>
              <a:rPr lang="en-US" dirty="0"/>
              <a:t/>
            </a:r>
            <a:br>
              <a:rPr lang="en-US" dirty="0"/>
            </a:br>
            <a:r>
              <a:rPr lang="en-US" dirty="0"/>
              <a:t>Different Drivers (</a:t>
            </a:r>
            <a:r>
              <a:rPr lang="en-US" dirty="0" smtClean="0"/>
              <a:t>Cont.)</a:t>
            </a:r>
            <a:endParaRPr lang="en-US" dirty="0"/>
          </a:p>
        </p:txBody>
      </p:sp>
      <p:sp>
        <p:nvSpPr>
          <p:cNvPr id="6" name="Content Placeholder 5"/>
          <p:cNvSpPr>
            <a:spLocks noGrp="1"/>
          </p:cNvSpPr>
          <p:nvPr>
            <p:ph idx="1"/>
          </p:nvPr>
        </p:nvSpPr>
        <p:spPr/>
        <p:txBody>
          <a:bodyPr/>
          <a:lstStyle/>
          <a:p>
            <a:r>
              <a:rPr lang="en-US" dirty="0"/>
              <a:t>Mobile Browsers</a:t>
            </a:r>
          </a:p>
          <a:p>
            <a:pPr lvl="1"/>
            <a:r>
              <a:rPr lang="en-US" dirty="0" smtClean="0"/>
              <a:t>Mobile </a:t>
            </a:r>
            <a:r>
              <a:rPr lang="en-US" dirty="0"/>
              <a:t>web browsers differ greatly in terms of features offered an operating systems supported</a:t>
            </a:r>
          </a:p>
          <a:p>
            <a:pPr lvl="1"/>
            <a:r>
              <a:rPr lang="en-US" dirty="0"/>
              <a:t>Best can display most websites and offer page zoom and keyboard shortcuts, while others can only display websites optimizes for mobile devices</a:t>
            </a:r>
          </a:p>
          <a:p>
            <a:pPr lvl="1"/>
            <a:r>
              <a:rPr lang="en-US" dirty="0" err="1"/>
              <a:t>Appium</a:t>
            </a:r>
            <a:r>
              <a:rPr lang="en-US" dirty="0"/>
              <a:t> and </a:t>
            </a:r>
            <a:r>
              <a:rPr lang="en-US" dirty="0" err="1"/>
              <a:t>Selendroid</a:t>
            </a:r>
            <a:r>
              <a:rPr lang="en-US" dirty="0"/>
              <a:t> are the two cross browser mobile automation tool</a:t>
            </a:r>
          </a:p>
          <a:p>
            <a:endParaRPr lang="en-US" dirty="0"/>
          </a:p>
          <a:p>
            <a:r>
              <a:rPr lang="en-US" dirty="0" err="1"/>
              <a:t>Appium</a:t>
            </a:r>
            <a:r>
              <a:rPr lang="en-US" dirty="0"/>
              <a:t>(Mobile Browser)</a:t>
            </a:r>
          </a:p>
          <a:p>
            <a:pPr lvl="1"/>
            <a:r>
              <a:rPr lang="en-US" dirty="0" smtClean="0"/>
              <a:t>Open-source </a:t>
            </a:r>
            <a:r>
              <a:rPr lang="en-US" dirty="0"/>
              <a:t>tool for automating native, mobile web, and hybrid applications on iOS and Android platforms, which is handled by a </a:t>
            </a:r>
            <a:r>
              <a:rPr lang="en-US" dirty="0" err="1"/>
              <a:t>Appium</a:t>
            </a:r>
            <a:r>
              <a:rPr lang="en-US" dirty="0"/>
              <a:t> node.js server. </a:t>
            </a:r>
          </a:p>
          <a:p>
            <a:pPr lvl="1"/>
            <a:r>
              <a:rPr lang="en-US" dirty="0"/>
              <a:t>Cross-platform which allows to write tests against multiple platforms (iOS, Android), using the same API</a:t>
            </a:r>
          </a:p>
          <a:p>
            <a:pPr lvl="1"/>
            <a:r>
              <a:rPr lang="en-US" dirty="0"/>
              <a:t>Enables code reuse between iOS and Android test suites</a:t>
            </a:r>
          </a:p>
          <a:p>
            <a:pPr lvl="1"/>
            <a:endParaRPr lang="en-US" dirty="0"/>
          </a:p>
        </p:txBody>
      </p:sp>
    </p:spTree>
    <p:extLst>
      <p:ext uri="{BB962C8B-B14F-4D97-AF65-F5344CB8AC3E}">
        <p14:creationId xmlns:p14="http://schemas.microsoft.com/office/powerpoint/2010/main" val="570028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r>
            <a:br>
              <a:rPr lang="en-US" dirty="0"/>
            </a:br>
            <a:r>
              <a:rPr lang="en-US" sz="1400" dirty="0" smtClean="0"/>
              <a:t>7.1</a:t>
            </a:r>
            <a:r>
              <a:rPr lang="en-US" sz="1400" dirty="0"/>
              <a:t>: Selenium Web Driver – Advance</a:t>
            </a:r>
            <a:br>
              <a:rPr lang="en-US" sz="1400" dirty="0"/>
            </a:br>
            <a:r>
              <a:rPr lang="en-US" dirty="0"/>
              <a:t>Different Drivers (</a:t>
            </a:r>
            <a:r>
              <a:rPr lang="en-US" dirty="0" smtClean="0"/>
              <a:t>Cont.)</a:t>
            </a:r>
            <a:r>
              <a:rPr lang="en-US" dirty="0"/>
              <a:t/>
            </a:r>
            <a:br>
              <a:rPr lang="en-US" dirty="0"/>
            </a:br>
            <a:endParaRPr lang="en-US" dirty="0"/>
          </a:p>
        </p:txBody>
      </p:sp>
      <p:sp>
        <p:nvSpPr>
          <p:cNvPr id="5" name="Content Placeholder 4"/>
          <p:cNvSpPr>
            <a:spLocks noGrp="1"/>
          </p:cNvSpPr>
          <p:nvPr>
            <p:ph idx="1"/>
          </p:nvPr>
        </p:nvSpPr>
        <p:spPr/>
        <p:txBody>
          <a:bodyPr/>
          <a:lstStyle/>
          <a:p>
            <a:pPr marL="0" indent="0">
              <a:buNone/>
            </a:pPr>
            <a:r>
              <a:rPr lang="en-US" dirty="0" err="1"/>
              <a:t>Selendroid</a:t>
            </a:r>
            <a:endParaRPr lang="en-US" dirty="0"/>
          </a:p>
          <a:p>
            <a:pPr marL="0" indent="0">
              <a:buNone/>
            </a:pPr>
            <a:r>
              <a:rPr lang="en-US" dirty="0" smtClean="0"/>
              <a:t>Test </a:t>
            </a:r>
            <a:r>
              <a:rPr lang="en-US" dirty="0"/>
              <a:t>automation framework which is used Android native &amp; hybrid applications (apps) and mobile web</a:t>
            </a:r>
          </a:p>
          <a:p>
            <a:endParaRPr lang="en-US" dirty="0"/>
          </a:p>
          <a:p>
            <a:pPr lvl="1"/>
            <a:r>
              <a:rPr lang="en-US" dirty="0"/>
              <a:t>Full compatibility with the JSON Wire Protocol</a:t>
            </a:r>
          </a:p>
          <a:p>
            <a:pPr lvl="1"/>
            <a:r>
              <a:rPr lang="en-US" dirty="0"/>
              <a:t>No modification of app under test required in order to automate it</a:t>
            </a:r>
          </a:p>
          <a:p>
            <a:pPr lvl="1"/>
            <a:r>
              <a:rPr lang="en-US" dirty="0"/>
              <a:t>Testing the mobile web using built in Android driver </a:t>
            </a:r>
            <a:r>
              <a:rPr lang="en-US" dirty="0" err="1"/>
              <a:t>webview</a:t>
            </a:r>
            <a:r>
              <a:rPr lang="en-US" dirty="0"/>
              <a:t> app</a:t>
            </a:r>
          </a:p>
          <a:p>
            <a:pPr lvl="1"/>
            <a:r>
              <a:rPr lang="en-US" dirty="0"/>
              <a:t>UI elements can be found by different locator types</a:t>
            </a:r>
          </a:p>
          <a:p>
            <a:pPr lvl="1"/>
            <a:r>
              <a:rPr lang="en-US" dirty="0" err="1"/>
              <a:t>Selendroid</a:t>
            </a:r>
            <a:r>
              <a:rPr lang="en-US" dirty="0"/>
              <a:t> can interact with multiple Android devices (emulators or hardware devices) at the same time</a:t>
            </a:r>
          </a:p>
          <a:p>
            <a:pPr lvl="1"/>
            <a:r>
              <a:rPr lang="en-US" dirty="0"/>
              <a:t>Existing emulators are started automatically</a:t>
            </a:r>
          </a:p>
          <a:p>
            <a:pPr lvl="1"/>
            <a:r>
              <a:rPr lang="en-US" dirty="0"/>
              <a:t>Supports hot plugging of hardware devices</a:t>
            </a:r>
          </a:p>
          <a:p>
            <a:pPr lvl="1"/>
            <a:r>
              <a:rPr lang="en-US" dirty="0"/>
              <a:t>Full integration as a node into Selenium Grid for scaling and parallel testing</a:t>
            </a:r>
          </a:p>
          <a:p>
            <a:endParaRPr lang="en-US"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7.1: Selenium Web Driver – Advance</a:t>
            </a:r>
            <a:r>
              <a:rPr lang="en-US" dirty="0"/>
              <a:t/>
            </a:r>
            <a:br>
              <a:rPr lang="en-US" dirty="0"/>
            </a:br>
            <a:r>
              <a:rPr lang="en-US" dirty="0"/>
              <a:t>Remote Web Driver</a:t>
            </a:r>
          </a:p>
        </p:txBody>
      </p:sp>
      <p:sp>
        <p:nvSpPr>
          <p:cNvPr id="4" name="Content Placeholder 3"/>
          <p:cNvSpPr>
            <a:spLocks noGrp="1"/>
          </p:cNvSpPr>
          <p:nvPr>
            <p:ph idx="1"/>
          </p:nvPr>
        </p:nvSpPr>
        <p:spPr/>
        <p:txBody>
          <a:bodyPr/>
          <a:lstStyle/>
          <a:p>
            <a:r>
              <a:rPr lang="en-US" dirty="0"/>
              <a:t>Implementation class of the WebDriver interface that a test script developer can use to execute their test scripts via the Remote WebDriver server on a remote machine</a:t>
            </a:r>
          </a:p>
          <a:p>
            <a:r>
              <a:rPr lang="en-US" dirty="0" smtClean="0"/>
              <a:t>Needs </a:t>
            </a:r>
            <a:r>
              <a:rPr lang="en-US" dirty="0"/>
              <a:t>to be configured so that it can run your tests on a separate machine</a:t>
            </a:r>
          </a:p>
          <a:p>
            <a:r>
              <a:rPr lang="en-US" dirty="0" smtClean="0"/>
              <a:t>If </a:t>
            </a:r>
            <a:r>
              <a:rPr lang="en-US" b="1" dirty="0"/>
              <a:t>driver is not Remote WebDriver</a:t>
            </a:r>
            <a:r>
              <a:rPr lang="en-US" dirty="0"/>
              <a:t>, communication to the web browser is local. So driver will be used as below: </a:t>
            </a:r>
            <a:br>
              <a:rPr lang="en-US" dirty="0"/>
            </a:br>
            <a:r>
              <a:rPr lang="en-US" dirty="0"/>
              <a:t>   		</a:t>
            </a:r>
            <a:r>
              <a:rPr lang="en-US" sz="2000" b="1" dirty="0"/>
              <a:t> </a:t>
            </a:r>
            <a:r>
              <a:rPr lang="en-US" sz="2000" b="1" dirty="0" err="1"/>
              <a:t>Webdriver</a:t>
            </a:r>
            <a:r>
              <a:rPr lang="en-US" sz="2000" b="1" dirty="0"/>
              <a:t> driver = new </a:t>
            </a:r>
            <a:r>
              <a:rPr lang="en-US" sz="2000" b="1" dirty="0" err="1"/>
              <a:t>FirefoxDriver</a:t>
            </a:r>
            <a:r>
              <a:rPr lang="en-US" sz="2000" b="1" dirty="0"/>
              <a:t>(); </a:t>
            </a:r>
            <a:br>
              <a:rPr lang="en-US" sz="2000" b="1" dirty="0"/>
            </a:br>
            <a:r>
              <a:rPr lang="en-US" dirty="0"/>
              <a:t>using driver will access Firefox on the local machine, directly</a:t>
            </a:r>
          </a:p>
          <a:p>
            <a:r>
              <a:rPr lang="en-US" dirty="0" smtClean="0"/>
              <a:t>If </a:t>
            </a:r>
            <a:r>
              <a:rPr lang="en-US" b="1" dirty="0"/>
              <a:t>Remote WebDriver</a:t>
            </a:r>
            <a:r>
              <a:rPr lang="en-US" dirty="0"/>
              <a:t>, needs location Selenium Server (Grid) web browser</a:t>
            </a:r>
          </a:p>
          <a:p>
            <a:r>
              <a:rPr lang="en-US" dirty="0" smtClean="0"/>
              <a:t>For</a:t>
            </a:r>
            <a:r>
              <a:rPr lang="en-US" dirty="0"/>
              <a:t> example, </a:t>
            </a:r>
            <a:br>
              <a:rPr lang="en-US" dirty="0"/>
            </a:br>
            <a:r>
              <a:rPr lang="en-US" dirty="0"/>
              <a:t>   	</a:t>
            </a:r>
            <a:r>
              <a:rPr lang="en-US" b="1" dirty="0"/>
              <a:t> WebDriver driver = new </a:t>
            </a:r>
            <a:r>
              <a:rPr lang="en-US" b="1" dirty="0" err="1"/>
              <a:t>RemoteWebDriver</a:t>
            </a:r>
            <a:r>
              <a:rPr lang="en-US" b="1" dirty="0"/>
              <a:t>(new </a:t>
            </a:r>
            <a:r>
              <a:rPr lang="en-US" b="1" dirty="0" smtClean="0"/>
              <a:t>	URL</a:t>
            </a:r>
            <a:r>
              <a:rPr lang="en-US" b="1" dirty="0"/>
              <a:t>("http://</a:t>
            </a:r>
            <a:r>
              <a:rPr lang="en-US" b="1" dirty="0" smtClean="0"/>
              <a:t>localhost:4444/</a:t>
            </a:r>
            <a:r>
              <a:rPr lang="en-US" b="1" dirty="0" err="1" smtClean="0"/>
              <a:t>wd</a:t>
            </a:r>
            <a:r>
              <a:rPr lang="en-US" b="1" dirty="0" smtClean="0"/>
              <a:t>/hub</a:t>
            </a:r>
            <a:r>
              <a:rPr lang="en-US" b="1" dirty="0"/>
              <a:t>"), </a:t>
            </a:r>
            <a:r>
              <a:rPr lang="en-US" b="1" dirty="0" smtClean="0"/>
              <a:t>	</a:t>
            </a:r>
            <a:r>
              <a:rPr lang="en-US" b="1" dirty="0" err="1" smtClean="0"/>
              <a:t>DesiredCapabilities.firefox</a:t>
            </a:r>
            <a:r>
              <a:rPr lang="en-US" b="1" dirty="0" smtClean="0"/>
              <a:t>());</a:t>
            </a:r>
            <a:r>
              <a:rPr lang="en-US" b="1" dirty="0"/>
              <a:t> </a:t>
            </a:r>
            <a:br>
              <a:rPr lang="en-US" b="1" dirty="0"/>
            </a:br>
            <a:r>
              <a:rPr lang="en-US" dirty="0"/>
              <a:t/>
            </a:r>
            <a:br>
              <a:rPr lang="en-US" dirty="0"/>
            </a:br>
            <a:endParaRPr lang="en-US" dirty="0"/>
          </a:p>
          <a:p>
            <a:endParaRPr lang="en-US" dirty="0"/>
          </a:p>
          <a:p>
            <a:endParaRPr lang="en-US" dirty="0"/>
          </a:p>
        </p:txBody>
      </p:sp>
    </p:spTree>
    <p:extLst>
      <p:ext uri="{BB962C8B-B14F-4D97-AF65-F5344CB8AC3E}">
        <p14:creationId xmlns:p14="http://schemas.microsoft.com/office/powerpoint/2010/main" val="3181324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7.1: Selenium Web Driver – Advance</a:t>
            </a:r>
            <a:r>
              <a:rPr lang="en-US" dirty="0"/>
              <a:t/>
            </a:r>
            <a:br>
              <a:rPr lang="en-US" dirty="0"/>
            </a:br>
            <a:r>
              <a:rPr lang="en-US" dirty="0"/>
              <a:t>Capabilities and Profile </a:t>
            </a:r>
            <a:r>
              <a:rPr lang="en-US" dirty="0" smtClean="0"/>
              <a:t>Setting</a:t>
            </a:r>
            <a:endParaRPr lang="en-US" dirty="0"/>
          </a:p>
        </p:txBody>
      </p:sp>
      <p:sp>
        <p:nvSpPr>
          <p:cNvPr id="5" name="Content Placeholder 4"/>
          <p:cNvSpPr>
            <a:spLocks noGrp="1"/>
          </p:cNvSpPr>
          <p:nvPr>
            <p:ph idx="1"/>
          </p:nvPr>
        </p:nvSpPr>
        <p:spPr/>
        <p:txBody>
          <a:bodyPr/>
          <a:lstStyle/>
          <a:p>
            <a:r>
              <a:rPr lang="en-US" dirty="0" smtClean="0"/>
              <a:t>Capabilities </a:t>
            </a:r>
            <a:r>
              <a:rPr lang="en-US" dirty="0"/>
              <a:t>describes a series of key/value pairs that encapsulate aspects of a browser</a:t>
            </a:r>
          </a:p>
          <a:p>
            <a:r>
              <a:rPr lang="en-US" dirty="0" err="1"/>
              <a:t>DesiredCapabilities</a:t>
            </a:r>
            <a:r>
              <a:rPr lang="en-US" dirty="0"/>
              <a:t> set properties for the WebDriver</a:t>
            </a:r>
          </a:p>
          <a:p>
            <a:r>
              <a:rPr lang="en-US" dirty="0"/>
              <a:t>Profile used to create custom Firefox profile and use it with desired capabilities</a:t>
            </a:r>
          </a:p>
          <a:p>
            <a:pPr marL="0" indent="0">
              <a:buNone/>
            </a:pPr>
            <a:endParaRPr lang="en-US" dirty="0"/>
          </a:p>
          <a:p>
            <a:r>
              <a:rPr lang="en-US" dirty="0"/>
              <a:t>Example to use Firefox profile with desired capabilities:</a:t>
            </a:r>
          </a:p>
          <a:p>
            <a:pPr marL="189411" lvl="1" indent="0">
              <a:buNone/>
            </a:pPr>
            <a:r>
              <a:rPr lang="en-US" b="1" dirty="0" err="1" smtClean="0"/>
              <a:t>DesiredCapabilities</a:t>
            </a:r>
            <a:r>
              <a:rPr lang="en-US" b="1" dirty="0" smtClean="0"/>
              <a:t> </a:t>
            </a:r>
            <a:r>
              <a:rPr lang="en-US" b="1" dirty="0"/>
              <a:t>dc=</a:t>
            </a:r>
            <a:r>
              <a:rPr lang="en-US" b="1" dirty="0" err="1"/>
              <a:t>DesiredCapabilities.firefox</a:t>
            </a:r>
            <a:r>
              <a:rPr lang="en-US" b="1" dirty="0"/>
              <a:t>();</a:t>
            </a:r>
          </a:p>
          <a:p>
            <a:pPr marL="189411" lvl="1" indent="0">
              <a:buNone/>
            </a:pPr>
            <a:r>
              <a:rPr lang="en-US" b="1" dirty="0" err="1"/>
              <a:t>FirefoxProfile</a:t>
            </a:r>
            <a:r>
              <a:rPr lang="en-US" b="1" dirty="0"/>
              <a:t> profile = new </a:t>
            </a:r>
            <a:r>
              <a:rPr lang="en-US" b="1" dirty="0" err="1"/>
              <a:t>FirefoxProfile</a:t>
            </a:r>
            <a:r>
              <a:rPr lang="en-US" b="1" dirty="0"/>
              <a:t>();</a:t>
            </a:r>
          </a:p>
          <a:p>
            <a:pPr marL="189411" lvl="1" indent="0">
              <a:buNone/>
            </a:pPr>
            <a:r>
              <a:rPr lang="en-US" b="1" dirty="0" err="1"/>
              <a:t>dc.setCapability</a:t>
            </a:r>
            <a:r>
              <a:rPr lang="en-US" b="1" dirty="0"/>
              <a:t>(</a:t>
            </a:r>
            <a:r>
              <a:rPr lang="en-US" b="1" dirty="0" err="1"/>
              <a:t>FirefoxDriver.PROFILE</a:t>
            </a:r>
            <a:r>
              <a:rPr lang="en-US" b="1" dirty="0"/>
              <a:t>, profile);</a:t>
            </a:r>
          </a:p>
          <a:p>
            <a:pPr marL="189411" lvl="1" indent="0">
              <a:buNone/>
            </a:pPr>
            <a:r>
              <a:rPr lang="en-US" b="1" dirty="0" err="1"/>
              <a:t>Webdriver</a:t>
            </a:r>
            <a:r>
              <a:rPr lang="en-US" b="1" dirty="0"/>
              <a:t> driver =  new </a:t>
            </a:r>
            <a:r>
              <a:rPr lang="en-US" b="1" dirty="0" err="1"/>
              <a:t>FirefoxDriver</a:t>
            </a:r>
            <a:r>
              <a:rPr lang="en-US" b="1" dirty="0"/>
              <a:t>(dc);</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08908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7.1: Selenium Web Driver – Advance</a:t>
            </a:r>
            <a:r>
              <a:rPr lang="en-US" dirty="0"/>
              <a:t/>
            </a:r>
            <a:br>
              <a:rPr lang="en-US" dirty="0"/>
            </a:br>
            <a:r>
              <a:rPr lang="en-US" dirty="0"/>
              <a:t>Selenium Grid</a:t>
            </a:r>
          </a:p>
        </p:txBody>
      </p:sp>
      <p:sp>
        <p:nvSpPr>
          <p:cNvPr id="4" name="Content Placeholder 3"/>
          <p:cNvSpPr>
            <a:spLocks noGrp="1"/>
          </p:cNvSpPr>
          <p:nvPr>
            <p:ph idx="1"/>
          </p:nvPr>
        </p:nvSpPr>
        <p:spPr>
          <a:xfrm>
            <a:off x="298516" y="1494766"/>
            <a:ext cx="4692584" cy="4643751"/>
          </a:xfrm>
        </p:spPr>
        <p:txBody>
          <a:bodyPr/>
          <a:lstStyle/>
          <a:p>
            <a:pPr marL="0" indent="0">
              <a:buNone/>
            </a:pPr>
            <a:r>
              <a:rPr lang="en-US" dirty="0"/>
              <a:t>Allows you run your tests on different machines against different browsers in parallel. That is, running multiple tests at the same time against different machines running different browsers and operating systems. Essentially, Selenium-Grid support distributed test execution. It allows for running your tests in a distributed test execution environment.</a:t>
            </a:r>
          </a:p>
          <a:p>
            <a:endParaRPr lang="en-US" dirty="0"/>
          </a:p>
        </p:txBody>
      </p:sp>
      <p:pic>
        <p:nvPicPr>
          <p:cNvPr id="9" name="Picture 2" descr="C:\Users\sg818662\Desktop\selenium-gr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0490" y="1295401"/>
            <a:ext cx="4051110" cy="3428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324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a:xfrm>
            <a:off x="336616" y="1494766"/>
            <a:ext cx="6887389" cy="4643751"/>
          </a:xfrm>
        </p:spPr>
        <p:txBody>
          <a:bodyPr/>
          <a:lstStyle/>
          <a:p>
            <a:r>
              <a:rPr lang="en-US" sz="1800" dirty="0"/>
              <a:t>In this lesson, you have learnt</a:t>
            </a:r>
          </a:p>
          <a:p>
            <a:r>
              <a:rPr lang="en-US" sz="1800" dirty="0"/>
              <a:t>In this lesson, you have understood that  how the selenium works and interacts with client server.</a:t>
            </a:r>
          </a:p>
          <a:p>
            <a:r>
              <a:rPr lang="en-US" sz="1800" dirty="0"/>
              <a:t>Different drivers that are available for selenium-Chrome , IE ,Firefox ,headless browsers and mobile browsers.</a:t>
            </a:r>
          </a:p>
          <a:p>
            <a:r>
              <a:rPr lang="en-US" sz="1800" dirty="0"/>
              <a:t>In remote </a:t>
            </a:r>
            <a:r>
              <a:rPr lang="en-US" sz="1800" dirty="0" err="1"/>
              <a:t>webdriver</a:t>
            </a:r>
            <a:r>
              <a:rPr lang="en-US" sz="1800" dirty="0"/>
              <a:t> the server will always run on the machine with the browser you want to test. And ,there are two ways to user the server: command line or configured in code.</a:t>
            </a:r>
          </a:p>
          <a:p>
            <a:r>
              <a:rPr lang="en-US" sz="1800" dirty="0"/>
              <a:t>Capabilities gives facility to set the properties of browser. Such as to set </a:t>
            </a:r>
            <a:r>
              <a:rPr lang="en-US" sz="1800" dirty="0" err="1"/>
              <a:t>BrowserName</a:t>
            </a:r>
            <a:r>
              <a:rPr lang="en-US" sz="1800" dirty="0"/>
              <a:t>, Platform, Version of Browser.</a:t>
            </a:r>
          </a:p>
          <a:p>
            <a:r>
              <a:rPr lang="en-US" sz="1800" dirty="0"/>
              <a:t>There are  two reasons why you might want to use Selenium-Grid.</a:t>
            </a:r>
          </a:p>
          <a:p>
            <a:pPr lvl="1"/>
            <a:r>
              <a:rPr lang="en-US" sz="1400" dirty="0"/>
              <a:t>To run your tests against multiple browsers, multiple versions of browser, and browsers running on different operating systems.</a:t>
            </a:r>
          </a:p>
          <a:p>
            <a:pPr lvl="1"/>
            <a:r>
              <a:rPr lang="en-US" sz="1400" dirty="0"/>
              <a:t>To reduce the time it takes for the test suite to complete a test pass</a:t>
            </a:r>
            <a:r>
              <a:rPr lang="en-US" sz="1400" dirty="0" smtClean="0"/>
              <a:t>.</a:t>
            </a:r>
            <a:endParaRPr lang="en-US" sz="1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5" name="Content Placeholder 4"/>
          <p:cNvSpPr>
            <a:spLocks noGrp="1"/>
          </p:cNvSpPr>
          <p:nvPr>
            <p:ph idx="1"/>
          </p:nvPr>
        </p:nvSpPr>
        <p:spPr/>
        <p:txBody>
          <a:bodyPr/>
          <a:lstStyle/>
          <a:p>
            <a:r>
              <a:rPr lang="en-US" dirty="0"/>
              <a:t>Question 1:</a:t>
            </a:r>
          </a:p>
          <a:p>
            <a:pPr lvl="1"/>
            <a:r>
              <a:rPr lang="en-US" dirty="0" err="1"/>
              <a:t>PhanthomJS</a:t>
            </a:r>
            <a:r>
              <a:rPr lang="en-US" dirty="0"/>
              <a:t>  is </a:t>
            </a:r>
          </a:p>
          <a:p>
            <a:pPr lvl="1"/>
            <a:r>
              <a:rPr lang="en-US" dirty="0"/>
              <a:t>Chrome Driver</a:t>
            </a:r>
          </a:p>
          <a:p>
            <a:pPr lvl="1"/>
            <a:r>
              <a:rPr lang="en-US" dirty="0"/>
              <a:t>Mobile Browser</a:t>
            </a:r>
          </a:p>
          <a:p>
            <a:pPr lvl="1"/>
            <a:r>
              <a:rPr lang="en-US" dirty="0"/>
              <a:t>Headless Browser</a:t>
            </a:r>
          </a:p>
          <a:p>
            <a:pPr lvl="1"/>
            <a:r>
              <a:rPr lang="en-US" dirty="0"/>
              <a:t>Firefox Driver</a:t>
            </a:r>
          </a:p>
          <a:p>
            <a:r>
              <a:rPr lang="en-US" dirty="0"/>
              <a:t>Question 2: True/False</a:t>
            </a:r>
          </a:p>
          <a:p>
            <a:pPr lvl="1"/>
            <a:r>
              <a:rPr lang="en-US" dirty="0"/>
              <a:t>Firefox saves your information such as cookies and browser history in a file called your profile.</a:t>
            </a:r>
          </a:p>
          <a:p>
            <a:r>
              <a:rPr lang="en-US" dirty="0"/>
              <a:t>Question 3: Fill in the Blanks</a:t>
            </a:r>
          </a:p>
          <a:p>
            <a:pPr lvl="1"/>
            <a:r>
              <a:rPr lang="en-US" dirty="0"/>
              <a:t>Client driver will send the program that is written in eclipse IDE as ________ and send it to Selenium server</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p:txBody>
          <a:bodyPr/>
          <a:lstStyle/>
          <a:p>
            <a:r>
              <a:rPr lang="en-US" dirty="0"/>
              <a:t>Selenium: How it works</a:t>
            </a:r>
          </a:p>
          <a:p>
            <a:r>
              <a:rPr lang="en-US" dirty="0"/>
              <a:t>Different drivers</a:t>
            </a:r>
          </a:p>
          <a:p>
            <a:pPr lvl="1"/>
            <a:r>
              <a:rPr lang="en-US" dirty="0"/>
              <a:t>Chrome</a:t>
            </a:r>
          </a:p>
          <a:p>
            <a:pPr lvl="1"/>
            <a:r>
              <a:rPr lang="en-US" dirty="0"/>
              <a:t>Firefox</a:t>
            </a:r>
          </a:p>
          <a:p>
            <a:pPr lvl="1"/>
            <a:r>
              <a:rPr lang="en-US" dirty="0"/>
              <a:t>Internet Explorer</a:t>
            </a:r>
          </a:p>
          <a:p>
            <a:pPr lvl="1"/>
            <a:r>
              <a:rPr lang="en-US" dirty="0"/>
              <a:t>Headless Browser</a:t>
            </a:r>
          </a:p>
          <a:p>
            <a:pPr lvl="2"/>
            <a:r>
              <a:rPr lang="en-US" dirty="0"/>
              <a:t>Ghost Driver and Phantom JS</a:t>
            </a:r>
          </a:p>
          <a:p>
            <a:pPr lvl="1"/>
            <a:r>
              <a:rPr lang="en-US" dirty="0"/>
              <a:t>Mobile Browsers</a:t>
            </a:r>
          </a:p>
          <a:p>
            <a:pPr lvl="2"/>
            <a:r>
              <a:rPr lang="en-US" dirty="0" err="1"/>
              <a:t>Selendriod</a:t>
            </a:r>
            <a:r>
              <a:rPr lang="en-US" dirty="0"/>
              <a:t> &amp; </a:t>
            </a:r>
            <a:r>
              <a:rPr lang="en-US" dirty="0" err="1" smtClean="0"/>
              <a:t>Appium</a:t>
            </a:r>
            <a:endParaRPr lang="en-US" dirty="0" smtClean="0"/>
          </a:p>
          <a:p>
            <a:pPr lvl="1"/>
            <a:r>
              <a:rPr lang="en-US" dirty="0"/>
              <a:t>Remote Web Driver</a:t>
            </a:r>
          </a:p>
          <a:p>
            <a:pPr lvl="1"/>
            <a:r>
              <a:rPr lang="en-US" dirty="0"/>
              <a:t>Capabilities</a:t>
            </a:r>
          </a:p>
          <a:p>
            <a:pPr lvl="1"/>
            <a:r>
              <a:rPr lang="en-US" dirty="0"/>
              <a:t>Profile setting</a:t>
            </a:r>
          </a:p>
          <a:p>
            <a:pPr lvl="1"/>
            <a:r>
              <a:rPr lang="en-US" dirty="0"/>
              <a:t>Selenium Grid</a:t>
            </a:r>
          </a:p>
          <a:p>
            <a:pPr marL="371475" lvl="2" indent="0">
              <a:buNone/>
            </a:pPr>
            <a:endParaRPr lang="en-US" dirty="0"/>
          </a:p>
          <a:p>
            <a:pPr marL="371475" lvl="2" indent="0">
              <a:buNone/>
            </a:pPr>
            <a:endParaRPr lang="en-US" dirty="0"/>
          </a:p>
          <a:p>
            <a:pPr marL="371475" lvl="2" indent="0">
              <a:buNone/>
            </a:pP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7.1: Selenium Web Driver – Advance</a:t>
            </a:r>
            <a:r>
              <a:rPr lang="en-US" dirty="0"/>
              <a:t/>
            </a:r>
            <a:br>
              <a:rPr lang="en-US" dirty="0"/>
            </a:br>
            <a:r>
              <a:rPr lang="en-US" dirty="0"/>
              <a:t>Selenium - How it works</a:t>
            </a:r>
            <a:r>
              <a:rPr lang="en-US" dirty="0" smtClean="0"/>
              <a:t>?</a:t>
            </a:r>
            <a:endParaRPr lang="en-US" dirty="0"/>
          </a:p>
        </p:txBody>
      </p:sp>
      <p:grpSp>
        <p:nvGrpSpPr>
          <p:cNvPr id="38" name="Group 37"/>
          <p:cNvGrpSpPr/>
          <p:nvPr/>
        </p:nvGrpSpPr>
        <p:grpSpPr>
          <a:xfrm>
            <a:off x="627712" y="1562100"/>
            <a:ext cx="7368173" cy="4715530"/>
            <a:chOff x="227662" y="980420"/>
            <a:chExt cx="8459138" cy="5430560"/>
          </a:xfrm>
        </p:grpSpPr>
        <p:sp>
          <p:nvSpPr>
            <p:cNvPr id="39" name="TextBox 38"/>
            <p:cNvSpPr txBox="1"/>
            <p:nvPr/>
          </p:nvSpPr>
          <p:spPr>
            <a:xfrm>
              <a:off x="227662" y="1074740"/>
              <a:ext cx="7895772" cy="646331"/>
            </a:xfrm>
            <a:prstGeom prst="rect">
              <a:avLst/>
            </a:prstGeom>
            <a:noFill/>
          </p:spPr>
          <p:txBody>
            <a:bodyPr wrap="square" rtlCol="0">
              <a:spAutoFit/>
            </a:bodyPr>
            <a:lstStyle/>
            <a:p>
              <a:pPr algn="just">
                <a:buClr>
                  <a:srgbClr val="00B0F0"/>
                </a:buClr>
              </a:pPr>
              <a:endParaRPr lang="en-US" b="1" dirty="0">
                <a:latin typeface="Candara" panose="020E0502030303020204" pitchFamily="34" charset="0"/>
              </a:endParaRPr>
            </a:p>
            <a:p>
              <a:pPr algn="just">
                <a:buClr>
                  <a:srgbClr val="00B0F0"/>
                </a:buClr>
              </a:pPr>
              <a:endParaRPr lang="en-US" b="1" i="1" dirty="0" smtClean="0">
                <a:latin typeface="Candara" panose="020E0502030303020204" pitchFamily="34" charset="0"/>
              </a:endParaRPr>
            </a:p>
          </p:txBody>
        </p:sp>
        <p:sp>
          <p:nvSpPr>
            <p:cNvPr id="40" name="Rectangle 39"/>
            <p:cNvSpPr/>
            <p:nvPr/>
          </p:nvSpPr>
          <p:spPr>
            <a:xfrm>
              <a:off x="228600" y="980420"/>
              <a:ext cx="1676400" cy="5430560"/>
            </a:xfrm>
            <a:prstGeom prst="rect">
              <a:avLst/>
            </a:prstGeom>
            <a:solidFill>
              <a:schemeClr val="bg1">
                <a:lumMod val="9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b="1" dirty="0" smtClean="0">
                  <a:solidFill>
                    <a:schemeClr val="tx1"/>
                  </a:solidFill>
                </a:rPr>
                <a:t>Bindings</a:t>
              </a:r>
            </a:p>
            <a:p>
              <a:pPr algn="ctr"/>
              <a:endParaRPr lang="en-US" sz="2800" b="1" dirty="0">
                <a:solidFill>
                  <a:schemeClr val="tx1"/>
                </a:solidFill>
              </a:endParaRPr>
            </a:p>
            <a:p>
              <a:pPr algn="ctr"/>
              <a:endParaRPr lang="en-US" sz="2800" b="1" dirty="0" smtClean="0">
                <a:solidFill>
                  <a:schemeClr val="tx1"/>
                </a:solidFill>
              </a:endParaRPr>
            </a:p>
            <a:p>
              <a:pPr algn="ctr"/>
              <a:endParaRPr lang="en-US" sz="2800" b="1" dirty="0">
                <a:solidFill>
                  <a:schemeClr val="tx1"/>
                </a:solidFill>
              </a:endParaRPr>
            </a:p>
            <a:p>
              <a:pPr algn="ctr"/>
              <a:endParaRPr lang="en-US" sz="2800" b="1" dirty="0" smtClean="0">
                <a:solidFill>
                  <a:schemeClr val="tx1"/>
                </a:solidFill>
              </a:endParaRPr>
            </a:p>
            <a:p>
              <a:pPr algn="ctr"/>
              <a:endParaRPr lang="en-US" sz="2800" b="1" dirty="0">
                <a:solidFill>
                  <a:schemeClr val="tx1"/>
                </a:solidFill>
              </a:endParaRPr>
            </a:p>
            <a:p>
              <a:pPr algn="ctr"/>
              <a:endParaRPr lang="en-US" sz="2800" b="1" dirty="0" smtClean="0">
                <a:solidFill>
                  <a:schemeClr val="tx1"/>
                </a:solidFill>
              </a:endParaRPr>
            </a:p>
            <a:p>
              <a:pPr algn="ctr"/>
              <a:endParaRPr lang="en-US" sz="2800" b="1" dirty="0">
                <a:solidFill>
                  <a:schemeClr val="tx1"/>
                </a:solidFill>
              </a:endParaRPr>
            </a:p>
            <a:p>
              <a:pPr algn="ctr"/>
              <a:endParaRPr lang="en-US" sz="2800" b="1" dirty="0" smtClean="0">
                <a:solidFill>
                  <a:schemeClr val="tx1"/>
                </a:solidFill>
              </a:endParaRPr>
            </a:p>
            <a:p>
              <a:pPr algn="ctr"/>
              <a:endParaRPr lang="en-US" sz="2800" b="1" dirty="0">
                <a:solidFill>
                  <a:schemeClr val="tx1"/>
                </a:solidFill>
              </a:endParaRPr>
            </a:p>
            <a:p>
              <a:pPr algn="ctr"/>
              <a:endParaRPr lang="en-US" sz="2800" b="1" dirty="0">
                <a:solidFill>
                  <a:schemeClr val="tx1"/>
                </a:solidFill>
              </a:endParaRPr>
            </a:p>
          </p:txBody>
        </p:sp>
        <p:sp>
          <p:nvSpPr>
            <p:cNvPr id="41" name="Rectangle 40"/>
            <p:cNvSpPr/>
            <p:nvPr/>
          </p:nvSpPr>
          <p:spPr>
            <a:xfrm>
              <a:off x="4495800" y="980420"/>
              <a:ext cx="2362200" cy="5430560"/>
            </a:xfrm>
            <a:prstGeom prst="rect">
              <a:avLst/>
            </a:prstGeom>
            <a:solidFill>
              <a:schemeClr val="bg1">
                <a:lumMod val="9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b="1" dirty="0" smtClean="0">
                  <a:solidFill>
                    <a:schemeClr val="tx1"/>
                  </a:solidFill>
                </a:rPr>
                <a:t>Drivers</a:t>
              </a:r>
              <a:endParaRPr lang="en-US" sz="2800" b="1" dirty="0" smtClean="0">
                <a:solidFill>
                  <a:schemeClr val="tx1"/>
                </a:solidFill>
              </a:endParaRPr>
            </a:p>
            <a:p>
              <a:pPr algn="ctr"/>
              <a:endParaRPr lang="en-US" sz="2400" b="1" dirty="0">
                <a:solidFill>
                  <a:schemeClr val="tx1"/>
                </a:solidFill>
              </a:endParaRPr>
            </a:p>
            <a:p>
              <a:pPr algn="ctr"/>
              <a:endParaRPr lang="en-US" sz="2400" b="1" dirty="0" smtClean="0">
                <a:solidFill>
                  <a:schemeClr val="tx1"/>
                </a:solidFill>
              </a:endParaRPr>
            </a:p>
            <a:p>
              <a:pPr algn="ctr"/>
              <a:endParaRPr lang="en-US" sz="2400" b="1" dirty="0" smtClean="0">
                <a:solidFill>
                  <a:schemeClr val="tx1"/>
                </a:solidFill>
              </a:endParaRPr>
            </a:p>
            <a:p>
              <a:pPr algn="ctr"/>
              <a:endParaRPr lang="en-US" sz="2400" b="1" dirty="0">
                <a:solidFill>
                  <a:schemeClr val="tx1"/>
                </a:solidFill>
              </a:endParaRPr>
            </a:p>
            <a:p>
              <a:pPr algn="ctr"/>
              <a:endParaRPr lang="en-US" sz="2400" b="1" dirty="0" smtClean="0">
                <a:solidFill>
                  <a:schemeClr val="tx1"/>
                </a:solidFill>
              </a:endParaRPr>
            </a:p>
            <a:p>
              <a:pPr algn="ctr"/>
              <a:endParaRPr lang="en-US" sz="2400" b="1" dirty="0">
                <a:solidFill>
                  <a:schemeClr val="tx1"/>
                </a:solidFill>
              </a:endParaRPr>
            </a:p>
            <a:p>
              <a:pPr algn="ctr"/>
              <a:endParaRPr lang="en-US" sz="2400" b="1" dirty="0" smtClean="0">
                <a:solidFill>
                  <a:schemeClr val="tx1"/>
                </a:solidFill>
              </a:endParaRPr>
            </a:p>
            <a:p>
              <a:pPr algn="ctr"/>
              <a:endParaRPr lang="en-US" sz="2400" b="1" dirty="0">
                <a:solidFill>
                  <a:schemeClr val="tx1"/>
                </a:solidFill>
              </a:endParaRPr>
            </a:p>
            <a:p>
              <a:pPr algn="ctr"/>
              <a:endParaRPr lang="en-US" sz="2400" b="1" dirty="0" smtClean="0">
                <a:solidFill>
                  <a:schemeClr val="tx1"/>
                </a:solidFill>
              </a:endParaRPr>
            </a:p>
            <a:p>
              <a:pPr algn="ctr"/>
              <a:endParaRPr lang="en-US" sz="2400" b="1" dirty="0">
                <a:solidFill>
                  <a:schemeClr val="tx1"/>
                </a:solidFill>
              </a:endParaRPr>
            </a:p>
            <a:p>
              <a:pPr algn="ctr"/>
              <a:endParaRPr lang="en-US" sz="2400" b="1" dirty="0" smtClean="0">
                <a:solidFill>
                  <a:schemeClr val="tx1"/>
                </a:solidFill>
              </a:endParaRPr>
            </a:p>
            <a:p>
              <a:pPr algn="ctr"/>
              <a:endParaRPr lang="en-US" sz="2800" b="1" dirty="0">
                <a:solidFill>
                  <a:schemeClr val="tx1"/>
                </a:solidFill>
              </a:endParaRPr>
            </a:p>
          </p:txBody>
        </p:sp>
        <p:sp>
          <p:nvSpPr>
            <p:cNvPr id="42" name="Rectangle 41"/>
            <p:cNvSpPr/>
            <p:nvPr/>
          </p:nvSpPr>
          <p:spPr>
            <a:xfrm>
              <a:off x="2438400" y="980420"/>
              <a:ext cx="1524000" cy="5430560"/>
            </a:xfrm>
            <a:prstGeom prst="rect">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Selenium</a:t>
              </a:r>
            </a:p>
            <a:p>
              <a:pPr algn="ctr"/>
              <a:r>
                <a:rPr lang="en-US" sz="2000" b="1" dirty="0" smtClean="0">
                  <a:solidFill>
                    <a:schemeClr val="tx1"/>
                  </a:solidFill>
                </a:rPr>
                <a:t>WebDriver API</a:t>
              </a:r>
              <a:endParaRPr lang="en-US" sz="2000" b="1" dirty="0">
                <a:solidFill>
                  <a:schemeClr val="tx1"/>
                </a:solidFill>
              </a:endParaRPr>
            </a:p>
          </p:txBody>
        </p:sp>
        <p:sp>
          <p:nvSpPr>
            <p:cNvPr id="43" name="Rectangle 42"/>
            <p:cNvSpPr/>
            <p:nvPr/>
          </p:nvSpPr>
          <p:spPr>
            <a:xfrm>
              <a:off x="457200" y="20574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Java</a:t>
              </a:r>
              <a:endParaRPr lang="en-US" sz="1600" b="1" dirty="0">
                <a:solidFill>
                  <a:schemeClr val="tx1"/>
                </a:solidFill>
              </a:endParaRPr>
            </a:p>
          </p:txBody>
        </p:sp>
        <p:sp>
          <p:nvSpPr>
            <p:cNvPr id="44" name="Rectangle 43"/>
            <p:cNvSpPr/>
            <p:nvPr/>
          </p:nvSpPr>
          <p:spPr>
            <a:xfrm>
              <a:off x="457200" y="29718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Ruby</a:t>
              </a:r>
              <a:endParaRPr lang="en-US" sz="1600" b="1" dirty="0">
                <a:solidFill>
                  <a:schemeClr val="tx1"/>
                </a:solidFill>
              </a:endParaRPr>
            </a:p>
          </p:txBody>
        </p:sp>
        <p:sp>
          <p:nvSpPr>
            <p:cNvPr id="45" name="Rectangle 44"/>
            <p:cNvSpPr/>
            <p:nvPr/>
          </p:nvSpPr>
          <p:spPr>
            <a:xfrm>
              <a:off x="457200" y="38862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Python</a:t>
              </a:r>
              <a:endParaRPr lang="en-US" sz="1600" b="1" dirty="0">
                <a:solidFill>
                  <a:schemeClr val="tx1"/>
                </a:solidFill>
              </a:endParaRPr>
            </a:p>
          </p:txBody>
        </p:sp>
        <p:sp>
          <p:nvSpPr>
            <p:cNvPr id="46" name="Rectangle 45"/>
            <p:cNvSpPr/>
            <p:nvPr/>
          </p:nvSpPr>
          <p:spPr>
            <a:xfrm>
              <a:off x="457200" y="48006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C#</a:t>
              </a:r>
              <a:endParaRPr lang="en-US" sz="1600" b="1" dirty="0">
                <a:solidFill>
                  <a:schemeClr val="tx1"/>
                </a:solidFill>
              </a:endParaRPr>
            </a:p>
          </p:txBody>
        </p:sp>
        <p:sp>
          <p:nvSpPr>
            <p:cNvPr id="47" name="Rectangle 46"/>
            <p:cNvSpPr/>
            <p:nvPr/>
          </p:nvSpPr>
          <p:spPr>
            <a:xfrm>
              <a:off x="457200" y="57150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Others</a:t>
              </a:r>
              <a:endParaRPr lang="en-US" sz="1600" b="1" dirty="0">
                <a:solidFill>
                  <a:schemeClr val="tx1"/>
                </a:solidFill>
              </a:endParaRPr>
            </a:p>
          </p:txBody>
        </p:sp>
        <p:sp>
          <p:nvSpPr>
            <p:cNvPr id="48" name="Rectangle 47"/>
            <p:cNvSpPr/>
            <p:nvPr/>
          </p:nvSpPr>
          <p:spPr>
            <a:xfrm>
              <a:off x="4724400" y="1905000"/>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Firefox</a:t>
              </a:r>
              <a:endParaRPr lang="en-US" sz="1600" b="1" dirty="0">
                <a:solidFill>
                  <a:schemeClr val="tx1"/>
                </a:solidFill>
              </a:endParaRPr>
            </a:p>
          </p:txBody>
        </p:sp>
        <p:sp>
          <p:nvSpPr>
            <p:cNvPr id="49" name="Rectangle 48"/>
            <p:cNvSpPr/>
            <p:nvPr/>
          </p:nvSpPr>
          <p:spPr>
            <a:xfrm>
              <a:off x="4724400" y="2672686"/>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Safari</a:t>
              </a:r>
              <a:endParaRPr lang="en-US" sz="1600" b="1" dirty="0">
                <a:solidFill>
                  <a:schemeClr val="tx1"/>
                </a:solidFill>
              </a:endParaRPr>
            </a:p>
          </p:txBody>
        </p:sp>
        <p:sp>
          <p:nvSpPr>
            <p:cNvPr id="50" name="Rectangle 49"/>
            <p:cNvSpPr/>
            <p:nvPr/>
          </p:nvSpPr>
          <p:spPr>
            <a:xfrm>
              <a:off x="4724400" y="3442648"/>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Chrome</a:t>
              </a:r>
              <a:endParaRPr lang="en-US" sz="1600" b="1" dirty="0">
                <a:solidFill>
                  <a:schemeClr val="tx1"/>
                </a:solidFill>
              </a:endParaRPr>
            </a:p>
          </p:txBody>
        </p:sp>
        <p:sp>
          <p:nvSpPr>
            <p:cNvPr id="51" name="Rectangle 50"/>
            <p:cNvSpPr/>
            <p:nvPr/>
          </p:nvSpPr>
          <p:spPr>
            <a:xfrm>
              <a:off x="4724400" y="4267200"/>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IE</a:t>
              </a:r>
              <a:endParaRPr lang="en-US" sz="1600" b="1" dirty="0">
                <a:solidFill>
                  <a:schemeClr val="tx1"/>
                </a:solidFill>
              </a:endParaRPr>
            </a:p>
          </p:txBody>
        </p:sp>
        <p:sp>
          <p:nvSpPr>
            <p:cNvPr id="52" name="Rectangle 51"/>
            <p:cNvSpPr/>
            <p:nvPr/>
          </p:nvSpPr>
          <p:spPr>
            <a:xfrm>
              <a:off x="4724400" y="5105400"/>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Opera</a:t>
              </a:r>
              <a:endParaRPr lang="en-US" sz="1600" b="1" dirty="0">
                <a:solidFill>
                  <a:schemeClr val="tx1"/>
                </a:solidFill>
              </a:endParaRPr>
            </a:p>
          </p:txBody>
        </p:sp>
        <p:sp>
          <p:nvSpPr>
            <p:cNvPr id="53" name="Rectangle 52"/>
            <p:cNvSpPr/>
            <p:nvPr/>
          </p:nvSpPr>
          <p:spPr>
            <a:xfrm>
              <a:off x="4724400" y="5877580"/>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Others</a:t>
              </a:r>
              <a:endParaRPr lang="en-US" sz="1600" b="1" dirty="0">
                <a:solidFill>
                  <a:schemeClr val="tx1"/>
                </a:solidFill>
              </a:endParaRPr>
            </a:p>
          </p:txBody>
        </p:sp>
        <p:sp>
          <p:nvSpPr>
            <p:cNvPr id="54" name="Left-Right Arrow 53"/>
            <p:cNvSpPr/>
            <p:nvPr/>
          </p:nvSpPr>
          <p:spPr>
            <a:xfrm>
              <a:off x="3962400" y="3581400"/>
              <a:ext cx="533400" cy="228600"/>
            </a:xfrm>
            <a:prstGeom prst="leftRightArrow">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Left-Right Arrow 54"/>
            <p:cNvSpPr/>
            <p:nvPr/>
          </p:nvSpPr>
          <p:spPr>
            <a:xfrm>
              <a:off x="1905000" y="3581400"/>
              <a:ext cx="533400" cy="228600"/>
            </a:xfrm>
            <a:prstGeom prst="leftRightArrow">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11" descr="C:\Users\sg818662\Desktop\Google_Chrome_icon_(2011).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9877" y="3429000"/>
              <a:ext cx="547323" cy="54704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sg818662\Desktop\firefox-512-noshadow.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7600" y="18288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3" descr="C:\Users\sg818662\Desktop\Internet_Explorer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7600" y="4191000"/>
              <a:ext cx="623523" cy="6096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C:\Users\sg818662\Desktop\safar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96033" y="2590800"/>
              <a:ext cx="671716" cy="61528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 descr="C:\Users\sg818662\Desktop\Opera_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43800" y="5029200"/>
              <a:ext cx="583725" cy="583725"/>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C:\Users\sg818662\Desktop\phantomj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77919" y="5842324"/>
              <a:ext cx="590133" cy="568656"/>
            </a:xfrm>
            <a:prstGeom prst="rect">
              <a:avLst/>
            </a:prstGeom>
            <a:noFill/>
            <a:extLst>
              <a:ext uri="{909E8E84-426E-40DD-AFC4-6F175D3DCCD1}">
                <a14:hiddenFill xmlns:a14="http://schemas.microsoft.com/office/drawing/2010/main">
                  <a:solidFill>
                    <a:srgbClr val="FFFFFF"/>
                  </a:solidFill>
                </a14:hiddenFill>
              </a:ext>
            </a:extLst>
          </p:spPr>
        </p:pic>
        <p:sp>
          <p:nvSpPr>
            <p:cNvPr id="62" name="Left-Right Arrow 61"/>
            <p:cNvSpPr/>
            <p:nvPr/>
          </p:nvSpPr>
          <p:spPr>
            <a:xfrm>
              <a:off x="6138900" y="1975512"/>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Left-Right Arrow 62"/>
            <p:cNvSpPr/>
            <p:nvPr/>
          </p:nvSpPr>
          <p:spPr>
            <a:xfrm>
              <a:off x="6166196" y="2743198"/>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Left-Right Arrow 63"/>
            <p:cNvSpPr/>
            <p:nvPr/>
          </p:nvSpPr>
          <p:spPr>
            <a:xfrm>
              <a:off x="6172200" y="3518848"/>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Left-Right Arrow 64"/>
            <p:cNvSpPr/>
            <p:nvPr/>
          </p:nvSpPr>
          <p:spPr>
            <a:xfrm>
              <a:off x="6172200" y="4337712"/>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Left-Right Arrow 65"/>
            <p:cNvSpPr/>
            <p:nvPr/>
          </p:nvSpPr>
          <p:spPr>
            <a:xfrm>
              <a:off x="6187804" y="5175912"/>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Left-Right Arrow 66"/>
            <p:cNvSpPr/>
            <p:nvPr/>
          </p:nvSpPr>
          <p:spPr>
            <a:xfrm>
              <a:off x="6172200" y="5953780"/>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7646226" y="3571347"/>
              <a:ext cx="1557927" cy="523220"/>
            </a:xfrm>
            <a:prstGeom prst="rect">
              <a:avLst/>
            </a:prstGeom>
            <a:noFill/>
          </p:spPr>
          <p:txBody>
            <a:bodyPr wrap="none" rtlCol="0">
              <a:spAutoFit/>
            </a:bodyPr>
            <a:lstStyle/>
            <a:p>
              <a:r>
                <a:rPr lang="en-US" sz="2800" b="1" dirty="0" smtClean="0"/>
                <a:t>Browsers</a:t>
              </a:r>
              <a:endParaRPr lang="en-US" sz="2800" b="1" dirty="0"/>
            </a:p>
          </p:txBody>
        </p:sp>
        <p:pic>
          <p:nvPicPr>
            <p:cNvPr id="69" name="Picture 7" descr="C:\Users\sg818662\Desktop\big-logo.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4005" y="1066800"/>
              <a:ext cx="979795" cy="80406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55128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sz="1400" dirty="0"/>
              <a:t>7.1: Selenium Web Driver – Advance</a:t>
            </a:r>
            <a:br>
              <a:rPr lang="en-US" sz="1400" dirty="0"/>
            </a:br>
            <a:r>
              <a:rPr lang="en-US" dirty="0"/>
              <a:t> Different </a:t>
            </a:r>
            <a:r>
              <a:rPr lang="en-US" dirty="0" smtClean="0"/>
              <a:t>Drivers</a:t>
            </a:r>
            <a:endParaRPr lang="en-US" dirty="0"/>
          </a:p>
        </p:txBody>
      </p:sp>
      <p:sp>
        <p:nvSpPr>
          <p:cNvPr id="5" name="Content Placeholder 4"/>
          <p:cNvSpPr>
            <a:spLocks noGrp="1"/>
          </p:cNvSpPr>
          <p:nvPr>
            <p:ph idx="1"/>
          </p:nvPr>
        </p:nvSpPr>
        <p:spPr/>
        <p:txBody>
          <a:bodyPr/>
          <a:lstStyle/>
          <a:p>
            <a:pPr marL="0" indent="0">
              <a:buNone/>
            </a:pPr>
            <a:r>
              <a:rPr lang="en-US" b="1" dirty="0"/>
              <a:t>Firefox:</a:t>
            </a:r>
          </a:p>
          <a:p>
            <a:pPr marL="0" indent="0">
              <a:buNone/>
            </a:pPr>
            <a:r>
              <a:rPr lang="en-US" dirty="0" smtClean="0"/>
              <a:t>WebDriver </a:t>
            </a:r>
            <a:r>
              <a:rPr lang="en-US" dirty="0"/>
              <a:t>driver = new </a:t>
            </a:r>
            <a:r>
              <a:rPr lang="en-US" dirty="0" err="1"/>
              <a:t>FirefoxDriver</a:t>
            </a:r>
            <a:r>
              <a:rPr lang="en-US" dirty="0"/>
              <a:t>();</a:t>
            </a:r>
          </a:p>
          <a:p>
            <a:pPr marL="0" indent="0">
              <a:buNone/>
            </a:pPr>
            <a:r>
              <a:rPr lang="en-US" b="1" dirty="0"/>
              <a:t>IE:</a:t>
            </a:r>
          </a:p>
          <a:p>
            <a:pPr marL="0" indent="0">
              <a:buNone/>
            </a:pPr>
            <a:r>
              <a:rPr lang="en-US" dirty="0" smtClean="0"/>
              <a:t>WebDriver </a:t>
            </a:r>
            <a:r>
              <a:rPr lang="en-US" dirty="0"/>
              <a:t>driver = new </a:t>
            </a:r>
            <a:r>
              <a:rPr lang="en-US" dirty="0" err="1"/>
              <a:t>InternetExplorerDriver</a:t>
            </a:r>
            <a:r>
              <a:rPr lang="en-US" dirty="0"/>
              <a:t>();</a:t>
            </a:r>
          </a:p>
          <a:p>
            <a:pPr marL="0" indent="0">
              <a:buNone/>
            </a:pPr>
            <a:r>
              <a:rPr lang="en-US" b="1" dirty="0"/>
              <a:t>Chrome:</a:t>
            </a:r>
          </a:p>
          <a:p>
            <a:pPr marL="0" indent="0">
              <a:buNone/>
            </a:pPr>
            <a:r>
              <a:rPr lang="en-US" dirty="0" smtClean="0"/>
              <a:t>WebDriver </a:t>
            </a:r>
            <a:r>
              <a:rPr lang="en-US" dirty="0"/>
              <a:t>driver = new </a:t>
            </a:r>
            <a:r>
              <a:rPr lang="en-US" dirty="0" err="1"/>
              <a:t>ChromeDriver</a:t>
            </a:r>
            <a:r>
              <a:rPr lang="en-US" dirty="0"/>
              <a:t>();</a:t>
            </a:r>
          </a:p>
          <a:p>
            <a:pPr marL="0" indent="0">
              <a:buNone/>
            </a:pPr>
            <a:r>
              <a:rPr lang="en-US" b="1" dirty="0"/>
              <a:t>Safari:</a:t>
            </a:r>
          </a:p>
          <a:p>
            <a:pPr marL="0" indent="0">
              <a:buNone/>
            </a:pPr>
            <a:r>
              <a:rPr lang="en-US" dirty="0" smtClean="0"/>
              <a:t>WebDriver </a:t>
            </a:r>
            <a:r>
              <a:rPr lang="en-US" dirty="0"/>
              <a:t>driver = new </a:t>
            </a:r>
            <a:r>
              <a:rPr lang="en-US" dirty="0" err="1"/>
              <a:t>SafariDriver</a:t>
            </a:r>
            <a:r>
              <a:rPr lang="en-US" dirty="0"/>
              <a:t>();</a:t>
            </a:r>
          </a:p>
          <a:p>
            <a:pPr marL="0" indent="0">
              <a:buNone/>
            </a:pPr>
            <a:r>
              <a:rPr lang="en-US" b="1" dirty="0"/>
              <a:t>Opera:</a:t>
            </a:r>
          </a:p>
          <a:p>
            <a:pPr marL="0" indent="0">
              <a:buNone/>
            </a:pPr>
            <a:r>
              <a:rPr lang="en-US" dirty="0" smtClean="0"/>
              <a:t>WebDriver </a:t>
            </a:r>
            <a:r>
              <a:rPr lang="en-US" dirty="0"/>
              <a:t>driver = new </a:t>
            </a:r>
            <a:r>
              <a:rPr lang="en-US" dirty="0" err="1"/>
              <a:t>OperaDriver</a:t>
            </a:r>
            <a:r>
              <a:rPr lang="en-US" dirty="0"/>
              <a:t>()</a:t>
            </a:r>
          </a:p>
          <a:p>
            <a:pPr marL="0" indent="0">
              <a:buNone/>
            </a:pPr>
            <a:r>
              <a:rPr lang="en-US" b="1" dirty="0" err="1"/>
              <a:t>GhostDriver</a:t>
            </a:r>
            <a:r>
              <a:rPr lang="en-US" b="1" dirty="0"/>
              <a:t> and </a:t>
            </a:r>
            <a:r>
              <a:rPr lang="en-US" b="1" dirty="0" err="1"/>
              <a:t>PhantomJs</a:t>
            </a:r>
            <a:r>
              <a:rPr lang="en-US" b="1" dirty="0"/>
              <a:t>:</a:t>
            </a:r>
          </a:p>
          <a:p>
            <a:pPr marL="0" indent="0">
              <a:buNone/>
            </a:pPr>
            <a:r>
              <a:rPr lang="en-US" dirty="0" smtClean="0"/>
              <a:t>WebDriver </a:t>
            </a:r>
            <a:r>
              <a:rPr lang="en-US" dirty="0"/>
              <a:t>driver = new </a:t>
            </a:r>
            <a:r>
              <a:rPr lang="en-US" dirty="0" err="1"/>
              <a:t>PhantomJSDriver</a:t>
            </a:r>
            <a:r>
              <a:rPr lang="en-US" dirty="0"/>
              <a:t>()</a:t>
            </a:r>
          </a:p>
          <a:p>
            <a:pPr marL="0" indent="0">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41270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sz="1400" dirty="0"/>
              <a:t>7.1: Selenium Web Driver – Advance</a:t>
            </a:r>
            <a:br>
              <a:rPr lang="en-US" sz="1400" dirty="0"/>
            </a:br>
            <a:r>
              <a:rPr lang="en-US" dirty="0"/>
              <a:t> Different Drivers (</a:t>
            </a:r>
            <a:r>
              <a:rPr lang="en-US" dirty="0" smtClean="0"/>
              <a:t>Cont.)</a:t>
            </a:r>
            <a:endParaRPr lang="en-US" dirty="0"/>
          </a:p>
        </p:txBody>
      </p:sp>
      <p:sp>
        <p:nvSpPr>
          <p:cNvPr id="5" name="Content Placeholder 4"/>
          <p:cNvSpPr>
            <a:spLocks noGrp="1"/>
          </p:cNvSpPr>
          <p:nvPr>
            <p:ph idx="1"/>
          </p:nvPr>
        </p:nvSpPr>
        <p:spPr>
          <a:xfrm>
            <a:off x="298516" y="1371600"/>
            <a:ext cx="8845484" cy="4766917"/>
          </a:xfrm>
        </p:spPr>
        <p:txBody>
          <a:bodyPr/>
          <a:lstStyle/>
          <a:p>
            <a:r>
              <a:rPr lang="en-US" dirty="0"/>
              <a:t>Firefox Driver</a:t>
            </a:r>
            <a:r>
              <a:rPr lang="en-US" dirty="0" smtClean="0"/>
              <a:t>:</a:t>
            </a:r>
          </a:p>
          <a:p>
            <a:endParaRPr lang="en-US" dirty="0"/>
          </a:p>
          <a:p>
            <a:endParaRPr lang="en-US" dirty="0" smtClean="0"/>
          </a:p>
          <a:p>
            <a:endParaRPr lang="en-US" dirty="0" smtClean="0"/>
          </a:p>
          <a:p>
            <a:r>
              <a:rPr lang="en-US" dirty="0"/>
              <a:t>IE Driver</a:t>
            </a:r>
            <a:r>
              <a:rPr lang="en-US" dirty="0" smtClean="0"/>
              <a:t>:</a:t>
            </a:r>
          </a:p>
          <a:p>
            <a:endParaRPr lang="en-US" dirty="0"/>
          </a:p>
          <a:p>
            <a:endParaRPr lang="en-US" dirty="0" smtClean="0"/>
          </a:p>
          <a:p>
            <a:endParaRPr lang="en-US" dirty="0" smtClean="0"/>
          </a:p>
          <a:p>
            <a:endParaRPr lang="en-US" dirty="0" smtClean="0"/>
          </a:p>
          <a:p>
            <a:r>
              <a:rPr lang="en-US" dirty="0" smtClean="0"/>
              <a:t>Chrome </a:t>
            </a:r>
            <a:r>
              <a:rPr lang="en-US" dirty="0"/>
              <a:t>Driver:</a:t>
            </a:r>
          </a:p>
          <a:p>
            <a:endParaRPr lang="en-US" dirty="0"/>
          </a:p>
          <a:p>
            <a:endParaRPr lang="en-US" dirty="0" smtClean="0"/>
          </a:p>
          <a:p>
            <a:endParaRPr lang="en-US" dirty="0"/>
          </a:p>
        </p:txBody>
      </p:sp>
      <p:pic>
        <p:nvPicPr>
          <p:cNvPr id="14" name="Picture 2" descr="C:\Users\sg818662\Desktop\firef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817" y="1819275"/>
            <a:ext cx="3915588" cy="96399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1" name="Picture 3" descr="C:\Users\sg818662\Desktop\iecod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1308" y="3321381"/>
            <a:ext cx="4886325" cy="12287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2" name="Picture 5" descr="C:\Users\sg818662\Desktop\chromecod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2867" y="5194896"/>
            <a:ext cx="4893816" cy="111065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852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77310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a:t>7.1: Selenium Web Driver – Advance</a:t>
            </a:r>
            <a:r>
              <a:rPr lang="en-US" dirty="0"/>
              <a:t/>
            </a:r>
            <a:br>
              <a:rPr lang="en-US" dirty="0"/>
            </a:br>
            <a:r>
              <a:rPr lang="en-US" dirty="0"/>
              <a:t>Different Drivers (</a:t>
            </a:r>
            <a:r>
              <a:rPr lang="en-US" dirty="0" smtClean="0"/>
              <a:t>Cont.)</a:t>
            </a:r>
            <a:endParaRPr lang="en-US" dirty="0"/>
          </a:p>
        </p:txBody>
      </p:sp>
      <p:sp>
        <p:nvSpPr>
          <p:cNvPr id="6" name="Content Placeholder 5"/>
          <p:cNvSpPr>
            <a:spLocks noGrp="1"/>
          </p:cNvSpPr>
          <p:nvPr>
            <p:ph idx="1"/>
          </p:nvPr>
        </p:nvSpPr>
        <p:spPr/>
        <p:txBody>
          <a:bodyPr/>
          <a:lstStyle/>
          <a:p>
            <a:r>
              <a:rPr lang="en-US" dirty="0"/>
              <a:t>Headless Browser</a:t>
            </a:r>
          </a:p>
          <a:p>
            <a:endParaRPr lang="en-US" dirty="0"/>
          </a:p>
          <a:p>
            <a:pPr lvl="1"/>
            <a:r>
              <a:rPr lang="en-US" dirty="0"/>
              <a:t>Web browser without a graphical user interface</a:t>
            </a:r>
          </a:p>
          <a:p>
            <a:pPr lvl="1"/>
            <a:r>
              <a:rPr lang="en-US" dirty="0" smtClean="0"/>
              <a:t>Normally</a:t>
            </a:r>
            <a:r>
              <a:rPr lang="en-US" dirty="0"/>
              <a:t>, interaction with a website are done with mouse and keyboard using a browser with a GUI</a:t>
            </a:r>
          </a:p>
          <a:p>
            <a:pPr lvl="1"/>
            <a:r>
              <a:rPr lang="en-US" dirty="0"/>
              <a:t>While most headless browser provides an API to manipulate the page/DOM, download resources etc.</a:t>
            </a:r>
          </a:p>
          <a:p>
            <a:pPr lvl="1"/>
            <a:r>
              <a:rPr lang="en-US" dirty="0"/>
              <a:t>So instead of, for example, actually clicking an element with the mouse, a headless browser allows you to click an element by code</a:t>
            </a:r>
          </a:p>
          <a:p>
            <a:pPr lvl="1"/>
            <a:r>
              <a:rPr lang="en-US" dirty="0"/>
              <a:t>Headers, Local storage and Cookies work the same way</a:t>
            </a:r>
          </a:p>
          <a:p>
            <a:pPr lvl="1"/>
            <a:r>
              <a:rPr lang="en-US" dirty="0"/>
              <a:t>List of Headless Browsers</a:t>
            </a:r>
          </a:p>
          <a:p>
            <a:pPr lvl="2"/>
            <a:r>
              <a:rPr lang="en-US" dirty="0" err="1"/>
              <a:t>PhanthomJS</a:t>
            </a:r>
            <a:r>
              <a:rPr lang="en-US" dirty="0"/>
              <a:t> </a:t>
            </a:r>
          </a:p>
          <a:p>
            <a:pPr lvl="2"/>
            <a:r>
              <a:rPr lang="en-US" dirty="0" err="1"/>
              <a:t>HtmlUnit</a:t>
            </a:r>
            <a:endParaRPr lang="en-US" dirty="0"/>
          </a:p>
          <a:p>
            <a:pPr lvl="2"/>
            <a:r>
              <a:rPr lang="en-US" dirty="0" err="1"/>
              <a:t>TrifleJS</a:t>
            </a:r>
            <a:endParaRPr lang="en-US" dirty="0"/>
          </a:p>
          <a:p>
            <a:pPr lvl="2"/>
            <a:r>
              <a:rPr lang="en-US" dirty="0" smtClean="0"/>
              <a:t>Splash</a:t>
            </a:r>
            <a:endParaRPr lang="en-US" dirty="0"/>
          </a:p>
        </p:txBody>
      </p:sp>
    </p:spTree>
    <p:extLst>
      <p:ext uri="{BB962C8B-B14F-4D97-AF65-F5344CB8AC3E}">
        <p14:creationId xmlns:p14="http://schemas.microsoft.com/office/powerpoint/2010/main" val="3774078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a:t>7.1: Selenium Web Driver – Advance</a:t>
            </a:r>
            <a:r>
              <a:rPr lang="en-US" dirty="0"/>
              <a:t/>
            </a:r>
            <a:br>
              <a:rPr lang="en-US" dirty="0"/>
            </a:br>
            <a:r>
              <a:rPr lang="en-US" dirty="0"/>
              <a:t>Different Drivers (</a:t>
            </a:r>
            <a:r>
              <a:rPr lang="en-US" dirty="0" smtClean="0"/>
              <a:t>Cont.)</a:t>
            </a:r>
            <a:endParaRPr lang="en-US" dirty="0"/>
          </a:p>
        </p:txBody>
      </p:sp>
      <p:sp>
        <p:nvSpPr>
          <p:cNvPr id="8" name="Content Placeholder 7"/>
          <p:cNvSpPr>
            <a:spLocks noGrp="1"/>
          </p:cNvSpPr>
          <p:nvPr>
            <p:ph idx="1"/>
          </p:nvPr>
        </p:nvSpPr>
        <p:spPr>
          <a:xfrm>
            <a:off x="298516" y="1304266"/>
            <a:ext cx="8845484" cy="4643751"/>
          </a:xfrm>
        </p:spPr>
        <p:txBody>
          <a:bodyPr/>
          <a:lstStyle/>
          <a:p>
            <a:r>
              <a:rPr lang="en-US" sz="2000" dirty="0" err="1"/>
              <a:t>PhanthomJS</a:t>
            </a:r>
            <a:r>
              <a:rPr lang="en-US" sz="2000" dirty="0"/>
              <a:t> (Headless Browser)</a:t>
            </a:r>
          </a:p>
          <a:p>
            <a:pPr lvl="1"/>
            <a:r>
              <a:rPr lang="en-US" sz="1600" dirty="0" smtClean="0"/>
              <a:t>HEADLESS </a:t>
            </a:r>
            <a:r>
              <a:rPr lang="en-US" sz="1600" dirty="0"/>
              <a:t>WEBSITE TESTING</a:t>
            </a:r>
          </a:p>
          <a:p>
            <a:pPr lvl="2"/>
            <a:r>
              <a:rPr lang="en-US" sz="1400" dirty="0"/>
              <a:t>Headless Web Kit with JavaScript API</a:t>
            </a:r>
          </a:p>
          <a:p>
            <a:pPr lvl="1"/>
            <a:r>
              <a:rPr lang="en-US" sz="1600" dirty="0"/>
              <a:t>SCREEN CAPTURE</a:t>
            </a:r>
          </a:p>
          <a:p>
            <a:pPr lvl="2"/>
            <a:r>
              <a:rPr lang="en-US" sz="1400" dirty="0"/>
              <a:t>Programmatically capture web contents, including SVG and Canvas</a:t>
            </a:r>
          </a:p>
          <a:p>
            <a:pPr lvl="1"/>
            <a:r>
              <a:rPr lang="en-US" sz="1600" dirty="0"/>
              <a:t>PAGE AUTOMATION</a:t>
            </a:r>
          </a:p>
          <a:p>
            <a:pPr lvl="2"/>
            <a:r>
              <a:rPr lang="en-US" sz="1400" dirty="0"/>
              <a:t>Access and manipulate webpages with the standard DOM API, or with usual libraries like jQuery</a:t>
            </a:r>
          </a:p>
          <a:p>
            <a:pPr lvl="1"/>
            <a:r>
              <a:rPr lang="en-US" sz="1600" dirty="0"/>
              <a:t>Example of interacting with a page using </a:t>
            </a:r>
            <a:r>
              <a:rPr lang="en-US" sz="1600" dirty="0" err="1"/>
              <a:t>PhantomJS</a:t>
            </a:r>
            <a:r>
              <a:rPr lang="en-US" sz="1600" dirty="0"/>
              <a:t>:</a:t>
            </a:r>
          </a:p>
          <a:p>
            <a:pPr marL="189411" lvl="1" indent="0">
              <a:buNone/>
            </a:pPr>
            <a:r>
              <a:rPr lang="en-US" sz="1600" dirty="0"/>
              <a:t>   </a:t>
            </a:r>
            <a:r>
              <a:rPr lang="en-US" sz="1600" dirty="0" smtClean="0"/>
              <a:t> </a:t>
            </a:r>
            <a:endParaRPr lang="en-US" sz="1600" dirty="0"/>
          </a:p>
          <a:p>
            <a:endParaRPr lang="en-US" sz="2000" dirty="0"/>
          </a:p>
        </p:txBody>
      </p:sp>
      <p:sp>
        <p:nvSpPr>
          <p:cNvPr id="9" name="TextBox 8"/>
          <p:cNvSpPr txBox="1"/>
          <p:nvPr/>
        </p:nvSpPr>
        <p:spPr>
          <a:xfrm>
            <a:off x="800100" y="3848100"/>
            <a:ext cx="7200900" cy="2308324"/>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marL="189411" lvl="1" indent="0">
              <a:buNone/>
            </a:pPr>
            <a:r>
              <a:rPr lang="en-US" dirty="0" err="1"/>
              <a:t>page.evaluate</a:t>
            </a:r>
            <a:r>
              <a:rPr lang="en-US" dirty="0"/>
              <a:t>(function() {</a:t>
            </a:r>
          </a:p>
          <a:p>
            <a:pPr marL="370386" lvl="2" indent="0">
              <a:buNone/>
            </a:pPr>
            <a:r>
              <a:rPr lang="en-US" dirty="0"/>
              <a:t>        //Fill in form on page</a:t>
            </a:r>
          </a:p>
          <a:p>
            <a:pPr marL="370386" lvl="2" indent="0">
              <a:buNone/>
            </a:pPr>
            <a:r>
              <a:rPr lang="en-US" dirty="0"/>
              <a:t>        </a:t>
            </a:r>
            <a:r>
              <a:rPr lang="en-US" dirty="0" err="1"/>
              <a:t>document.getElementById</a:t>
            </a:r>
            <a:r>
              <a:rPr lang="en-US" dirty="0"/>
              <a:t>('Name').value = 'John Doe'; </a:t>
            </a:r>
          </a:p>
          <a:p>
            <a:pPr marL="370386" lvl="2" indent="0">
              <a:buNone/>
            </a:pPr>
            <a:r>
              <a:rPr lang="en-US" dirty="0"/>
              <a:t>        </a:t>
            </a:r>
            <a:r>
              <a:rPr lang="en-US" dirty="0" err="1"/>
              <a:t>document.getElementById</a:t>
            </a:r>
            <a:r>
              <a:rPr lang="en-US" dirty="0"/>
              <a:t>('Email').value = '</a:t>
            </a:r>
            <a:r>
              <a:rPr lang="en-US" dirty="0" err="1"/>
              <a:t>john.doe@john.doe</a:t>
            </a:r>
            <a:r>
              <a:rPr lang="en-US" dirty="0"/>
              <a:t>';</a:t>
            </a:r>
          </a:p>
          <a:p>
            <a:pPr marL="370386" lvl="2" indent="0">
              <a:buNone/>
            </a:pPr>
            <a:r>
              <a:rPr lang="en-US" dirty="0"/>
              <a:t>        //Submit</a:t>
            </a:r>
          </a:p>
          <a:p>
            <a:pPr marL="370386" lvl="2" indent="0">
              <a:buNone/>
            </a:pPr>
            <a:r>
              <a:rPr lang="en-US" dirty="0"/>
              <a:t>        $('#</a:t>
            </a:r>
            <a:r>
              <a:rPr lang="en-US" dirty="0" err="1"/>
              <a:t>SubmitButton</a:t>
            </a:r>
            <a:r>
              <a:rPr lang="en-US" dirty="0"/>
              <a:t>').click();</a:t>
            </a:r>
          </a:p>
          <a:p>
            <a:pPr marL="370386" lvl="2" indent="0">
              <a:buNone/>
            </a:pPr>
            <a:r>
              <a:rPr lang="en-US" dirty="0"/>
              <a:t>    </a:t>
            </a:r>
            <a:r>
              <a:rPr lang="en-US" dirty="0" smtClean="0"/>
              <a:t>});</a:t>
            </a:r>
            <a:endParaRPr lang="en-US" sz="1400" dirty="0" smtClean="0">
              <a:solidFill>
                <a:schemeClr val="tx2">
                  <a:lumMod val="50000"/>
                </a:schemeClr>
              </a:solidFill>
            </a:endParaRPr>
          </a:p>
        </p:txBody>
      </p:sp>
    </p:spTree>
    <p:extLst>
      <p:ext uri="{BB962C8B-B14F-4D97-AF65-F5344CB8AC3E}">
        <p14:creationId xmlns:p14="http://schemas.microsoft.com/office/powerpoint/2010/main" val="2404330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6410995970C5439ABD09A0520125A5" ma:contentTypeVersion="3" ma:contentTypeDescription="Create a new document." ma:contentTypeScope="" ma:versionID="7730e52a0023c610d1074a9f7c12aa26">
  <xsd:schema xmlns:xsd="http://www.w3.org/2001/XMLSchema" xmlns:xs="http://www.w3.org/2001/XMLSchema" xmlns:p="http://schemas.microsoft.com/office/2006/metadata/properties" xmlns:ns2="952a6df7-b138-4f89-9bc4-e7a874ea3254" xmlns:ns3="12ac6c77-9dce-46bd-9b13-eb21919194a6" targetNamespace="http://schemas.microsoft.com/office/2006/metadata/properties" ma:root="true" ma:fieldsID="09daa886528e243cb15d4c27c771edde" ns2:_="" ns3:_="">
    <xsd:import namespace="952a6df7-b138-4f89-9bc4-e7a874ea3254"/>
    <xsd:import namespace="12ac6c77-9dce-46bd-9b13-eb21919194a6"/>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2ac6c77-9dce-46bd-9b13-eb21919194a6"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12ac6c77-9dce-46bd-9b13-eb21919194a6">Class book</Material_x0020_Type>
    <Category xmlns="12ac6c77-9dce-46bd-9b13-eb21919194a6">Module Artifact</Category>
    <Levels xmlns="12ac6c77-9dce-46bd-9b13-eb21919194a6">L1</Levels>
  </documentManagement>
</p:properties>
</file>

<file path=customXml/itemProps1.xml><?xml version="1.0" encoding="utf-8"?>
<ds:datastoreItem xmlns:ds="http://schemas.openxmlformats.org/officeDocument/2006/customXml" ds:itemID="{76441FA9-E8CD-46B8-B642-D9233F17DA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2a6df7-b138-4f89-9bc4-e7a874ea3254"/>
    <ds:schemaRef ds:uri="12ac6c77-9dce-46bd-9b13-eb21919194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952a6df7-b138-4f89-9bc4-e7a874ea3254"/>
    <ds:schemaRef ds:uri="12ac6c77-9dce-46bd-9b13-eb21919194a6"/>
  </ds:schemaRefs>
</ds:datastoreItem>
</file>

<file path=docProps/app.xml><?xml version="1.0" encoding="utf-8"?>
<Properties xmlns="http://schemas.openxmlformats.org/officeDocument/2006/extended-properties" xmlns:vt="http://schemas.openxmlformats.org/officeDocument/2006/docPropsVTypes">
  <Template/>
  <TotalTime>15120</TotalTime>
  <Words>1702</Words>
  <Application>Microsoft Office PowerPoint</Application>
  <PresentationFormat>On-screen Show (4:3)</PresentationFormat>
  <Paragraphs>272</Paragraphs>
  <Slides>17</Slides>
  <Notes>17</Notes>
  <HiddenSlides>2</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Candara</vt:lpstr>
      <vt:lpstr>Helvetica Light</vt:lpstr>
      <vt:lpstr>Wingdings</vt:lpstr>
      <vt:lpstr>2_Corporate Presentation Template (4x3 - Normal)</vt:lpstr>
      <vt:lpstr>think-cell Slide</vt:lpstr>
      <vt:lpstr>Test Automation &amp; Advanced Selenium</vt:lpstr>
      <vt:lpstr>Lesson Objectives</vt:lpstr>
      <vt:lpstr>7.1: Selenium Web Driver – Advance Selenium - How it works?</vt:lpstr>
      <vt:lpstr> 7.1: Selenium Web Driver – Advance  Different Drivers</vt:lpstr>
      <vt:lpstr>PowerPoint Presentation</vt:lpstr>
      <vt:lpstr> 7.1: Selenium Web Driver – Advance  Different Drivers (Cont.)</vt:lpstr>
      <vt:lpstr>PowerPoint Presentation</vt:lpstr>
      <vt:lpstr>7.1: Selenium Web Driver – Advance Different Drivers (Cont.)</vt:lpstr>
      <vt:lpstr>7.1: Selenium Web Driver – Advance Different Drivers (Cont.)</vt:lpstr>
      <vt:lpstr>7.1: Selenium Web Driver – Advance Different Drivers (Cont.)</vt:lpstr>
      <vt:lpstr>7.1: Selenium Web Driver – Advance Different Drivers (Cont.)</vt:lpstr>
      <vt:lpstr> 7.1: Selenium Web Driver – Advance Different Drivers (Cont.) </vt:lpstr>
      <vt:lpstr>7.1: Selenium Web Driver – Advance Remote Web Driver</vt:lpstr>
      <vt:lpstr>7.1: Selenium Web Driver – Advance Capabilities and Profile Setting</vt:lpstr>
      <vt:lpstr>7.1: Selenium Web Driver – Advance Selenium Grid</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and Advanced Selenium-Classbook-Lesson07</dc:title>
  <dc:creator>iGATE</dc:creator>
  <cp:lastModifiedBy>Bhosle, Shilpa</cp:lastModifiedBy>
  <cp:revision>312</cp:revision>
  <cp:lastPrinted>2016-10-19T04:26:16Z</cp:lastPrinted>
  <dcterms:created xsi:type="dcterms:W3CDTF">2012-05-18T02:59:15Z</dcterms:created>
  <dcterms:modified xsi:type="dcterms:W3CDTF">2017-01-06T05:00:39Z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0x010100226410995970C5439ABD09A0520125A5</vt:lpwstr>
  </property>
  <property fmtid="{D5CDD505-2E9C-101B-9397-08002B2CF9AE}" pid="4" name="_SourceUrl">
    <vt:lpwstr/>
  </property>
</Properties>
</file>