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34"/>
  </p:notesMasterIdLst>
  <p:handoutMasterIdLst>
    <p:handoutMasterId r:id="rId35"/>
  </p:handoutMasterIdLst>
  <p:sldIdLst>
    <p:sldId id="265" r:id="rId5"/>
    <p:sldId id="259" r:id="rId6"/>
    <p:sldId id="298" r:id="rId7"/>
    <p:sldId id="285" r:id="rId8"/>
    <p:sldId id="281" r:id="rId9"/>
    <p:sldId id="324" r:id="rId10"/>
    <p:sldId id="302" r:id="rId11"/>
    <p:sldId id="303" r:id="rId12"/>
    <p:sldId id="316" r:id="rId13"/>
    <p:sldId id="325" r:id="rId14"/>
    <p:sldId id="326" r:id="rId15"/>
    <p:sldId id="307" r:id="rId16"/>
    <p:sldId id="308" r:id="rId17"/>
    <p:sldId id="309" r:id="rId18"/>
    <p:sldId id="310" r:id="rId19"/>
    <p:sldId id="286" r:id="rId20"/>
    <p:sldId id="291" r:id="rId21"/>
    <p:sldId id="313" r:id="rId22"/>
    <p:sldId id="314" r:id="rId23"/>
    <p:sldId id="312" r:id="rId24"/>
    <p:sldId id="317" r:id="rId25"/>
    <p:sldId id="318" r:id="rId26"/>
    <p:sldId id="319" r:id="rId27"/>
    <p:sldId id="320" r:id="rId28"/>
    <p:sldId id="321" r:id="rId29"/>
    <p:sldId id="322" r:id="rId30"/>
    <p:sldId id="323" r:id="rId31"/>
    <p:sldId id="294" r:id="rId32"/>
    <p:sldId id="295"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0">
          <p15:clr>
            <a:srgbClr val="A4A3A4"/>
          </p15:clr>
        </p15:guide>
        <p15:guide id="2" pos="13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5560" autoAdjust="0"/>
  </p:normalViewPr>
  <p:slideViewPr>
    <p:cSldViewPr snapToGrid="0" showGuides="1">
      <p:cViewPr varScale="1">
        <p:scale>
          <a:sx n="85" d="100"/>
          <a:sy n="85" d="100"/>
        </p:scale>
        <p:origin x="1334"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202" y="216"/>
      </p:cViewPr>
      <p:guideLst>
        <p:guide orient="horz" pos="2860"/>
        <p:guide pos="13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1/6/2017</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smtClean="0"/>
              <a:t>Page XX-#</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95513" y="4536373"/>
            <a:ext cx="4872681" cy="4231783"/>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77625" y="48006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Test Automation &amp; Advanced Selenium     			      Selenium Frameworks</a:t>
            </a:r>
            <a:endParaRPr lang="en-US" sz="170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4113917" y="8771367"/>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08-</a:t>
            </a:r>
            <a:fld id="{BD9FB300-F9DC-4669-88F4-967ABA23CC04}" type="slidenum">
              <a:rPr lang="en-US" sz="10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seleniumhq.org/docs/02_selenium_ide.jsp#selenes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release.openqa.org/selenium-core/1.0/reference.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8060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6725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6725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rPr>
              <a:t>The Selenium IDE test cases can be saved into following format:</a:t>
            </a:r>
          </a:p>
          <a:p>
            <a:r>
              <a:rPr lang="en-US" dirty="0" smtClean="0">
                <a:latin typeface="Arial" panose="020B0604020202020204" pitchFamily="34" charset="0"/>
              </a:rPr>
              <a:t>HTML format</a:t>
            </a:r>
          </a:p>
          <a:p>
            <a:r>
              <a:rPr lang="en-US" dirty="0" smtClean="0">
                <a:latin typeface="Arial" panose="020B0604020202020204" pitchFamily="34" charset="0"/>
              </a:rPr>
              <a:t>The Selenium IDE test cases can be exported into following formats/programming languages.</a:t>
            </a:r>
          </a:p>
          <a:p>
            <a:r>
              <a:rPr lang="en-US" dirty="0" smtClean="0">
                <a:latin typeface="Arial" panose="020B0604020202020204" pitchFamily="34" charset="0"/>
              </a:rPr>
              <a:t>java (IDE exported in Java)</a:t>
            </a:r>
          </a:p>
          <a:p>
            <a:r>
              <a:rPr lang="en-US" dirty="0" smtClean="0">
                <a:latin typeface="Arial" panose="020B0604020202020204" pitchFamily="34" charset="0"/>
              </a:rPr>
              <a:t>rb (IDE exported in Ruby)</a:t>
            </a:r>
          </a:p>
          <a:p>
            <a:r>
              <a:rPr lang="en-US" dirty="0" smtClean="0">
                <a:latin typeface="Arial" panose="020B0604020202020204" pitchFamily="34" charset="0"/>
              </a:rPr>
              <a:t>py (IDE exported in Python)</a:t>
            </a:r>
          </a:p>
          <a:p>
            <a:r>
              <a:rPr lang="en-US" dirty="0" smtClean="0">
                <a:latin typeface="Arial" panose="020B0604020202020204" pitchFamily="34" charset="0"/>
              </a:rPr>
              <a:t>cs (IDE exported in C#)</a:t>
            </a:r>
          </a:p>
          <a:p>
            <a:endParaRPr lang="en-US" dirty="0">
              <a:latin typeface="Arial" panose="020B0604020202020204" pitchFamily="34" charset="0"/>
            </a:endParaRPr>
          </a:p>
        </p:txBody>
      </p:sp>
    </p:spTree>
    <p:extLst>
      <p:ext uri="{BB962C8B-B14F-4D97-AF65-F5344CB8AC3E}">
        <p14:creationId xmlns:p14="http://schemas.microsoft.com/office/powerpoint/2010/main" val="2260828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93517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66039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latin typeface="Arial" panose="020B0604020202020204" pitchFamily="34" charset="0"/>
              </a:rPr>
              <a:t>Log/Reference/UI-Element/Rollup Pane</a:t>
            </a:r>
          </a:p>
          <a:p>
            <a:r>
              <a:rPr lang="en-US" dirty="0">
                <a:latin typeface="Arial" panose="020B0604020202020204" pitchFamily="34" charset="0"/>
              </a:rPr>
              <a:t>The bottom pane is used for four different functions–Log, Reference, UI-Element, and Rollup–depending on which tab is selected.</a:t>
            </a:r>
          </a:p>
          <a:p>
            <a:endParaRPr lang="en-US" b="1" dirty="0">
              <a:latin typeface="Arial" panose="020B0604020202020204" pitchFamily="34" charset="0"/>
            </a:endParaRPr>
          </a:p>
          <a:p>
            <a:r>
              <a:rPr lang="en-US" b="1" dirty="0">
                <a:latin typeface="Arial" panose="020B0604020202020204" pitchFamily="34" charset="0"/>
              </a:rPr>
              <a:t>Log</a:t>
            </a:r>
          </a:p>
          <a:p>
            <a:r>
              <a:rPr lang="en-US" dirty="0">
                <a:latin typeface="Arial" panose="020B0604020202020204" pitchFamily="34" charset="0"/>
              </a:rPr>
              <a:t>When you run your test case, error messages and information messages showing the progress are displayed in this pane automatically, even if you do not first select the Log tab. These messages are often useful for test case debugging. Notice the Clear button for clearing the Log. Also notice the Info button is a drop-down allowing selection of different levels of information to log.</a:t>
            </a:r>
          </a:p>
          <a:p>
            <a:endParaRPr lang="en-US" dirty="0">
              <a:latin typeface="Arial" panose="020B0604020202020204" pitchFamily="34" charset="0"/>
            </a:endParaRPr>
          </a:p>
          <a:p>
            <a:r>
              <a:rPr lang="en-US" b="1" dirty="0">
                <a:latin typeface="Arial" panose="020B0604020202020204" pitchFamily="34" charset="0"/>
              </a:rPr>
              <a:t>Reference</a:t>
            </a:r>
          </a:p>
          <a:p>
            <a:r>
              <a:rPr lang="en-US" dirty="0">
                <a:latin typeface="Arial" panose="020B0604020202020204" pitchFamily="34" charset="0"/>
              </a:rPr>
              <a:t>The Reference tab is the default selection whenever you are entering or </a:t>
            </a:r>
            <a:r>
              <a:rPr lang="en-US" dirty="0" err="1">
                <a:latin typeface="Arial" panose="020B0604020202020204" pitchFamily="34" charset="0"/>
              </a:rPr>
              <a:t>modifying</a:t>
            </a:r>
            <a:r>
              <a:rPr lang="en-US" dirty="0" err="1">
                <a:latin typeface="Arial" panose="020B0604020202020204" pitchFamily="34" charset="0"/>
                <a:hlinkClick r:id="rId3"/>
              </a:rPr>
              <a:t>Selenese</a:t>
            </a:r>
            <a:r>
              <a:rPr lang="en-US" dirty="0">
                <a:latin typeface="Arial" panose="020B0604020202020204" pitchFamily="34" charset="0"/>
              </a:rPr>
              <a:t> commands and parameters in Table mode. In Table mode, the Reference pane will display documentation on the current command. When entering or modifying commands, whether from Table or Source mode, it is critically important to ensure that the parameters specified in the Target and Value fields match those specified in the parameter list in the Reference pane. The number of parameters provided must match the number specified, the order of parameters provided must match the order specified, and the type of parameters provided must match the type specified. If there is a mismatch in any of these three areas, the command will not run correctly.</a:t>
            </a:r>
          </a:p>
          <a:p>
            <a:endParaRPr lang="en-US" dirty="0">
              <a:latin typeface="Arial" panose="020B0604020202020204" pitchFamily="34" charset="0"/>
            </a:endParaRPr>
          </a:p>
          <a:p>
            <a:r>
              <a:rPr lang="en-US" dirty="0">
                <a:latin typeface="Arial" panose="020B0604020202020204" pitchFamily="34" charset="0"/>
              </a:rPr>
              <a:t>While the Reference tab is invaluable as a quick reference, it is still often necessary to consult the Selenium </a:t>
            </a:r>
            <a:r>
              <a:rPr lang="en-US" dirty="0">
                <a:latin typeface="Arial" panose="020B0604020202020204" pitchFamily="34" charset="0"/>
                <a:hlinkClick r:id="rId4"/>
              </a:rPr>
              <a:t>Reference</a:t>
            </a:r>
            <a:r>
              <a:rPr lang="en-US" dirty="0">
                <a:latin typeface="Arial" panose="020B0604020202020204" pitchFamily="34" charset="0"/>
              </a:rPr>
              <a:t> document.</a:t>
            </a:r>
          </a:p>
          <a:p>
            <a:endParaRPr lang="en-US" dirty="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1672485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buClr>
                <a:srgbClr val="00B0F0"/>
              </a:buClr>
            </a:pPr>
            <a:r>
              <a:rPr lang="en-US" b="1" dirty="0" smtClean="0">
                <a:latin typeface="Arial" panose="020B0604020202020204" pitchFamily="34" charset="0"/>
              </a:rPr>
              <a:t>Action:</a:t>
            </a:r>
            <a:r>
              <a:rPr lang="en-US" dirty="0" smtClean="0">
                <a:latin typeface="Arial" panose="020B0604020202020204" pitchFamily="34" charset="0"/>
              </a:rPr>
              <a:t> Used to change the state of the AUT(Application under Test)</a:t>
            </a:r>
          </a:p>
          <a:p>
            <a:pPr>
              <a:buClr>
                <a:srgbClr val="00B0F0"/>
              </a:buClr>
            </a:pPr>
            <a:r>
              <a:rPr lang="en-US" dirty="0" smtClean="0">
                <a:latin typeface="Arial" panose="020B0604020202020204" pitchFamily="34" charset="0"/>
              </a:rPr>
              <a:t>like click on some link, type a value in edit box, select some options on the page, select a value from drop down etc. </a:t>
            </a:r>
          </a:p>
          <a:p>
            <a:pPr>
              <a:buClr>
                <a:srgbClr val="00B0F0"/>
              </a:buClr>
            </a:pPr>
            <a:r>
              <a:rPr lang="en-US" dirty="0" smtClean="0">
                <a:latin typeface="Arial" panose="020B0604020202020204" pitchFamily="34" charset="0"/>
              </a:rPr>
              <a:t>When action is performed on AUT the test will fail if the action is not achieved. </a:t>
            </a:r>
          </a:p>
          <a:p>
            <a:pPr>
              <a:buClr>
                <a:srgbClr val="00B0F0"/>
              </a:buClr>
            </a:pPr>
            <a:endParaRPr lang="en-US" dirty="0" smtClean="0">
              <a:latin typeface="Arial" panose="020B0604020202020204" pitchFamily="34" charset="0"/>
            </a:endParaRPr>
          </a:p>
          <a:p>
            <a:pPr>
              <a:buClr>
                <a:srgbClr val="00B0F0"/>
              </a:buClr>
            </a:pPr>
            <a:r>
              <a:rPr lang="en-US" b="1" dirty="0" smtClean="0">
                <a:latin typeface="Arial" panose="020B0604020202020204" pitchFamily="34" charset="0"/>
              </a:rPr>
              <a:t>Accessor:- </a:t>
            </a:r>
          </a:p>
          <a:p>
            <a:pPr>
              <a:buClr>
                <a:srgbClr val="00B0F0"/>
              </a:buClr>
            </a:pPr>
            <a:r>
              <a:rPr lang="en-US" dirty="0" smtClean="0">
                <a:latin typeface="Arial" panose="020B0604020202020204" pitchFamily="34" charset="0"/>
              </a:rPr>
              <a:t>This command check the state of the application and save the  application state in some variable. It can be used for automatic generation of assertions.</a:t>
            </a:r>
          </a:p>
          <a:p>
            <a:pPr>
              <a:buClr>
                <a:srgbClr val="00B0F0"/>
              </a:buClr>
            </a:pPr>
            <a:endParaRPr lang="en-US" dirty="0" smtClean="0">
              <a:latin typeface="Arial" panose="020B0604020202020204" pitchFamily="34" charset="0"/>
            </a:endParaRPr>
          </a:p>
          <a:p>
            <a:pPr>
              <a:buClr>
                <a:srgbClr val="00B0F0"/>
              </a:buClr>
            </a:pPr>
            <a:r>
              <a:rPr lang="en-US" b="1" dirty="0" smtClean="0">
                <a:latin typeface="Arial" panose="020B0604020202020204" pitchFamily="34" charset="0"/>
              </a:rPr>
              <a:t>Assertions:</a:t>
            </a:r>
          </a:p>
          <a:p>
            <a:pPr>
              <a:buClr>
                <a:srgbClr val="00B0F0"/>
              </a:buClr>
            </a:pPr>
            <a:r>
              <a:rPr lang="en-US" dirty="0" smtClean="0">
                <a:latin typeface="Arial" panose="020B0604020202020204" pitchFamily="34" charset="0"/>
              </a:rPr>
              <a:t>Are very similar to checkpoint in UFT/QTP. Assertion verifies the state of the application matches it with the expected state and generates the True/False result.</a:t>
            </a:r>
          </a:p>
          <a:p>
            <a:pPr>
              <a:buClr>
                <a:srgbClr val="00B0F0"/>
              </a:buClr>
            </a:pPr>
            <a:endParaRPr lang="en-US" dirty="0" smtClean="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1262855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1727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7424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6700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77602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43046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3678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8864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2492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8154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857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2311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2184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1524118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a:p>
        </p:txBody>
      </p:sp>
    </p:spTree>
    <p:extLst>
      <p:ext uri="{BB962C8B-B14F-4D97-AF65-F5344CB8AC3E}">
        <p14:creationId xmlns:p14="http://schemas.microsoft.com/office/powerpoint/2010/main" val="3144406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197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28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Autofit/>
          </a:bodyPr>
          <a:lstStyle/>
          <a:p>
            <a:r>
              <a:rPr lang="en-US" dirty="0">
                <a:latin typeface="Arial" panose="020B0604020202020204" pitchFamily="34" charset="0"/>
              </a:rPr>
              <a:t>1. Architecture</a:t>
            </a:r>
          </a:p>
          <a:p>
            <a:r>
              <a:rPr lang="en-US" dirty="0" err="1">
                <a:latin typeface="Arial" panose="020B0604020202020204" pitchFamily="34" charset="0"/>
              </a:rPr>
              <a:t>WebDriver's</a:t>
            </a:r>
            <a:r>
              <a:rPr lang="en-US" dirty="0">
                <a:latin typeface="Arial" panose="020B0604020202020204" pitchFamily="34" charset="0"/>
              </a:rPr>
              <a:t> architecture is simpler than Selenium RC's.</a:t>
            </a:r>
          </a:p>
          <a:p>
            <a:endParaRPr lang="en-US" dirty="0">
              <a:latin typeface="Arial" panose="020B0604020202020204" pitchFamily="34" charset="0"/>
            </a:endParaRPr>
          </a:p>
          <a:p>
            <a:pPr marL="181240" indent="-181240">
              <a:buFont typeface="Arial" panose="020B0604020202020204" pitchFamily="34" charset="0"/>
              <a:buChar char="•"/>
            </a:pPr>
            <a:r>
              <a:rPr lang="en-US" dirty="0">
                <a:latin typeface="Arial" panose="020B0604020202020204" pitchFamily="34" charset="0"/>
              </a:rPr>
              <a:t>It controls the browser from the OS level</a:t>
            </a:r>
          </a:p>
          <a:p>
            <a:pPr marL="181240" indent="-181240">
              <a:buFont typeface="Arial" panose="020B0604020202020204" pitchFamily="34" charset="0"/>
              <a:buChar char="•"/>
            </a:pPr>
            <a:r>
              <a:rPr lang="en-US" dirty="0">
                <a:latin typeface="Arial" panose="020B0604020202020204" pitchFamily="34" charset="0"/>
              </a:rPr>
              <a:t>All you need are your programming language's IDE (which contains your Selenium commands) and a browser.</a:t>
            </a:r>
          </a:p>
          <a:p>
            <a:pPr marL="181240" indent="-181240">
              <a:buFont typeface="Arial" panose="020B0604020202020204" pitchFamily="34" charset="0"/>
              <a:buChar char="•"/>
            </a:pPr>
            <a:r>
              <a:rPr lang="en-US" dirty="0">
                <a:latin typeface="Arial" panose="020B0604020202020204" pitchFamily="34" charset="0"/>
              </a:rPr>
              <a:t>You first need to launch a separate application called Selenium Remote Control (RC) Server before you can start testing</a:t>
            </a:r>
          </a:p>
          <a:p>
            <a:pPr marL="181240" indent="-181240">
              <a:buFont typeface="Arial" panose="020B0604020202020204" pitchFamily="34" charset="0"/>
              <a:buChar char="•"/>
            </a:pPr>
            <a:r>
              <a:rPr lang="en-US" dirty="0">
                <a:latin typeface="Arial" panose="020B0604020202020204" pitchFamily="34" charset="0"/>
              </a:rPr>
              <a:t>The Selenium RC Server acts as a "middleman" between your Selenium commands and your browser</a:t>
            </a:r>
          </a:p>
          <a:p>
            <a:pPr marL="181240" indent="-181240">
              <a:buFont typeface="Arial" panose="020B0604020202020204" pitchFamily="34" charset="0"/>
              <a:buChar char="•"/>
            </a:pPr>
            <a:r>
              <a:rPr lang="en-US" dirty="0">
                <a:latin typeface="Arial" panose="020B0604020202020204" pitchFamily="34" charset="0"/>
              </a:rPr>
              <a:t>When you begin testing, Selenium RC Server "injects" a </a:t>
            </a:r>
            <a:r>
              <a:rPr lang="en-US" dirty="0" err="1">
                <a:latin typeface="Arial" panose="020B0604020202020204" pitchFamily="34" charset="0"/>
              </a:rPr>
              <a:t>Javascript</a:t>
            </a:r>
            <a:r>
              <a:rPr lang="en-US" dirty="0">
                <a:latin typeface="Arial" panose="020B0604020202020204" pitchFamily="34" charset="0"/>
              </a:rPr>
              <a:t> program called Selenium Core into the browser.</a:t>
            </a:r>
          </a:p>
          <a:p>
            <a:pPr marL="181240" indent="-181240">
              <a:buFont typeface="Arial" panose="020B0604020202020204" pitchFamily="34" charset="0"/>
              <a:buChar char="•"/>
            </a:pPr>
            <a:r>
              <a:rPr lang="en-US" dirty="0">
                <a:latin typeface="Arial" panose="020B0604020202020204" pitchFamily="34" charset="0"/>
              </a:rPr>
              <a:t>Once injected, Selenium Core will start receiving instructions relayed by the RC Server from your test program.</a:t>
            </a:r>
          </a:p>
          <a:p>
            <a:pPr marL="181240" indent="-181240">
              <a:buFont typeface="Arial" panose="020B0604020202020204" pitchFamily="34" charset="0"/>
              <a:buChar char="•"/>
            </a:pPr>
            <a:r>
              <a:rPr lang="en-US" dirty="0">
                <a:latin typeface="Arial" panose="020B0604020202020204" pitchFamily="34" charset="0"/>
              </a:rPr>
              <a:t>When the instructions are received, Selenium Core will execute them as </a:t>
            </a:r>
            <a:r>
              <a:rPr lang="en-US" dirty="0" err="1">
                <a:latin typeface="Arial" panose="020B0604020202020204" pitchFamily="34" charset="0"/>
              </a:rPr>
              <a:t>Javascript</a:t>
            </a:r>
            <a:r>
              <a:rPr lang="en-US" dirty="0">
                <a:latin typeface="Arial" panose="020B0604020202020204" pitchFamily="34" charset="0"/>
              </a:rPr>
              <a:t> commands.</a:t>
            </a:r>
          </a:p>
          <a:p>
            <a:pPr marL="181240" indent="-181240">
              <a:buFont typeface="Arial" panose="020B0604020202020204" pitchFamily="34" charset="0"/>
              <a:buChar char="•"/>
            </a:pPr>
            <a:r>
              <a:rPr lang="en-US" dirty="0">
                <a:latin typeface="Arial" panose="020B0604020202020204" pitchFamily="34" charset="0"/>
              </a:rPr>
              <a:t>The browser will obey the instructions of Selenium Core, and will relay its response to the RC Server.</a:t>
            </a:r>
          </a:p>
          <a:p>
            <a:pPr marL="181240" indent="-181240">
              <a:buFont typeface="Arial" panose="020B0604020202020204" pitchFamily="34" charset="0"/>
              <a:buChar char="•"/>
            </a:pPr>
            <a:r>
              <a:rPr lang="en-US" dirty="0">
                <a:latin typeface="Arial" panose="020B0604020202020204" pitchFamily="34" charset="0"/>
              </a:rPr>
              <a:t>The RC Server will receive the response of the browser and then display the results to you.</a:t>
            </a:r>
          </a:p>
          <a:p>
            <a:pPr marL="181240" indent="-181240">
              <a:buFont typeface="Arial" panose="020B0604020202020204" pitchFamily="34" charset="0"/>
              <a:buChar char="•"/>
            </a:pPr>
            <a:r>
              <a:rPr lang="en-US" dirty="0">
                <a:latin typeface="Arial" panose="020B0604020202020204" pitchFamily="34" charset="0"/>
              </a:rPr>
              <a:t>RC Server will fetch the next instruction from your test script to repeat the whole cycle.</a:t>
            </a:r>
          </a:p>
          <a:p>
            <a:pPr marL="181240" indent="-181240">
              <a:buFont typeface="Arial" panose="020B0604020202020204" pitchFamily="34" charset="0"/>
              <a:buChar char="•"/>
            </a:pPr>
            <a:endParaRPr lang="en-US" dirty="0">
              <a:latin typeface="Arial" panose="020B0604020202020204" pitchFamily="34" charset="0"/>
            </a:endParaRPr>
          </a:p>
        </p:txBody>
      </p:sp>
    </p:spTree>
    <p:extLst>
      <p:ext uri="{BB962C8B-B14F-4D97-AF65-F5344CB8AC3E}">
        <p14:creationId xmlns:p14="http://schemas.microsoft.com/office/powerpoint/2010/main" val="3660161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Autofit/>
          </a:bodyPr>
          <a:lstStyle/>
          <a:p>
            <a:r>
              <a:rPr lang="en-US" sz="900" dirty="0">
                <a:latin typeface="Arial" panose="020B0604020202020204" pitchFamily="34" charset="0"/>
              </a:rPr>
              <a:t> 2. Speed</a:t>
            </a:r>
          </a:p>
          <a:p>
            <a:r>
              <a:rPr lang="en-US" sz="900" dirty="0" err="1">
                <a:latin typeface="Arial" panose="020B0604020202020204" pitchFamily="34" charset="0"/>
              </a:rPr>
              <a:t>WebDriver</a:t>
            </a:r>
            <a:r>
              <a:rPr lang="en-US" sz="900" dirty="0">
                <a:latin typeface="Arial" panose="020B0604020202020204" pitchFamily="34" charset="0"/>
              </a:rPr>
              <a:t> is faster than Selenium RC since it speaks directly to the browser uses the browser's own engine to control it</a:t>
            </a:r>
            <a:r>
              <a:rPr lang="en-US" sz="900" dirty="0" smtClean="0">
                <a:latin typeface="Arial" panose="020B0604020202020204" pitchFamily="34" charset="0"/>
              </a:rPr>
              <a:t>.</a:t>
            </a:r>
            <a:endParaRPr lang="en-US" sz="900" dirty="0">
              <a:latin typeface="Arial" panose="020B0604020202020204" pitchFamily="34" charset="0"/>
            </a:endParaRPr>
          </a:p>
          <a:p>
            <a:pPr marL="181240" indent="-181240">
              <a:buFont typeface="Arial" panose="020B0604020202020204" pitchFamily="34" charset="0"/>
              <a:buChar char="•"/>
            </a:pPr>
            <a:r>
              <a:rPr lang="en-US" sz="900" dirty="0">
                <a:latin typeface="Arial" panose="020B0604020202020204" pitchFamily="34" charset="0"/>
              </a:rPr>
              <a:t>Selenium RC is slower since it uses a </a:t>
            </a:r>
            <a:r>
              <a:rPr lang="en-US" sz="900" dirty="0" err="1">
                <a:latin typeface="Arial" panose="020B0604020202020204" pitchFamily="34" charset="0"/>
              </a:rPr>
              <a:t>Javascript</a:t>
            </a:r>
            <a:r>
              <a:rPr lang="en-US" sz="900" dirty="0">
                <a:latin typeface="Arial" panose="020B0604020202020204" pitchFamily="34" charset="0"/>
              </a:rPr>
              <a:t> program called Selenium Core. This Selenium Core is the one that directly controls the browser, not you</a:t>
            </a:r>
            <a:r>
              <a:rPr lang="en-US" sz="900" dirty="0" smtClean="0">
                <a:latin typeface="Arial" panose="020B0604020202020204" pitchFamily="34" charset="0"/>
              </a:rPr>
              <a:t>.</a:t>
            </a:r>
            <a:endParaRPr lang="en-US" sz="900" dirty="0">
              <a:latin typeface="Arial" panose="020B0604020202020204" pitchFamily="34" charset="0"/>
            </a:endParaRPr>
          </a:p>
          <a:p>
            <a:pPr>
              <a:defRPr/>
            </a:pPr>
            <a:r>
              <a:rPr lang="en-US" sz="900" dirty="0">
                <a:latin typeface="Arial" panose="020B0604020202020204" pitchFamily="34" charset="0"/>
              </a:rPr>
              <a:t>3. Real-life Interaction</a:t>
            </a:r>
          </a:p>
          <a:p>
            <a:r>
              <a:rPr lang="en-US" sz="900" dirty="0" err="1">
                <a:latin typeface="Arial" panose="020B0604020202020204" pitchFamily="34" charset="0"/>
              </a:rPr>
              <a:t>WebDriver</a:t>
            </a:r>
            <a:r>
              <a:rPr lang="en-US" sz="900" dirty="0">
                <a:latin typeface="Arial" panose="020B0604020202020204" pitchFamily="34" charset="0"/>
              </a:rPr>
              <a:t> interacts with page elements in a more realistic way. For example, if you have a disabled text box on a page you were testing, </a:t>
            </a:r>
            <a:r>
              <a:rPr lang="en-US" sz="900" dirty="0" err="1">
                <a:latin typeface="Arial" panose="020B0604020202020204" pitchFamily="34" charset="0"/>
              </a:rPr>
              <a:t>WebDriver</a:t>
            </a:r>
            <a:r>
              <a:rPr lang="en-US" sz="900" dirty="0">
                <a:latin typeface="Arial" panose="020B0604020202020204" pitchFamily="34" charset="0"/>
              </a:rPr>
              <a:t> really cannot enter any value in it just as how a real person cannot</a:t>
            </a:r>
            <a:r>
              <a:rPr lang="en-US" sz="900" dirty="0" smtClean="0">
                <a:latin typeface="Arial" panose="020B0604020202020204" pitchFamily="34" charset="0"/>
              </a:rPr>
              <a:t>.</a:t>
            </a:r>
            <a:endParaRPr lang="en-US" sz="900" dirty="0">
              <a:latin typeface="Arial" panose="020B0604020202020204" pitchFamily="34" charset="0"/>
            </a:endParaRPr>
          </a:p>
          <a:p>
            <a:pPr marL="181240" indent="-181240">
              <a:buFont typeface="Arial" panose="020B0604020202020204" pitchFamily="34" charset="0"/>
              <a:buChar char="•"/>
            </a:pPr>
            <a:r>
              <a:rPr lang="en-US" sz="900" dirty="0">
                <a:latin typeface="Arial" panose="020B0604020202020204" pitchFamily="34" charset="0"/>
              </a:rPr>
              <a:t>Selenium Core, just like other </a:t>
            </a:r>
            <a:r>
              <a:rPr lang="en-US" sz="900" dirty="0" err="1">
                <a:latin typeface="Arial" panose="020B0604020202020204" pitchFamily="34" charset="0"/>
              </a:rPr>
              <a:t>Javascript</a:t>
            </a:r>
            <a:r>
              <a:rPr lang="en-US" sz="900" dirty="0">
                <a:latin typeface="Arial" panose="020B0604020202020204" pitchFamily="34" charset="0"/>
              </a:rPr>
              <a:t> codes, can access disabled elements. In the past, Selenium testers complain that Selenium Core was able to enter values to a disabled text box in their tests. Differences in API </a:t>
            </a:r>
          </a:p>
          <a:p>
            <a:r>
              <a:rPr lang="en-US" sz="900" dirty="0" smtClean="0">
                <a:latin typeface="Arial" panose="020B0604020202020204" pitchFamily="34" charset="0"/>
              </a:rPr>
              <a:t>4</a:t>
            </a:r>
            <a:r>
              <a:rPr lang="en-US" sz="900" dirty="0">
                <a:latin typeface="Arial" panose="020B0604020202020204" pitchFamily="34" charset="0"/>
              </a:rPr>
              <a:t>. API</a:t>
            </a:r>
          </a:p>
          <a:p>
            <a:r>
              <a:rPr lang="en-US" sz="900" dirty="0">
                <a:latin typeface="Arial" panose="020B0604020202020204" pitchFamily="34" charset="0"/>
              </a:rPr>
              <a:t>Selenium RC's API is more matured but contains redundancies and often confusing commands. </a:t>
            </a:r>
          </a:p>
          <a:p>
            <a:pPr marL="181240" indent="-181240">
              <a:buFont typeface="Arial" panose="020B0604020202020204" pitchFamily="34" charset="0"/>
              <a:buChar char="•"/>
            </a:pPr>
            <a:r>
              <a:rPr lang="en-US" sz="900" dirty="0">
                <a:latin typeface="Arial" panose="020B0604020202020204" pitchFamily="34" charset="0"/>
              </a:rPr>
              <a:t>For example, most of the time, testers are confused whether to use type or </a:t>
            </a:r>
            <a:r>
              <a:rPr lang="en-US" sz="900" dirty="0" err="1">
                <a:latin typeface="Arial" panose="020B0604020202020204" pitchFamily="34" charset="0"/>
              </a:rPr>
              <a:t>typeKeys</a:t>
            </a:r>
            <a:r>
              <a:rPr lang="en-US" sz="900" dirty="0">
                <a:latin typeface="Arial" panose="020B0604020202020204" pitchFamily="34" charset="0"/>
              </a:rPr>
              <a:t>; or whether to use click, </a:t>
            </a:r>
            <a:r>
              <a:rPr lang="en-US" sz="900" dirty="0" err="1">
                <a:latin typeface="Arial" panose="020B0604020202020204" pitchFamily="34" charset="0"/>
              </a:rPr>
              <a:t>mouseDown</a:t>
            </a:r>
            <a:r>
              <a:rPr lang="en-US" sz="900" dirty="0">
                <a:latin typeface="Arial" panose="020B0604020202020204" pitchFamily="34" charset="0"/>
              </a:rPr>
              <a:t>, or </a:t>
            </a:r>
            <a:r>
              <a:rPr lang="en-US" sz="900" dirty="0" err="1">
                <a:latin typeface="Arial" panose="020B0604020202020204" pitchFamily="34" charset="0"/>
              </a:rPr>
              <a:t>mouseDownAt</a:t>
            </a:r>
            <a:r>
              <a:rPr lang="en-US" sz="90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900" dirty="0" err="1">
                <a:latin typeface="Arial" panose="020B0604020202020204" pitchFamily="34" charset="0"/>
              </a:rPr>
              <a:t>WebDriver's</a:t>
            </a:r>
            <a:r>
              <a:rPr lang="en-US" sz="900" dirty="0">
                <a:latin typeface="Arial" panose="020B0604020202020204" pitchFamily="34" charset="0"/>
              </a:rPr>
              <a:t> API is simpler than Selenium RC's. It does not contain redundant and confusing commands.</a:t>
            </a:r>
          </a:p>
          <a:p>
            <a:r>
              <a:rPr lang="en-US" sz="900" dirty="0" smtClean="0">
                <a:latin typeface="Arial" panose="020B0604020202020204" pitchFamily="34" charset="0"/>
              </a:rPr>
              <a:t>5</a:t>
            </a:r>
            <a:r>
              <a:rPr lang="en-US" sz="900" dirty="0">
                <a:latin typeface="Arial" panose="020B0604020202020204" pitchFamily="34" charset="0"/>
              </a:rPr>
              <a:t>. Browser Support</a:t>
            </a:r>
          </a:p>
          <a:p>
            <a:r>
              <a:rPr lang="en-US" sz="900" dirty="0" err="1">
                <a:latin typeface="Arial" panose="020B0604020202020204" pitchFamily="34" charset="0"/>
              </a:rPr>
              <a:t>WebDriver</a:t>
            </a:r>
            <a:r>
              <a:rPr lang="en-US" sz="900" dirty="0">
                <a:latin typeface="Arial" panose="020B0604020202020204" pitchFamily="34" charset="0"/>
              </a:rPr>
              <a:t> can support the headless </a:t>
            </a:r>
            <a:r>
              <a:rPr lang="en-US" sz="900" dirty="0" err="1">
                <a:latin typeface="Arial" panose="020B0604020202020204" pitchFamily="34" charset="0"/>
              </a:rPr>
              <a:t>HtmlUnit</a:t>
            </a:r>
            <a:r>
              <a:rPr lang="en-US" sz="900" dirty="0">
                <a:latin typeface="Arial" panose="020B0604020202020204" pitchFamily="34" charset="0"/>
              </a:rPr>
              <a:t> </a:t>
            </a:r>
            <a:r>
              <a:rPr lang="en-US" sz="900" dirty="0" smtClean="0">
                <a:latin typeface="Arial" panose="020B0604020202020204" pitchFamily="34" charset="0"/>
              </a:rPr>
              <a:t>browser</a:t>
            </a:r>
            <a:endParaRPr lang="en-US" sz="900" dirty="0">
              <a:latin typeface="Arial" panose="020B0604020202020204" pitchFamily="34" charset="0"/>
            </a:endParaRPr>
          </a:p>
          <a:p>
            <a:pPr marL="181240" indent="-181240">
              <a:buFont typeface="Arial" panose="020B0604020202020204" pitchFamily="34" charset="0"/>
              <a:buChar char="•"/>
            </a:pPr>
            <a:r>
              <a:rPr lang="en-US" sz="900" dirty="0" err="1">
                <a:latin typeface="Arial" panose="020B0604020202020204" pitchFamily="34" charset="0"/>
              </a:rPr>
              <a:t>HtmlUnit</a:t>
            </a:r>
            <a:r>
              <a:rPr lang="en-US" sz="90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90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90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900" dirty="0">
                <a:latin typeface="Arial" panose="020B0604020202020204" pitchFamily="34" charset="0"/>
              </a:rPr>
              <a:t>Selenium RC cannot support the headless </a:t>
            </a:r>
            <a:r>
              <a:rPr lang="en-US" sz="900" dirty="0" err="1">
                <a:latin typeface="Arial" panose="020B0604020202020204" pitchFamily="34" charset="0"/>
              </a:rPr>
              <a:t>HtmlUnit</a:t>
            </a:r>
            <a:r>
              <a:rPr lang="en-US" sz="900" dirty="0">
                <a:latin typeface="Arial" panose="020B0604020202020204" pitchFamily="34" charset="0"/>
              </a:rPr>
              <a:t> browser. It needs a real, visible browser to operate on</a:t>
            </a:r>
            <a:r>
              <a:rPr lang="en-US" sz="900" dirty="0" smtClean="0">
                <a:latin typeface="Arial" panose="020B0604020202020204" pitchFamily="34" charset="0"/>
              </a:rPr>
              <a:t>.</a:t>
            </a:r>
            <a:endParaRPr lang="en-US" sz="900" dirty="0">
              <a:latin typeface="Arial" panose="020B0604020202020204" pitchFamily="34" charset="0"/>
            </a:endParaRPr>
          </a:p>
        </p:txBody>
      </p:sp>
    </p:spTree>
    <p:extLst>
      <p:ext uri="{BB962C8B-B14F-4D97-AF65-F5344CB8AC3E}">
        <p14:creationId xmlns:p14="http://schemas.microsoft.com/office/powerpoint/2010/main" val="284057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latin typeface="Arial" panose="020B0604020202020204" pitchFamily="34" charset="0"/>
              </a:rPr>
              <a:t>1.File Menu </a:t>
            </a:r>
          </a:p>
          <a:p>
            <a:r>
              <a:rPr lang="en-US" dirty="0">
                <a:latin typeface="Arial" panose="020B0604020202020204" pitchFamily="34" charset="0"/>
              </a:rPr>
              <a:t>It is very much analogous to the file menu belonging to any other application.</a:t>
            </a:r>
          </a:p>
          <a:p>
            <a:r>
              <a:rPr lang="en-US" dirty="0" smtClean="0">
                <a:latin typeface="Arial" panose="020B0604020202020204" pitchFamily="34" charset="0"/>
              </a:rPr>
              <a:t>Export Test Case As and Export Test Suite give the liberty to the user to prefer amid the available unit testing frameworks like </a:t>
            </a:r>
            <a:r>
              <a:rPr lang="en-US" dirty="0" err="1" smtClean="0">
                <a:latin typeface="Arial" panose="020B0604020202020204" pitchFamily="34" charset="0"/>
              </a:rPr>
              <a:t>jUnit</a:t>
            </a:r>
            <a:r>
              <a:rPr lang="en-US" dirty="0" smtClean="0">
                <a:latin typeface="Arial" panose="020B0604020202020204" pitchFamily="34" charset="0"/>
              </a:rPr>
              <a:t>, </a:t>
            </a:r>
            <a:r>
              <a:rPr lang="en-US" dirty="0" err="1" smtClean="0">
                <a:latin typeface="Arial" panose="020B0604020202020204" pitchFamily="34" charset="0"/>
              </a:rPr>
              <a:t>TestNG</a:t>
            </a:r>
            <a:r>
              <a:rPr lang="en-US" dirty="0" smtClean="0">
                <a:latin typeface="Arial" panose="020B0604020202020204" pitchFamily="34" charset="0"/>
              </a:rPr>
              <a:t> etc. </a:t>
            </a:r>
          </a:p>
          <a:p>
            <a:r>
              <a:rPr lang="en-US" dirty="0" smtClean="0">
                <a:latin typeface="Arial" panose="020B0604020202020204" pitchFamily="34" charset="0"/>
              </a:rPr>
              <a:t>Thus an IDE test case can be exported for a chosen union of programming language, unit testing framework and tool from the selenium package.</a:t>
            </a:r>
          </a:p>
          <a:p>
            <a:endParaRPr lang="en-US" dirty="0" smtClean="0">
              <a:latin typeface="Arial" panose="020B0604020202020204" pitchFamily="34" charset="0"/>
            </a:endParaRPr>
          </a:p>
          <a:p>
            <a:r>
              <a:rPr lang="en-US" dirty="0" smtClean="0">
                <a:latin typeface="Arial" panose="020B0604020202020204" pitchFamily="34" charset="0"/>
              </a:rPr>
              <a:t/>
            </a:r>
            <a:br>
              <a:rPr lang="en-US" dirty="0" smtClean="0">
                <a:latin typeface="Arial" panose="020B0604020202020204" pitchFamily="34" charset="0"/>
              </a:rPr>
            </a:br>
            <a:endParaRPr lang="en-US" dirty="0">
              <a:latin typeface="Arial" panose="020B0604020202020204" pitchFamily="34" charset="0"/>
            </a:endParaRPr>
          </a:p>
        </p:txBody>
      </p:sp>
    </p:spTree>
    <p:extLst>
      <p:ext uri="{BB962C8B-B14F-4D97-AF65-F5344CB8AC3E}">
        <p14:creationId xmlns:p14="http://schemas.microsoft.com/office/powerpoint/2010/main" val="396512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rPr>
              <a:t>The Selenium IDE test cases can be saved into following format:</a:t>
            </a:r>
          </a:p>
          <a:p>
            <a:r>
              <a:rPr lang="en-US" dirty="0" smtClean="0">
                <a:latin typeface="Arial" panose="020B0604020202020204" pitchFamily="34" charset="0"/>
              </a:rPr>
              <a:t>HTML format</a:t>
            </a:r>
          </a:p>
          <a:p>
            <a:r>
              <a:rPr lang="en-US" dirty="0" smtClean="0">
                <a:latin typeface="Arial" panose="020B0604020202020204" pitchFamily="34" charset="0"/>
              </a:rPr>
              <a:t>The Selenium IDE test cases can be exported into following formats/programming languages.</a:t>
            </a:r>
          </a:p>
          <a:p>
            <a:r>
              <a:rPr lang="en-US" dirty="0" smtClean="0">
                <a:latin typeface="Arial" panose="020B0604020202020204" pitchFamily="34" charset="0"/>
              </a:rPr>
              <a:t>java (IDE exported in Java)</a:t>
            </a:r>
          </a:p>
          <a:p>
            <a:r>
              <a:rPr lang="en-US" dirty="0" smtClean="0">
                <a:latin typeface="Arial" panose="020B0604020202020204" pitchFamily="34" charset="0"/>
              </a:rPr>
              <a:t>rb (IDE exported in Ruby)</a:t>
            </a:r>
          </a:p>
          <a:p>
            <a:r>
              <a:rPr lang="en-US" dirty="0" smtClean="0">
                <a:latin typeface="Arial" panose="020B0604020202020204" pitchFamily="34" charset="0"/>
              </a:rPr>
              <a:t>py (IDE exported in Python)</a:t>
            </a:r>
          </a:p>
          <a:p>
            <a:r>
              <a:rPr lang="en-US" dirty="0" smtClean="0">
                <a:latin typeface="Arial" panose="020B0604020202020204" pitchFamily="34" charset="0"/>
              </a:rPr>
              <a:t>cs (IDE exported in C#)</a:t>
            </a:r>
          </a:p>
          <a:p>
            <a:endParaRPr lang="en-US" dirty="0">
              <a:latin typeface="Arial" panose="020B0604020202020204" pitchFamily="34" charset="0"/>
            </a:endParaRPr>
          </a:p>
        </p:txBody>
      </p:sp>
    </p:spTree>
    <p:extLst>
      <p:ext uri="{BB962C8B-B14F-4D97-AF65-F5344CB8AC3E}">
        <p14:creationId xmlns:p14="http://schemas.microsoft.com/office/powerpoint/2010/main" val="19811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6725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62985484"/>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830605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047712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416926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50856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9121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4558809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287521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35783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327819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351989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644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762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39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72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07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7465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4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3703163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59926"/>
            <a:ext cx="7772400" cy="1098157"/>
          </a:xfrm>
        </p:spPr>
        <p:txBody>
          <a:bodyPr/>
          <a:lstStyle/>
          <a:p>
            <a:r>
              <a:rPr lang="en-US" dirty="0"/>
              <a:t>Test Automation &amp; Advanced Selenium</a:t>
            </a:r>
          </a:p>
        </p:txBody>
      </p:sp>
      <p:sp>
        <p:nvSpPr>
          <p:cNvPr id="3" name="Subtitle 2"/>
          <p:cNvSpPr>
            <a:spLocks noGrp="1"/>
          </p:cNvSpPr>
          <p:nvPr>
            <p:ph type="subTitle" idx="1"/>
          </p:nvPr>
        </p:nvSpPr>
        <p:spPr/>
        <p:txBody>
          <a:bodyPr/>
          <a:lstStyle/>
          <a:p>
            <a:r>
              <a:rPr lang="en-US" dirty="0"/>
              <a:t>Lesson 8 : Selenium Frameworks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8.1: Selenium Frameworks</a:t>
            </a:r>
            <a:r>
              <a:rPr lang="en-US" dirty="0"/>
              <a:t/>
            </a:r>
            <a:br>
              <a:rPr lang="en-US" dirty="0"/>
            </a:br>
            <a:r>
              <a:rPr lang="en-US" dirty="0"/>
              <a:t>Sprintest®/CBF Architecture (Cont</a:t>
            </a:r>
            <a:r>
              <a:rPr lang="en-US" dirty="0" smtClean="0"/>
              <a:t>.)</a:t>
            </a:r>
            <a:endParaRPr lang="en-US" dirty="0"/>
          </a:p>
        </p:txBody>
      </p:sp>
      <p:sp>
        <p:nvSpPr>
          <p:cNvPr id="2" name="Content Placeholder 1"/>
          <p:cNvSpPr>
            <a:spLocks noGrp="1"/>
          </p:cNvSpPr>
          <p:nvPr>
            <p:ph idx="1"/>
          </p:nvPr>
        </p:nvSpPr>
        <p:spPr/>
        <p:txBody>
          <a:bodyPr/>
          <a:lstStyle/>
          <a:p>
            <a:r>
              <a:rPr lang="en-US" dirty="0"/>
              <a:t>Result Logger:  Exposes set of methods like Passed, Failed, Error, Done </a:t>
            </a:r>
            <a:r>
              <a:rPr lang="en-US" dirty="0" err="1"/>
              <a:t>etc</a:t>
            </a:r>
            <a:r>
              <a:rPr lang="en-US" dirty="0"/>
              <a:t>, which will be used to log results in the component libraries on verification. The logged results are made available in the selected reports.</a:t>
            </a:r>
          </a:p>
          <a:p>
            <a:r>
              <a:rPr lang="en-US" dirty="0"/>
              <a:t>Report Manager: Manages different report types on user selection like </a:t>
            </a:r>
            <a:r>
              <a:rPr lang="en-US" dirty="0" err="1"/>
              <a:t>ScreenshotMgr</a:t>
            </a:r>
            <a:r>
              <a:rPr lang="en-US" dirty="0"/>
              <a:t>, Excel reporter, HTML Reporter, Email Alerts etc..</a:t>
            </a:r>
          </a:p>
          <a:p>
            <a:r>
              <a:rPr lang="en-US" dirty="0"/>
              <a:t>Component </a:t>
            </a:r>
            <a:r>
              <a:rPr lang="en-US" dirty="0" err="1"/>
              <a:t>Libraries:Collection</a:t>
            </a:r>
            <a:r>
              <a:rPr lang="en-US" dirty="0"/>
              <a:t> of automation driver scripts for each action. Provision to organize functions into a small number of module driver files for maintainability. Simplifies test layer to a series of calls to this layer.</a:t>
            </a:r>
          </a:p>
          <a:p>
            <a:r>
              <a:rPr lang="en-US" dirty="0" err="1"/>
              <a:t>OR:Used</a:t>
            </a:r>
            <a:r>
              <a:rPr lang="en-US" dirty="0"/>
              <a:t> to store the Object Repository map file.</a:t>
            </a:r>
          </a:p>
          <a:p>
            <a:r>
              <a:rPr lang="en-US" dirty="0"/>
              <a:t>Configuration: Refers to either hardware or software, or the combination of both</a:t>
            </a:r>
          </a:p>
          <a:p>
            <a:endParaRPr lang="en-US" dirty="0"/>
          </a:p>
        </p:txBody>
      </p:sp>
    </p:spTree>
    <p:extLst>
      <p:ext uri="{BB962C8B-B14F-4D97-AF65-F5344CB8AC3E}">
        <p14:creationId xmlns:p14="http://schemas.microsoft.com/office/powerpoint/2010/main" val="42638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8.1: Selenium Frameworks</a:t>
            </a:r>
            <a:r>
              <a:rPr lang="en-US" dirty="0"/>
              <a:t/>
            </a:r>
            <a:br>
              <a:rPr lang="en-US" dirty="0"/>
            </a:br>
            <a:r>
              <a:rPr lang="en-US" dirty="0"/>
              <a:t>Sprintest®/CBF Architecture (Cont.)</a:t>
            </a:r>
            <a:endParaRPr lang="en-US" dirty="0"/>
          </a:p>
        </p:txBody>
      </p:sp>
      <p:sp>
        <p:nvSpPr>
          <p:cNvPr id="2" name="Content Placeholder 1"/>
          <p:cNvSpPr>
            <a:spLocks noGrp="1"/>
          </p:cNvSpPr>
          <p:nvPr>
            <p:ph idx="1"/>
          </p:nvPr>
        </p:nvSpPr>
        <p:spPr/>
        <p:txBody>
          <a:bodyPr/>
          <a:lstStyle/>
          <a:p>
            <a:r>
              <a:rPr lang="en-US" dirty="0"/>
              <a:t>Configuration: Refers to either hardware or software, or the combination of both</a:t>
            </a:r>
          </a:p>
          <a:p>
            <a:r>
              <a:rPr lang="en-US" dirty="0"/>
              <a:t>Component Data: Data maintained for components in the module excel workbooks.</a:t>
            </a:r>
          </a:p>
          <a:p>
            <a:r>
              <a:rPr lang="en-US" dirty="0" err="1"/>
              <a:t>TestCase</a:t>
            </a:r>
            <a:r>
              <a:rPr lang="en-US" dirty="0"/>
              <a:t>:  Assembly of different combinations of components.</a:t>
            </a:r>
          </a:p>
          <a:p>
            <a:r>
              <a:rPr lang="en-US" dirty="0"/>
              <a:t>Application Under Test: Application considered for automation.</a:t>
            </a:r>
          </a:p>
          <a:p>
            <a:r>
              <a:rPr lang="en-US" dirty="0"/>
              <a:t>Automated testing tools:  Execute tests, report outcomes and compare results with earlier test runs.</a:t>
            </a:r>
          </a:p>
          <a:p>
            <a:r>
              <a:rPr lang="en-US" dirty="0"/>
              <a:t>UI Wrapper: Generic methods like </a:t>
            </a:r>
            <a:r>
              <a:rPr lang="en-US" dirty="0" err="1"/>
              <a:t>SetValue</a:t>
            </a:r>
            <a:r>
              <a:rPr lang="en-US" dirty="0"/>
              <a:t>(), Click(), </a:t>
            </a:r>
            <a:r>
              <a:rPr lang="en-US" dirty="0" err="1"/>
              <a:t>GetCtrlProperty</a:t>
            </a:r>
            <a:r>
              <a:rPr lang="en-US" dirty="0"/>
              <a:t>() etc.. which will be used in scripting the components.</a:t>
            </a:r>
          </a:p>
        </p:txBody>
      </p:sp>
    </p:spTree>
    <p:extLst>
      <p:ext uri="{BB962C8B-B14F-4D97-AF65-F5344CB8AC3E}">
        <p14:creationId xmlns:p14="http://schemas.microsoft.com/office/powerpoint/2010/main" val="4263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8.1: Selenium Frameworks</a:t>
            </a:r>
            <a:r>
              <a:rPr lang="en-US" dirty="0"/>
              <a:t/>
            </a:r>
            <a:br>
              <a:rPr lang="en-US" dirty="0"/>
            </a:br>
            <a:r>
              <a:rPr lang="en-US" dirty="0"/>
              <a:t>Sprintest®/</a:t>
            </a:r>
            <a:r>
              <a:rPr lang="en-US" dirty="0" smtClean="0"/>
              <a:t>Quadrant</a:t>
            </a:r>
            <a:endParaRPr lang="en-US" dirty="0"/>
          </a:p>
        </p:txBody>
      </p:sp>
      <p:sp>
        <p:nvSpPr>
          <p:cNvPr id="5" name="Content Placeholder 4"/>
          <p:cNvSpPr>
            <a:spLocks noGrp="1"/>
          </p:cNvSpPr>
          <p:nvPr>
            <p:ph idx="1"/>
          </p:nvPr>
        </p:nvSpPr>
        <p:spPr/>
        <p:txBody>
          <a:bodyPr/>
          <a:lstStyle/>
          <a:p>
            <a:r>
              <a:rPr lang="en-US" sz="1800" dirty="0"/>
              <a:t>A Solution built  over Protractor with options  for Excel based test data  and HTML &amp; Excel based reports primarily  for test automation of AngularJS based applications. </a:t>
            </a:r>
          </a:p>
          <a:p>
            <a:endParaRPr lang="en-US" sz="1800" dirty="0"/>
          </a:p>
        </p:txBody>
      </p:sp>
      <p:sp>
        <p:nvSpPr>
          <p:cNvPr id="15" name="Content Placeholder 12"/>
          <p:cNvSpPr txBox="1">
            <a:spLocks/>
          </p:cNvSpPr>
          <p:nvPr/>
        </p:nvSpPr>
        <p:spPr bwMode="auto">
          <a:xfrm>
            <a:off x="235743" y="1333500"/>
            <a:ext cx="8229600" cy="654258"/>
          </a:xfrm>
          <a:prstGeom prst="rect">
            <a:avLst/>
          </a:prstGeom>
          <a:noFill/>
          <a:ln w="9525">
            <a:noFill/>
            <a:miter lim="800000"/>
            <a:headEnd/>
            <a:tailEnd/>
          </a:ln>
        </p:spPr>
        <p:txBody>
          <a:bodyPr/>
          <a:lstStyle/>
          <a:p>
            <a:endParaRPr lang="en-US" sz="1100" dirty="0"/>
          </a:p>
        </p:txBody>
      </p:sp>
      <p:sp>
        <p:nvSpPr>
          <p:cNvPr id="16" name="Flowchart: Alternate Process 15"/>
          <p:cNvSpPr/>
          <p:nvPr/>
        </p:nvSpPr>
        <p:spPr>
          <a:xfrm>
            <a:off x="530035" y="2110100"/>
            <a:ext cx="1920240" cy="304800"/>
          </a:xfrm>
          <a:prstGeom prst="flowChartAlternateProcess">
            <a:avLst/>
          </a:prstGeom>
          <a:solidFill>
            <a:srgbClr val="00A1E4"/>
          </a:solidFill>
          <a:ln>
            <a:solidFill>
              <a:srgbClr val="00A1E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prstClr val="white"/>
                </a:solidFill>
                <a:latin typeface="+mj-lt"/>
              </a:rPr>
              <a:t>Highlights</a:t>
            </a:r>
            <a:endParaRPr lang="en-US" sz="1400" b="1" dirty="0">
              <a:solidFill>
                <a:prstClr val="white"/>
              </a:solidFill>
              <a:latin typeface="+mj-lt"/>
            </a:endParaRPr>
          </a:p>
        </p:txBody>
      </p:sp>
      <p:sp>
        <p:nvSpPr>
          <p:cNvPr id="17" name="Rounded Rectangle 16"/>
          <p:cNvSpPr/>
          <p:nvPr/>
        </p:nvSpPr>
        <p:spPr>
          <a:xfrm>
            <a:off x="4826758" y="3938097"/>
            <a:ext cx="1676400" cy="273681"/>
          </a:xfrm>
          <a:prstGeom prst="roundRect">
            <a:avLst/>
          </a:prstGeom>
          <a:solidFill>
            <a:srgbClr val="00A1E4"/>
          </a:solidFill>
          <a:ln>
            <a:solidFill>
              <a:srgbClr val="00A1E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prstClr val="white"/>
                </a:solidFill>
                <a:latin typeface="+mj-lt"/>
              </a:rPr>
              <a:t>Benefits</a:t>
            </a:r>
          </a:p>
        </p:txBody>
      </p:sp>
      <p:sp>
        <p:nvSpPr>
          <p:cNvPr id="18" name="TextBox 17"/>
          <p:cNvSpPr txBox="1"/>
          <p:nvPr/>
        </p:nvSpPr>
        <p:spPr>
          <a:xfrm>
            <a:off x="517634" y="2476709"/>
            <a:ext cx="8153400" cy="1323439"/>
          </a:xfrm>
          <a:prstGeom prst="rect">
            <a:avLst/>
          </a:prstGeom>
          <a:solidFill>
            <a:srgbClr val="E6E8F2"/>
          </a:solidFill>
        </p:spPr>
        <p:txBody>
          <a:bodyPr wrap="square" rtlCol="0">
            <a:spAutoFit/>
          </a:bodyPr>
          <a:lstStyle/>
          <a:p>
            <a:pPr marL="182880" lvl="2" indent="-91440">
              <a:spcAft>
                <a:spcPts val="600"/>
              </a:spcAft>
              <a:buClr>
                <a:srgbClr val="00A1E4"/>
              </a:buClr>
              <a:buFont typeface="Arial" panose="020B0604020202020204" pitchFamily="34" charset="0"/>
              <a:buChar char="•"/>
            </a:pPr>
            <a:r>
              <a:rPr lang="en-US" sz="1200" dirty="0" smtClean="0">
                <a:solidFill>
                  <a:prstClr val="black"/>
                </a:solidFill>
                <a:latin typeface="+mj-lt"/>
              </a:rPr>
              <a:t>Uses Grunt for easy integration with CI   tools and Command Line invocation as well</a:t>
            </a:r>
          </a:p>
          <a:p>
            <a:pPr marL="182880" lvl="2" indent="-91440">
              <a:spcAft>
                <a:spcPts val="600"/>
              </a:spcAft>
              <a:buClr>
                <a:srgbClr val="00A1E4"/>
              </a:buClr>
              <a:buFont typeface="Arial" panose="020B0604020202020204" pitchFamily="34" charset="0"/>
              <a:buChar char="•"/>
            </a:pPr>
            <a:r>
              <a:rPr lang="en-US" sz="1200" dirty="0" smtClean="0">
                <a:solidFill>
                  <a:prstClr val="black"/>
                </a:solidFill>
                <a:latin typeface="+mj-lt"/>
              </a:rPr>
              <a:t>Provides Test Data in Excel </a:t>
            </a:r>
          </a:p>
          <a:p>
            <a:pPr marL="182880" lvl="2" indent="-91440">
              <a:spcAft>
                <a:spcPts val="600"/>
              </a:spcAft>
              <a:buClr>
                <a:srgbClr val="00A1E4"/>
              </a:buClr>
              <a:buFont typeface="Arial" panose="020B0604020202020204" pitchFamily="34" charset="0"/>
              <a:buChar char="•"/>
            </a:pPr>
            <a:r>
              <a:rPr lang="en-US" sz="1200" dirty="0" smtClean="0">
                <a:solidFill>
                  <a:prstClr val="black"/>
                </a:solidFill>
                <a:latin typeface="+mj-lt"/>
              </a:rPr>
              <a:t>Provides facility to select Browser and Test Suite to executed </a:t>
            </a:r>
          </a:p>
          <a:p>
            <a:pPr marL="182880" lvl="2" indent="-91440">
              <a:spcAft>
                <a:spcPts val="600"/>
              </a:spcAft>
              <a:buClr>
                <a:srgbClr val="00A1E4"/>
              </a:buClr>
              <a:buFont typeface="Arial" panose="020B0604020202020204" pitchFamily="34" charset="0"/>
              <a:buChar char="•"/>
            </a:pPr>
            <a:r>
              <a:rPr lang="en-US" sz="1200" dirty="0" smtClean="0">
                <a:solidFill>
                  <a:prstClr val="black"/>
                </a:solidFill>
                <a:latin typeface="+mj-lt"/>
              </a:rPr>
              <a:t>Provides HTML report with Screenshots of failed steps </a:t>
            </a:r>
          </a:p>
          <a:p>
            <a:pPr marL="182880" lvl="2" indent="-91440">
              <a:spcAft>
                <a:spcPts val="600"/>
              </a:spcAft>
              <a:buClr>
                <a:srgbClr val="00A1E4"/>
              </a:buClr>
              <a:buFont typeface="Arial" panose="020B0604020202020204" pitchFamily="34" charset="0"/>
              <a:buChar char="•"/>
            </a:pPr>
            <a:endParaRPr lang="en-US" sz="1200" dirty="0" smtClean="0">
              <a:solidFill>
                <a:prstClr val="black"/>
              </a:solidFill>
              <a:latin typeface="+mj-lt"/>
            </a:endParaRPr>
          </a:p>
        </p:txBody>
      </p:sp>
      <p:sp>
        <p:nvSpPr>
          <p:cNvPr id="19" name="TextBox 18"/>
          <p:cNvSpPr txBox="1"/>
          <p:nvPr/>
        </p:nvSpPr>
        <p:spPr>
          <a:xfrm>
            <a:off x="4800600" y="4210050"/>
            <a:ext cx="3886200" cy="984885"/>
          </a:xfrm>
          <a:prstGeom prst="rect">
            <a:avLst/>
          </a:prstGeom>
          <a:solidFill>
            <a:srgbClr val="E6E8F2"/>
          </a:solidFill>
        </p:spPr>
        <p:txBody>
          <a:bodyPr wrap="square" rtlCol="0">
            <a:spAutoFit/>
          </a:bodyPr>
          <a:lstStyle/>
          <a:p>
            <a:pPr marL="274320" lvl="2" indent="-274320">
              <a:spcAft>
                <a:spcPts val="600"/>
              </a:spcAft>
              <a:buClr>
                <a:srgbClr val="00A1E4"/>
              </a:buClr>
              <a:buFont typeface="Arial" panose="020B0604020202020204" pitchFamily="34" charset="0"/>
              <a:buChar char="•"/>
            </a:pPr>
            <a:r>
              <a:rPr lang="en-IN" sz="1200" dirty="0" smtClean="0">
                <a:solidFill>
                  <a:prstClr val="black"/>
                </a:solidFill>
                <a:latin typeface="+mj-lt"/>
              </a:rPr>
              <a:t>Easy management of executions and results from a Jenkins central console</a:t>
            </a:r>
          </a:p>
          <a:p>
            <a:pPr marL="274320" lvl="2" indent="-274320">
              <a:spcAft>
                <a:spcPts val="600"/>
              </a:spcAft>
              <a:buClr>
                <a:srgbClr val="00A1E4"/>
              </a:buClr>
              <a:buFont typeface="Arial" panose="020B0604020202020204" pitchFamily="34" charset="0"/>
              <a:buChar char="•"/>
            </a:pPr>
            <a:r>
              <a:rPr lang="en-IN" sz="1200" dirty="0" smtClean="0">
                <a:solidFill>
                  <a:prstClr val="black"/>
                </a:solidFill>
                <a:latin typeface="+mj-lt"/>
              </a:rPr>
              <a:t>Easily integrates with Jenkins .</a:t>
            </a:r>
          </a:p>
          <a:p>
            <a:pPr marL="274320" lvl="2" indent="-274320">
              <a:spcAft>
                <a:spcPts val="600"/>
              </a:spcAft>
              <a:buClr>
                <a:srgbClr val="00A1E4"/>
              </a:buClr>
              <a:buFont typeface="Arial" panose="020B0604020202020204" pitchFamily="34" charset="0"/>
              <a:buChar char="•"/>
            </a:pPr>
            <a:r>
              <a:rPr lang="en-IN" sz="1200" dirty="0" smtClean="0">
                <a:solidFill>
                  <a:prstClr val="black"/>
                </a:solidFill>
                <a:latin typeface="+mj-lt"/>
              </a:rPr>
              <a:t>Provides to create  Data Driven Test cases  </a:t>
            </a:r>
          </a:p>
        </p:txBody>
      </p:sp>
      <p:sp>
        <p:nvSpPr>
          <p:cNvPr id="20" name="Rounded Rectangle 19"/>
          <p:cNvSpPr/>
          <p:nvPr/>
        </p:nvSpPr>
        <p:spPr>
          <a:xfrm>
            <a:off x="533400" y="3905250"/>
            <a:ext cx="1844040" cy="286251"/>
          </a:xfrm>
          <a:prstGeom prst="roundRect">
            <a:avLst/>
          </a:prstGeom>
          <a:solidFill>
            <a:srgbClr val="00A1E4"/>
          </a:solidFill>
          <a:ln>
            <a:solidFill>
              <a:srgbClr val="00A1E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prstClr val="white"/>
                </a:solidFill>
                <a:latin typeface="+mj-lt"/>
              </a:rPr>
              <a:t>Architecture</a:t>
            </a:r>
            <a:endParaRPr lang="en-US" sz="1400" b="1" dirty="0">
              <a:solidFill>
                <a:prstClr val="white"/>
              </a:solidFill>
              <a:latin typeface="+mj-lt"/>
            </a:endParaRPr>
          </a:p>
        </p:txBody>
      </p:sp>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553" y="4220877"/>
            <a:ext cx="4225647" cy="2065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078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2"/>
          <p:cNvSpPr txBox="1">
            <a:spLocks/>
          </p:cNvSpPr>
          <p:nvPr/>
        </p:nvSpPr>
        <p:spPr bwMode="auto">
          <a:xfrm>
            <a:off x="1857829" y="1468872"/>
            <a:ext cx="8229600" cy="654258"/>
          </a:xfrm>
          <a:prstGeom prst="rect">
            <a:avLst/>
          </a:prstGeom>
          <a:noFill/>
          <a:ln w="9525">
            <a:noFill/>
            <a:miter lim="800000"/>
            <a:headEnd/>
            <a:tailEnd/>
          </a:ln>
        </p:spPr>
        <p:txBody>
          <a:bodyPr/>
          <a:lstStyle/>
          <a:p>
            <a:pPr lvl="4">
              <a:buClr>
                <a:srgbClr val="00B0F0"/>
              </a:buClr>
            </a:pPr>
            <a:endParaRPr lang="en-US" dirty="0">
              <a:latin typeface="Candara" panose="020E0502030303020204" pitchFamily="34" charset="0"/>
            </a:endParaRPr>
          </a:p>
        </p:txBody>
      </p:sp>
      <p:sp>
        <p:nvSpPr>
          <p:cNvPr id="8" name="Rounded Rectangle 7"/>
          <p:cNvSpPr/>
          <p:nvPr/>
        </p:nvSpPr>
        <p:spPr>
          <a:xfrm>
            <a:off x="5791657" y="1643390"/>
            <a:ext cx="2666543" cy="2852410"/>
          </a:xfrm>
          <a:prstGeom prst="roundRect">
            <a:avLst>
              <a:gd name="adj" fmla="val 6168"/>
            </a:avLst>
          </a:prstGeom>
          <a:solidFill>
            <a:schemeClr val="bg1">
              <a:lumMod val="95000"/>
            </a:schemeClr>
          </a:solidFill>
          <a:ln w="28575">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latin typeface="+mj-lt"/>
            </a:endParaRPr>
          </a:p>
        </p:txBody>
      </p:sp>
      <p:sp>
        <p:nvSpPr>
          <p:cNvPr id="11" name="Rounded Rectangle 10"/>
          <p:cNvSpPr/>
          <p:nvPr/>
        </p:nvSpPr>
        <p:spPr>
          <a:xfrm>
            <a:off x="876301" y="1655635"/>
            <a:ext cx="2209801" cy="2403375"/>
          </a:xfrm>
          <a:prstGeom prst="roundRect">
            <a:avLst>
              <a:gd name="adj" fmla="val 7221"/>
            </a:avLst>
          </a:prstGeom>
          <a:solidFill>
            <a:srgbClr val="E6E8F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pPr algn="ctr"/>
            <a:r>
              <a:rPr lang="en-IN" sz="1050" b="1" dirty="0">
                <a:solidFill>
                  <a:schemeClr val="tx1"/>
                </a:solidFill>
                <a:latin typeface="+mj-lt"/>
              </a:rPr>
              <a:t>Automated </a:t>
            </a:r>
            <a:r>
              <a:rPr lang="en-IN" sz="1050" b="1" dirty="0" smtClean="0">
                <a:solidFill>
                  <a:schemeClr val="tx1"/>
                </a:solidFill>
                <a:latin typeface="+mj-lt"/>
              </a:rPr>
              <a:t>Specs </a:t>
            </a:r>
            <a:endParaRPr lang="en-US" sz="1050" b="1" dirty="0">
              <a:solidFill>
                <a:schemeClr val="tx1"/>
              </a:solidFill>
              <a:latin typeface="+mj-lt"/>
            </a:endParaRPr>
          </a:p>
        </p:txBody>
      </p:sp>
      <p:sp>
        <p:nvSpPr>
          <p:cNvPr id="12" name="Rounded Rectangle 11"/>
          <p:cNvSpPr/>
          <p:nvPr/>
        </p:nvSpPr>
        <p:spPr>
          <a:xfrm>
            <a:off x="3340486" y="1671934"/>
            <a:ext cx="2169713" cy="2387075"/>
          </a:xfrm>
          <a:prstGeom prst="roundRect">
            <a:avLst>
              <a:gd name="adj" fmla="val 4063"/>
            </a:avLst>
          </a:prstGeom>
          <a:solidFill>
            <a:srgbClr val="E6E8F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dirty="0">
                <a:solidFill>
                  <a:schemeClr val="tx1"/>
                </a:solidFill>
                <a:latin typeface="+mj-lt"/>
              </a:rPr>
              <a:t>		</a:t>
            </a:r>
            <a:endParaRPr lang="en-US" dirty="0">
              <a:solidFill>
                <a:schemeClr val="tx1"/>
              </a:solidFill>
              <a:latin typeface="+mj-lt"/>
            </a:endParaRPr>
          </a:p>
        </p:txBody>
      </p:sp>
      <p:sp>
        <p:nvSpPr>
          <p:cNvPr id="13" name="Rectangle 12"/>
          <p:cNvSpPr/>
          <p:nvPr/>
        </p:nvSpPr>
        <p:spPr>
          <a:xfrm>
            <a:off x="1181101" y="2080883"/>
            <a:ext cx="1752602" cy="1597128"/>
          </a:xfrm>
          <a:prstGeom prst="rect">
            <a:avLst/>
          </a:prstGeom>
          <a:solidFill>
            <a:schemeClr val="accent1">
              <a:lumMod val="20000"/>
              <a:lumOff val="80000"/>
            </a:schemeClr>
          </a:solidFill>
          <a:ln w="3175">
            <a:solidFill>
              <a:schemeClr val="tx2">
                <a:lumMod val="40000"/>
                <a:lumOff val="6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endParaRPr lang="en-US" dirty="0">
              <a:solidFill>
                <a:schemeClr val="tx1"/>
              </a:solidFill>
              <a:latin typeface="+mj-lt"/>
            </a:endParaRPr>
          </a:p>
        </p:txBody>
      </p:sp>
      <p:sp>
        <p:nvSpPr>
          <p:cNvPr id="14" name="TextBox 13"/>
          <p:cNvSpPr txBox="1"/>
          <p:nvPr/>
        </p:nvSpPr>
        <p:spPr>
          <a:xfrm>
            <a:off x="1181101" y="2281254"/>
            <a:ext cx="838202" cy="430887"/>
          </a:xfrm>
          <a:prstGeom prst="rect">
            <a:avLst/>
          </a:prstGeom>
          <a:noFill/>
        </p:spPr>
        <p:txBody>
          <a:bodyPr wrap="square" rtlCol="0">
            <a:spAutoFit/>
          </a:bodyPr>
          <a:lstStyle/>
          <a:p>
            <a:r>
              <a:rPr lang="en-IN" sz="1100" b="1" dirty="0">
                <a:latin typeface="+mj-lt"/>
              </a:rPr>
              <a:t>Test </a:t>
            </a:r>
            <a:r>
              <a:rPr lang="en-IN" sz="1100" b="1" dirty="0" smtClean="0">
                <a:latin typeface="+mj-lt"/>
              </a:rPr>
              <a:t>specs</a:t>
            </a:r>
            <a:endParaRPr lang="en-US" sz="1100" b="1" dirty="0">
              <a:latin typeface="+mj-lt"/>
            </a:endParaRPr>
          </a:p>
        </p:txBody>
      </p:sp>
      <p:pic>
        <p:nvPicPr>
          <p:cNvPr id="15" name="Picture 2" descr="C:\Users\sd805568\Desktop\download.jpg"/>
          <p:cNvPicPr>
            <a:picLocks noChangeAspect="1" noChangeArrowheads="1"/>
          </p:cNvPicPr>
          <p:nvPr/>
        </p:nvPicPr>
        <p:blipFill>
          <a:blip r:embed="rId3" cstate="print"/>
          <a:srcRect/>
          <a:stretch>
            <a:fillRect/>
          </a:stretch>
        </p:blipFill>
        <p:spPr bwMode="auto">
          <a:xfrm>
            <a:off x="2293318" y="2523843"/>
            <a:ext cx="502619" cy="446773"/>
          </a:xfrm>
          <a:prstGeom prst="rect">
            <a:avLst/>
          </a:prstGeom>
          <a:noFill/>
          <a:effectLst>
            <a:outerShdw blurRad="50800" dist="38100" dir="5400000" algn="t" rotWithShape="0">
              <a:prstClr val="black">
                <a:alpha val="40000"/>
              </a:prstClr>
            </a:outerShdw>
          </a:effectLst>
        </p:spPr>
      </p:pic>
      <p:sp>
        <p:nvSpPr>
          <p:cNvPr id="16" name="TextBox 15"/>
          <p:cNvSpPr txBox="1"/>
          <p:nvPr/>
        </p:nvSpPr>
        <p:spPr>
          <a:xfrm>
            <a:off x="1790701" y="2606121"/>
            <a:ext cx="723900" cy="261610"/>
          </a:xfrm>
          <a:prstGeom prst="rect">
            <a:avLst/>
          </a:prstGeom>
          <a:noFill/>
        </p:spPr>
        <p:txBody>
          <a:bodyPr wrap="square" rtlCol="0">
            <a:spAutoFit/>
          </a:bodyPr>
          <a:lstStyle/>
          <a:p>
            <a:r>
              <a:rPr lang="en-IN" sz="1100" b="1" dirty="0" smtClean="0">
                <a:latin typeface="+mj-lt"/>
              </a:rPr>
              <a:t>POM</a:t>
            </a:r>
            <a:endParaRPr lang="en-US" sz="1100" b="1" dirty="0">
              <a:latin typeface="+mj-lt"/>
            </a:endParaRPr>
          </a:p>
        </p:txBody>
      </p:sp>
      <p:sp>
        <p:nvSpPr>
          <p:cNvPr id="17" name="TextBox 16"/>
          <p:cNvSpPr txBox="1"/>
          <p:nvPr/>
        </p:nvSpPr>
        <p:spPr>
          <a:xfrm>
            <a:off x="2247900" y="2263221"/>
            <a:ext cx="838202" cy="261610"/>
          </a:xfrm>
          <a:prstGeom prst="rect">
            <a:avLst/>
          </a:prstGeom>
          <a:noFill/>
        </p:spPr>
        <p:txBody>
          <a:bodyPr wrap="square" rtlCol="0">
            <a:spAutoFit/>
          </a:bodyPr>
          <a:lstStyle/>
          <a:p>
            <a:r>
              <a:rPr lang="en-IN" sz="1100" b="1" dirty="0">
                <a:latin typeface="+mj-lt"/>
              </a:rPr>
              <a:t>Test Data</a:t>
            </a:r>
            <a:endParaRPr lang="en-US" sz="1100" b="1" dirty="0">
              <a:latin typeface="+mj-lt"/>
            </a:endParaRPr>
          </a:p>
        </p:txBody>
      </p:sp>
      <p:grpSp>
        <p:nvGrpSpPr>
          <p:cNvPr id="18" name="Group 17"/>
          <p:cNvGrpSpPr/>
          <p:nvPr/>
        </p:nvGrpSpPr>
        <p:grpSpPr>
          <a:xfrm>
            <a:off x="3616160" y="1905000"/>
            <a:ext cx="1036056" cy="511491"/>
            <a:chOff x="153069" y="2"/>
            <a:chExt cx="1142330" cy="425577"/>
          </a:xfrm>
        </p:grpSpPr>
        <p:sp>
          <p:nvSpPr>
            <p:cNvPr id="19" name="Rounded Rectangle 18"/>
            <p:cNvSpPr/>
            <p:nvPr/>
          </p:nvSpPr>
          <p:spPr>
            <a:xfrm>
              <a:off x="153069" y="2"/>
              <a:ext cx="1142330" cy="425577"/>
            </a:xfrm>
            <a:prstGeom prst="roundRect">
              <a:avLst>
                <a:gd name="adj" fmla="val 10000"/>
              </a:avLst>
            </a:prstGeom>
            <a:solidFill>
              <a:schemeClr val="tx2">
                <a:lumMod val="40000"/>
                <a:lumOff val="60000"/>
              </a:schemeClr>
            </a:solidFill>
            <a:ln>
              <a:solidFill>
                <a:schemeClr val="tx2"/>
              </a:solidFill>
            </a:ln>
          </p:spPr>
          <p:style>
            <a:lnRef idx="0">
              <a:scrgbClr r="0" g="0" b="0"/>
            </a:lnRef>
            <a:fillRef idx="3">
              <a:scrgbClr r="0" g="0" b="0"/>
            </a:fillRef>
            <a:effectRef idx="3">
              <a:schemeClr val="accent1">
                <a:hueOff val="0"/>
                <a:satOff val="0"/>
                <a:lumOff val="0"/>
                <a:alphaOff val="0"/>
              </a:schemeClr>
            </a:effectRef>
            <a:fontRef idx="minor">
              <a:schemeClr val="lt1"/>
            </a:fontRef>
          </p:style>
        </p:sp>
        <p:sp>
          <p:nvSpPr>
            <p:cNvPr id="20" name="Rounded Rectangle 4"/>
            <p:cNvSpPr/>
            <p:nvPr/>
          </p:nvSpPr>
          <p:spPr>
            <a:xfrm>
              <a:off x="173143" y="2"/>
              <a:ext cx="1102180" cy="400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622300">
                <a:lnSpc>
                  <a:spcPct val="90000"/>
                </a:lnSpc>
                <a:spcBef>
                  <a:spcPct val="0"/>
                </a:spcBef>
                <a:spcAft>
                  <a:spcPct val="35000"/>
                </a:spcAft>
              </a:pPr>
              <a:r>
                <a:rPr lang="en-IN" sz="1100" b="1" dirty="0" smtClean="0">
                  <a:solidFill>
                    <a:schemeClr val="tx1"/>
                  </a:solidFill>
                  <a:latin typeface="+mj-lt"/>
                </a:rPr>
                <a:t>Serialize</a:t>
              </a:r>
              <a:endParaRPr lang="en-US" sz="1100" b="1" dirty="0">
                <a:solidFill>
                  <a:schemeClr val="tx1"/>
                </a:solidFill>
                <a:latin typeface="+mj-lt"/>
              </a:endParaRPr>
            </a:p>
          </p:txBody>
        </p:sp>
      </p:grpSp>
      <p:grpSp>
        <p:nvGrpSpPr>
          <p:cNvPr id="21" name="Group 20"/>
          <p:cNvGrpSpPr/>
          <p:nvPr/>
        </p:nvGrpSpPr>
        <p:grpSpPr>
          <a:xfrm>
            <a:off x="4876800" y="1829540"/>
            <a:ext cx="457200" cy="1249050"/>
            <a:chOff x="153069" y="20078"/>
            <a:chExt cx="1142330" cy="609978"/>
          </a:xfrm>
        </p:grpSpPr>
        <p:sp>
          <p:nvSpPr>
            <p:cNvPr id="22" name="Rounded Rectangle 21"/>
            <p:cNvSpPr/>
            <p:nvPr/>
          </p:nvSpPr>
          <p:spPr>
            <a:xfrm>
              <a:off x="153069" y="30881"/>
              <a:ext cx="1142330" cy="599175"/>
            </a:xfrm>
            <a:prstGeom prst="roundRect">
              <a:avLst>
                <a:gd name="adj" fmla="val 10000"/>
              </a:avLst>
            </a:prstGeom>
            <a:solidFill>
              <a:schemeClr val="tx2">
                <a:lumMod val="40000"/>
                <a:lumOff val="60000"/>
              </a:schemeClr>
            </a:solidFill>
            <a:ln>
              <a:solidFill>
                <a:schemeClr val="tx2"/>
              </a:solidFill>
            </a:ln>
          </p:spPr>
          <p:style>
            <a:lnRef idx="0">
              <a:scrgbClr r="0" g="0" b="0"/>
            </a:lnRef>
            <a:fillRef idx="3">
              <a:scrgbClr r="0" g="0" b="0"/>
            </a:fillRef>
            <a:effectRef idx="3">
              <a:schemeClr val="accent1">
                <a:hueOff val="0"/>
                <a:satOff val="0"/>
                <a:lumOff val="0"/>
                <a:alphaOff val="0"/>
              </a:schemeClr>
            </a:effectRef>
            <a:fontRef idx="minor">
              <a:schemeClr val="lt1"/>
            </a:fontRef>
          </p:style>
          <p:txBody>
            <a:bodyPr/>
            <a:lstStyle/>
            <a:p>
              <a:r>
                <a:rPr lang="en-US" sz="1000" b="1" dirty="0" smtClean="0">
                  <a:solidFill>
                    <a:schemeClr val="tx1"/>
                  </a:solidFill>
                  <a:latin typeface="+mj-lt"/>
                </a:rPr>
                <a:t>Conf</a:t>
              </a:r>
              <a:endParaRPr lang="en-US" sz="1000" b="1" dirty="0">
                <a:solidFill>
                  <a:schemeClr val="tx1"/>
                </a:solidFill>
                <a:latin typeface="+mj-lt"/>
              </a:endParaRPr>
            </a:p>
          </p:txBody>
        </p:sp>
        <p:sp>
          <p:nvSpPr>
            <p:cNvPr id="23" name="Rounded Rectangle 4"/>
            <p:cNvSpPr/>
            <p:nvPr/>
          </p:nvSpPr>
          <p:spPr>
            <a:xfrm>
              <a:off x="173146" y="20078"/>
              <a:ext cx="1102180" cy="556579"/>
            </a:xfrm>
            <a:prstGeom prst="rect">
              <a:avLst/>
            </a:prstGeom>
          </p:spPr>
          <p:style>
            <a:lnRef idx="0">
              <a:scrgbClr r="0" g="0" b="0"/>
            </a:lnRef>
            <a:fillRef idx="0">
              <a:scrgbClr r="0" g="0" b="0"/>
            </a:fillRef>
            <a:effectRef idx="0">
              <a:scrgbClr r="0" g="0" b="0"/>
            </a:effectRef>
            <a:fontRef idx="minor">
              <a:schemeClr val="lt1"/>
            </a:fontRef>
          </p:style>
          <p:txBody>
            <a:bodyPr spcFirstLastPara="0" vert="vert270" wrap="square" lIns="53340" tIns="53340" rIns="53340" bIns="53340" numCol="1" spcCol="1270" anchor="ctr" anchorCtr="0">
              <a:noAutofit/>
            </a:bodyPr>
            <a:lstStyle/>
            <a:p>
              <a:pPr algn="ctr" defTabSz="622300">
                <a:lnSpc>
                  <a:spcPct val="90000"/>
                </a:lnSpc>
                <a:spcBef>
                  <a:spcPct val="0"/>
                </a:spcBef>
                <a:spcAft>
                  <a:spcPct val="35000"/>
                </a:spcAft>
              </a:pPr>
              <a:endParaRPr lang="en-US" sz="1100" b="1" dirty="0">
                <a:solidFill>
                  <a:schemeClr val="tx1"/>
                </a:solidFill>
                <a:latin typeface="+mj-lt"/>
              </a:endParaRPr>
            </a:p>
          </p:txBody>
        </p:sp>
      </p:grpSp>
      <p:sp>
        <p:nvSpPr>
          <p:cNvPr id="24" name="Right Arrow 23"/>
          <p:cNvSpPr/>
          <p:nvPr/>
        </p:nvSpPr>
        <p:spPr>
          <a:xfrm rot="5400000" flipV="1">
            <a:off x="4000053" y="2428184"/>
            <a:ext cx="282464" cy="152403"/>
          </a:xfrm>
          <a:prstGeom prst="rightArrow">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5" name="Right Arrow 24"/>
          <p:cNvSpPr/>
          <p:nvPr/>
        </p:nvSpPr>
        <p:spPr>
          <a:xfrm rot="10800000">
            <a:off x="4572000" y="2133600"/>
            <a:ext cx="304800" cy="167163"/>
          </a:xfrm>
          <a:prstGeom prst="rightArrow">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6" name="Right Arrow 25"/>
          <p:cNvSpPr/>
          <p:nvPr/>
        </p:nvSpPr>
        <p:spPr>
          <a:xfrm rot="10800000">
            <a:off x="4572000" y="2727597"/>
            <a:ext cx="304800" cy="173994"/>
          </a:xfrm>
          <a:prstGeom prst="rightArrow">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7" name="TextBox 26"/>
          <p:cNvSpPr txBox="1"/>
          <p:nvPr/>
        </p:nvSpPr>
        <p:spPr>
          <a:xfrm>
            <a:off x="4046632" y="1643390"/>
            <a:ext cx="1211168" cy="261610"/>
          </a:xfrm>
          <a:prstGeom prst="rect">
            <a:avLst/>
          </a:prstGeom>
          <a:noFill/>
        </p:spPr>
        <p:txBody>
          <a:bodyPr wrap="square" rtlCol="0">
            <a:spAutoFit/>
          </a:bodyPr>
          <a:lstStyle/>
          <a:p>
            <a:r>
              <a:rPr lang="en-US" sz="1100" b="1" dirty="0" smtClean="0">
                <a:latin typeface="+mj-lt"/>
              </a:rPr>
              <a:t>JASDD</a:t>
            </a:r>
            <a:endParaRPr lang="en-US" sz="1100" b="1" dirty="0">
              <a:latin typeface="+mj-lt"/>
            </a:endParaRPr>
          </a:p>
        </p:txBody>
      </p:sp>
      <p:sp>
        <p:nvSpPr>
          <p:cNvPr id="28" name="TextBox 27"/>
          <p:cNvSpPr txBox="1"/>
          <p:nvPr/>
        </p:nvSpPr>
        <p:spPr>
          <a:xfrm>
            <a:off x="6148269" y="1671935"/>
            <a:ext cx="1928931" cy="461665"/>
          </a:xfrm>
          <a:prstGeom prst="rect">
            <a:avLst/>
          </a:prstGeom>
          <a:noFill/>
        </p:spPr>
        <p:txBody>
          <a:bodyPr wrap="square" rtlCol="0">
            <a:spAutoFit/>
          </a:bodyPr>
          <a:lstStyle/>
          <a:p>
            <a:r>
              <a:rPr lang="en-US" sz="1200" b="1" dirty="0" smtClean="0">
                <a:latin typeface="+mj-lt"/>
              </a:rPr>
              <a:t>Protractor </a:t>
            </a:r>
            <a:endParaRPr lang="en-US" sz="1200" b="1" dirty="0">
              <a:latin typeface="+mj-lt"/>
            </a:endParaRPr>
          </a:p>
          <a:p>
            <a:endParaRPr lang="en-US" sz="1200" b="1" dirty="0">
              <a:latin typeface="+mj-lt"/>
            </a:endParaRPr>
          </a:p>
        </p:txBody>
      </p:sp>
      <p:sp>
        <p:nvSpPr>
          <p:cNvPr id="29" name="TextBox 28"/>
          <p:cNvSpPr txBox="1"/>
          <p:nvPr/>
        </p:nvSpPr>
        <p:spPr>
          <a:xfrm>
            <a:off x="3609440" y="1233100"/>
            <a:ext cx="1211168" cy="276999"/>
          </a:xfrm>
          <a:prstGeom prst="rect">
            <a:avLst/>
          </a:prstGeom>
          <a:noFill/>
        </p:spPr>
        <p:txBody>
          <a:bodyPr wrap="square" rtlCol="0">
            <a:spAutoFit/>
          </a:bodyPr>
          <a:lstStyle>
            <a:defPPr>
              <a:defRPr lang="en-US"/>
            </a:defPPr>
            <a:lvl1pPr>
              <a:defRPr sz="1200" b="1">
                <a:latin typeface="Candara" panose="020E0502030303020204" pitchFamily="34" charset="0"/>
              </a:defRPr>
            </a:lvl1pPr>
          </a:lstStyle>
          <a:p>
            <a:endParaRPr lang="en-US" dirty="0">
              <a:solidFill>
                <a:prstClr val="black"/>
              </a:solidFill>
            </a:endParaRPr>
          </a:p>
        </p:txBody>
      </p:sp>
      <p:sp>
        <p:nvSpPr>
          <p:cNvPr id="30" name="Right Arrow 29"/>
          <p:cNvSpPr/>
          <p:nvPr/>
        </p:nvSpPr>
        <p:spPr>
          <a:xfrm>
            <a:off x="5510199" y="2590800"/>
            <a:ext cx="281458" cy="399816"/>
          </a:xfrm>
          <a:prstGeom prst="rightArrow">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ight Arrow 30"/>
          <p:cNvSpPr/>
          <p:nvPr/>
        </p:nvSpPr>
        <p:spPr>
          <a:xfrm>
            <a:off x="3111036" y="2636058"/>
            <a:ext cx="322085" cy="399816"/>
          </a:xfrm>
          <a:prstGeom prst="rightArrow">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pic>
        <p:nvPicPr>
          <p:cNvPr id="3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3025" y="2576236"/>
            <a:ext cx="487676" cy="53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44712" y="3011608"/>
            <a:ext cx="395632" cy="551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 name="Group 33"/>
          <p:cNvGrpSpPr/>
          <p:nvPr/>
        </p:nvGrpSpPr>
        <p:grpSpPr>
          <a:xfrm>
            <a:off x="3634367" y="2636058"/>
            <a:ext cx="1013833" cy="442531"/>
            <a:chOff x="28851" y="1"/>
            <a:chExt cx="1266548" cy="442530"/>
          </a:xfrm>
        </p:grpSpPr>
        <p:sp>
          <p:nvSpPr>
            <p:cNvPr id="35" name="Rounded Rectangle 34"/>
            <p:cNvSpPr/>
            <p:nvPr/>
          </p:nvSpPr>
          <p:spPr>
            <a:xfrm>
              <a:off x="28851" y="1"/>
              <a:ext cx="1266548" cy="442530"/>
            </a:xfrm>
            <a:prstGeom prst="roundRect">
              <a:avLst>
                <a:gd name="adj" fmla="val 10000"/>
              </a:avLst>
            </a:prstGeom>
            <a:solidFill>
              <a:schemeClr val="tx2">
                <a:lumMod val="40000"/>
                <a:lumOff val="60000"/>
              </a:schemeClr>
            </a:solidFill>
            <a:ln>
              <a:solidFill>
                <a:schemeClr val="tx2"/>
              </a:solidFill>
            </a:ln>
          </p:spPr>
          <p:style>
            <a:lnRef idx="0">
              <a:scrgbClr r="0" g="0" b="0"/>
            </a:lnRef>
            <a:fillRef idx="3">
              <a:scrgbClr r="0" g="0" b="0"/>
            </a:fillRef>
            <a:effectRef idx="3">
              <a:schemeClr val="accent1">
                <a:hueOff val="0"/>
                <a:satOff val="0"/>
                <a:lumOff val="0"/>
                <a:alphaOff val="0"/>
              </a:schemeClr>
            </a:effectRef>
            <a:fontRef idx="minor">
              <a:schemeClr val="lt1"/>
            </a:fontRef>
          </p:style>
        </p:sp>
        <p:sp>
          <p:nvSpPr>
            <p:cNvPr id="36" name="Rounded Rectangle 4"/>
            <p:cNvSpPr/>
            <p:nvPr/>
          </p:nvSpPr>
          <p:spPr>
            <a:xfrm>
              <a:off x="28851" y="2"/>
              <a:ext cx="1246474" cy="433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622300">
                <a:lnSpc>
                  <a:spcPct val="90000"/>
                </a:lnSpc>
                <a:spcBef>
                  <a:spcPct val="0"/>
                </a:spcBef>
                <a:spcAft>
                  <a:spcPct val="35000"/>
                </a:spcAft>
              </a:pPr>
              <a:r>
                <a:rPr lang="en-IN" sz="1100" b="1" dirty="0" smtClean="0">
                  <a:solidFill>
                    <a:schemeClr val="tx1"/>
                  </a:solidFill>
                  <a:latin typeface="+mj-lt"/>
                </a:rPr>
                <a:t>Utilities</a:t>
              </a:r>
              <a:endParaRPr lang="en-US" sz="1100" b="1" dirty="0">
                <a:solidFill>
                  <a:schemeClr val="tx1"/>
                </a:solidFill>
                <a:latin typeface="+mj-lt"/>
              </a:endParaRPr>
            </a:p>
          </p:txBody>
        </p:sp>
      </p:grpSp>
      <p:pic>
        <p:nvPicPr>
          <p:cNvPr id="37"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48269" y="1901588"/>
            <a:ext cx="2053393" cy="2354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8" name="Group 37"/>
          <p:cNvGrpSpPr/>
          <p:nvPr/>
        </p:nvGrpSpPr>
        <p:grpSpPr>
          <a:xfrm>
            <a:off x="3810000" y="3341257"/>
            <a:ext cx="1175895" cy="647635"/>
            <a:chOff x="28851" y="1"/>
            <a:chExt cx="1266548" cy="442530"/>
          </a:xfrm>
        </p:grpSpPr>
        <p:sp>
          <p:nvSpPr>
            <p:cNvPr id="39" name="Rounded Rectangle 38"/>
            <p:cNvSpPr/>
            <p:nvPr/>
          </p:nvSpPr>
          <p:spPr>
            <a:xfrm>
              <a:off x="28851" y="1"/>
              <a:ext cx="1266548" cy="442530"/>
            </a:xfrm>
            <a:prstGeom prst="roundRect">
              <a:avLst>
                <a:gd name="adj" fmla="val 10000"/>
              </a:avLst>
            </a:prstGeom>
            <a:solidFill>
              <a:schemeClr val="tx2">
                <a:lumMod val="40000"/>
                <a:lumOff val="60000"/>
              </a:schemeClr>
            </a:solidFill>
            <a:ln>
              <a:solidFill>
                <a:schemeClr val="tx2"/>
              </a:solidFill>
            </a:ln>
          </p:spPr>
          <p:style>
            <a:lnRef idx="0">
              <a:scrgbClr r="0" g="0" b="0"/>
            </a:lnRef>
            <a:fillRef idx="3">
              <a:scrgbClr r="0" g="0" b="0"/>
            </a:fillRef>
            <a:effectRef idx="3">
              <a:schemeClr val="accent1">
                <a:hueOff val="0"/>
                <a:satOff val="0"/>
                <a:lumOff val="0"/>
                <a:alphaOff val="0"/>
              </a:schemeClr>
            </a:effectRef>
            <a:fontRef idx="minor">
              <a:schemeClr val="lt1"/>
            </a:fontRef>
          </p:style>
          <p:txBody>
            <a:bodyPr/>
            <a:lstStyle/>
            <a:p>
              <a:r>
                <a:rPr lang="en-US" sz="1400" dirty="0" smtClean="0">
                  <a:solidFill>
                    <a:schemeClr val="tx1"/>
                  </a:solidFill>
                  <a:latin typeface="+mj-lt"/>
                </a:rPr>
                <a:t>Grunt</a:t>
              </a:r>
              <a:endParaRPr lang="en-US" sz="1400" dirty="0">
                <a:solidFill>
                  <a:schemeClr val="tx1"/>
                </a:solidFill>
                <a:latin typeface="+mj-lt"/>
              </a:endParaRPr>
            </a:p>
          </p:txBody>
        </p:sp>
        <p:sp>
          <p:nvSpPr>
            <p:cNvPr id="40" name="Rounded Rectangle 4"/>
            <p:cNvSpPr/>
            <p:nvPr/>
          </p:nvSpPr>
          <p:spPr>
            <a:xfrm>
              <a:off x="28851" y="2"/>
              <a:ext cx="1246474" cy="433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622300">
                <a:lnSpc>
                  <a:spcPct val="90000"/>
                </a:lnSpc>
                <a:spcBef>
                  <a:spcPct val="0"/>
                </a:spcBef>
                <a:spcAft>
                  <a:spcPct val="35000"/>
                </a:spcAft>
              </a:pPr>
              <a:endParaRPr lang="en-US" sz="1100" b="1" dirty="0">
                <a:solidFill>
                  <a:schemeClr val="tx1"/>
                </a:solidFill>
                <a:latin typeface="+mj-lt"/>
              </a:endParaRPr>
            </a:p>
          </p:txBody>
        </p:sp>
      </p:grpSp>
      <p:pic>
        <p:nvPicPr>
          <p:cNvPr id="4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7958" y="3562667"/>
            <a:ext cx="310118" cy="369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0335" y="2488294"/>
            <a:ext cx="395632" cy="551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Group 42"/>
          <p:cNvGrpSpPr/>
          <p:nvPr/>
        </p:nvGrpSpPr>
        <p:grpSpPr>
          <a:xfrm>
            <a:off x="3634367" y="4495800"/>
            <a:ext cx="1623433" cy="838200"/>
            <a:chOff x="28851" y="1"/>
            <a:chExt cx="1266548" cy="442530"/>
          </a:xfrm>
        </p:grpSpPr>
        <p:sp>
          <p:nvSpPr>
            <p:cNvPr id="44" name="Rounded Rectangle 43"/>
            <p:cNvSpPr/>
            <p:nvPr/>
          </p:nvSpPr>
          <p:spPr>
            <a:xfrm>
              <a:off x="28851" y="1"/>
              <a:ext cx="1266548" cy="442530"/>
            </a:xfrm>
            <a:prstGeom prst="roundRect">
              <a:avLst>
                <a:gd name="adj" fmla="val 10000"/>
              </a:avLst>
            </a:prstGeom>
            <a:solidFill>
              <a:schemeClr val="tx2">
                <a:lumMod val="40000"/>
                <a:lumOff val="60000"/>
              </a:schemeClr>
            </a:solidFill>
            <a:ln>
              <a:solidFill>
                <a:schemeClr val="tx2"/>
              </a:solidFill>
            </a:ln>
          </p:spPr>
          <p:style>
            <a:lnRef idx="0">
              <a:scrgbClr r="0" g="0" b="0"/>
            </a:lnRef>
            <a:fillRef idx="3">
              <a:scrgbClr r="0" g="0" b="0"/>
            </a:fillRef>
            <a:effectRef idx="3">
              <a:schemeClr val="accent1">
                <a:hueOff val="0"/>
                <a:satOff val="0"/>
                <a:lumOff val="0"/>
                <a:alphaOff val="0"/>
              </a:schemeClr>
            </a:effectRef>
            <a:fontRef idx="minor">
              <a:schemeClr val="lt1"/>
            </a:fontRef>
          </p:style>
          <p:txBody>
            <a:bodyPr/>
            <a:lstStyle/>
            <a:p>
              <a:r>
                <a:rPr lang="en-US" sz="1400" dirty="0" smtClean="0">
                  <a:solidFill>
                    <a:schemeClr val="tx1"/>
                  </a:solidFill>
                  <a:latin typeface="+mj-lt"/>
                </a:rPr>
                <a:t>Jenkins</a:t>
              </a:r>
              <a:endParaRPr lang="en-US" sz="1400" dirty="0">
                <a:solidFill>
                  <a:schemeClr val="tx1"/>
                </a:solidFill>
                <a:latin typeface="+mj-lt"/>
              </a:endParaRPr>
            </a:p>
          </p:txBody>
        </p:sp>
        <p:sp>
          <p:nvSpPr>
            <p:cNvPr id="45" name="Rounded Rectangle 4"/>
            <p:cNvSpPr/>
            <p:nvPr/>
          </p:nvSpPr>
          <p:spPr>
            <a:xfrm>
              <a:off x="28851" y="2"/>
              <a:ext cx="1246474" cy="433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622300">
                <a:lnSpc>
                  <a:spcPct val="90000"/>
                </a:lnSpc>
                <a:spcBef>
                  <a:spcPct val="0"/>
                </a:spcBef>
                <a:spcAft>
                  <a:spcPct val="35000"/>
                </a:spcAft>
              </a:pPr>
              <a:endParaRPr lang="en-US" sz="1100" b="1" dirty="0">
                <a:solidFill>
                  <a:schemeClr val="tx1"/>
                </a:solidFill>
                <a:latin typeface="+mj-lt"/>
              </a:endParaRPr>
            </a:p>
          </p:txBody>
        </p:sp>
      </p:grpSp>
      <p:pic>
        <p:nvPicPr>
          <p:cNvPr id="4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13789" y="4683601"/>
            <a:ext cx="614362" cy="63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Up Arrow 46"/>
          <p:cNvSpPr/>
          <p:nvPr/>
        </p:nvSpPr>
        <p:spPr>
          <a:xfrm>
            <a:off x="4224637" y="3988892"/>
            <a:ext cx="389076" cy="533400"/>
          </a:xfrm>
          <a:prstGeom prst="upArrow">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8" name="Up Arrow 47"/>
          <p:cNvSpPr/>
          <p:nvPr/>
        </p:nvSpPr>
        <p:spPr>
          <a:xfrm>
            <a:off x="4224637" y="3005108"/>
            <a:ext cx="297546" cy="336150"/>
          </a:xfrm>
          <a:prstGeom prst="upArrow">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5" name="Title 4"/>
          <p:cNvSpPr>
            <a:spLocks noGrp="1"/>
          </p:cNvSpPr>
          <p:nvPr>
            <p:ph type="title"/>
          </p:nvPr>
        </p:nvSpPr>
        <p:spPr/>
        <p:txBody>
          <a:bodyPr/>
          <a:lstStyle/>
          <a:p>
            <a:r>
              <a:rPr lang="en-US" sz="1400" dirty="0"/>
              <a:t>8.1: Selenium Web Driver – Advance</a:t>
            </a:r>
            <a:br>
              <a:rPr lang="en-US" sz="1400" dirty="0"/>
            </a:br>
            <a:r>
              <a:rPr lang="en-US" dirty="0"/>
              <a:t>Sprintest®/Quadrant </a:t>
            </a:r>
            <a:r>
              <a:rPr lang="en-US" dirty="0" smtClean="0"/>
              <a:t>Architecture</a:t>
            </a:r>
            <a:endParaRPr lang="en-US" dirty="0"/>
          </a:p>
        </p:txBody>
      </p:sp>
    </p:spTree>
    <p:extLst>
      <p:ext uri="{BB962C8B-B14F-4D97-AF65-F5344CB8AC3E}">
        <p14:creationId xmlns:p14="http://schemas.microsoft.com/office/powerpoint/2010/main" val="24043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8.1: Selenium Frameworks</a:t>
            </a:r>
            <a:r>
              <a:rPr lang="en-US" dirty="0"/>
              <a:t/>
            </a:r>
            <a:br>
              <a:rPr lang="en-US" dirty="0"/>
            </a:br>
            <a:r>
              <a:rPr lang="en-US" dirty="0"/>
              <a:t>Reports</a:t>
            </a:r>
          </a:p>
        </p:txBody>
      </p:sp>
      <p:sp>
        <p:nvSpPr>
          <p:cNvPr id="6" name="Content Placeholder 5"/>
          <p:cNvSpPr>
            <a:spLocks noGrp="1"/>
          </p:cNvSpPr>
          <p:nvPr>
            <p:ph idx="1"/>
          </p:nvPr>
        </p:nvSpPr>
        <p:spPr/>
        <p:txBody>
          <a:bodyPr/>
          <a:lstStyle/>
          <a:p>
            <a:r>
              <a:rPr lang="en-US" sz="2000" dirty="0" smtClean="0"/>
              <a:t>Different </a:t>
            </a:r>
            <a:r>
              <a:rPr lang="en-US" sz="2000" dirty="0"/>
              <a:t>applications have different reporting needs. Some require combined results for a test batch and some require individual level test report for each test case in test batch. Thus, framework should be flexible enough to generate required reports.</a:t>
            </a:r>
          </a:p>
          <a:p>
            <a:r>
              <a:rPr lang="en-US" sz="2000" dirty="0"/>
              <a:t>Reports output  in many formats such as Html/Excel/PDF Format.</a:t>
            </a:r>
          </a:p>
          <a:p>
            <a:r>
              <a:rPr lang="en-US" sz="2000" dirty="0"/>
              <a:t>We can also capture and store all the screen shots for failed and passed scenarios </a:t>
            </a:r>
          </a:p>
          <a:p>
            <a:r>
              <a:rPr lang="en-US" sz="2000" dirty="0"/>
              <a:t>It also store the executed data sheets with Pass/Fail status.</a:t>
            </a:r>
          </a:p>
          <a:p>
            <a:r>
              <a:rPr lang="en-US" sz="2000" dirty="0"/>
              <a:t>It provides two types of reports </a:t>
            </a:r>
          </a:p>
          <a:p>
            <a:pPr lvl="1"/>
            <a:r>
              <a:rPr lang="en-US" sz="1600" dirty="0"/>
              <a:t>summary report  and </a:t>
            </a:r>
          </a:p>
          <a:p>
            <a:pPr lvl="1"/>
            <a:r>
              <a:rPr lang="en-US" sz="1600" dirty="0"/>
              <a:t>detailed report </a:t>
            </a:r>
          </a:p>
          <a:p>
            <a:r>
              <a:rPr lang="en-US" sz="2000" dirty="0"/>
              <a:t> The summary report provides details of execution duration, test start time and end time </a:t>
            </a:r>
          </a:p>
          <a:p>
            <a:r>
              <a:rPr lang="en-US" sz="2000" dirty="0"/>
              <a:t> The detailed reports describe exceptional cases handled, steps passed, and steps failed.</a:t>
            </a:r>
          </a:p>
          <a:p>
            <a:endParaRPr lang="en-US" sz="2000" dirty="0"/>
          </a:p>
        </p:txBody>
      </p:sp>
    </p:spTree>
    <p:extLst>
      <p:ext uri="{BB962C8B-B14F-4D97-AF65-F5344CB8AC3E}">
        <p14:creationId xmlns:p14="http://schemas.microsoft.com/office/powerpoint/2010/main" val="570028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8.1: Selenium Web Driver – Advance</a:t>
            </a:r>
            <a:br>
              <a:rPr lang="en-US" sz="1400" dirty="0"/>
            </a:br>
            <a:r>
              <a:rPr lang="en-US" dirty="0" smtClean="0"/>
              <a:t>Reports (Cont.)</a:t>
            </a:r>
            <a:endParaRPr lang="en-US" dirty="0"/>
          </a:p>
        </p:txBody>
      </p:sp>
      <p:sp>
        <p:nvSpPr>
          <p:cNvPr id="5" name="Content Placeholder 4"/>
          <p:cNvSpPr>
            <a:spLocks noGrp="1"/>
          </p:cNvSpPr>
          <p:nvPr>
            <p:ph idx="1"/>
          </p:nvPr>
        </p:nvSpPr>
        <p:spPr/>
        <p:txBody>
          <a:bodyPr/>
          <a:lstStyle/>
          <a:p>
            <a:r>
              <a:rPr lang="en-US" dirty="0"/>
              <a:t>The below(</a:t>
            </a:r>
            <a:r>
              <a:rPr lang="en-US" dirty="0" err="1"/>
              <a:t>fig:a</a:t>
            </a:r>
            <a:r>
              <a:rPr lang="en-US" dirty="0"/>
              <a:t>) is the sample html format summary report generated by </a:t>
            </a:r>
            <a:r>
              <a:rPr lang="en-US" dirty="0" err="1"/>
              <a:t>TestNG</a:t>
            </a:r>
            <a:r>
              <a:rPr lang="en-US" dirty="0"/>
              <a:t>.</a:t>
            </a:r>
          </a:p>
          <a:p>
            <a:r>
              <a:rPr lang="en-US" dirty="0"/>
              <a:t>The below(</a:t>
            </a:r>
            <a:r>
              <a:rPr lang="en-US" dirty="0" err="1"/>
              <a:t>fig:b</a:t>
            </a:r>
            <a:r>
              <a:rPr lang="en-US" dirty="0"/>
              <a:t>) is the example report to see failed test cases report in detail</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55" y="3075636"/>
            <a:ext cx="4414330" cy="315992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584" y="3075636"/>
            <a:ext cx="4140316" cy="3159929"/>
          </a:xfrm>
          <a:prstGeom prst="rect">
            <a:avLst/>
          </a:prstGeom>
        </p:spPr>
      </p:pic>
    </p:spTree>
    <p:extLst>
      <p:ext uri="{BB962C8B-B14F-4D97-AF65-F5344CB8AC3E}">
        <p14:creationId xmlns:p14="http://schemas.microsoft.com/office/powerpoint/2010/main" val="3021586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8.1: Selenium Frameworks</a:t>
            </a:r>
            <a:r>
              <a:rPr lang="en-US" dirty="0"/>
              <a:t/>
            </a:r>
            <a:br>
              <a:rPr lang="en-US" dirty="0"/>
            </a:br>
            <a:r>
              <a:rPr lang="en-US" dirty="0" smtClean="0"/>
              <a:t>TDD</a:t>
            </a:r>
            <a:endParaRPr lang="en-US" dirty="0"/>
          </a:p>
        </p:txBody>
      </p:sp>
      <p:sp>
        <p:nvSpPr>
          <p:cNvPr id="8" name="Content Placeholder 7"/>
          <p:cNvSpPr>
            <a:spLocks noGrp="1"/>
          </p:cNvSpPr>
          <p:nvPr>
            <p:ph idx="1"/>
          </p:nvPr>
        </p:nvSpPr>
        <p:spPr/>
        <p:txBody>
          <a:bodyPr/>
          <a:lstStyle/>
          <a:p>
            <a:r>
              <a:rPr lang="en-US" dirty="0"/>
              <a:t>Test-driven development (TDD) is a software development process that relies on the repetition of a very short development cycle: first the developer writes an (initially failing) automated test case that defines a desired improvement or new function, then produces the minimum amount of code to pass that test, and finally refactors  the new code to acceptable standards.</a:t>
            </a:r>
          </a:p>
          <a:p>
            <a:endParaRPr lang="en-US" dirty="0"/>
          </a:p>
          <a:p>
            <a:endParaRPr lang="en-US" dirty="0"/>
          </a:p>
          <a:p>
            <a:endParaRPr lang="en-US" dirty="0"/>
          </a:p>
        </p:txBody>
      </p:sp>
      <p:sp>
        <p:nvSpPr>
          <p:cNvPr id="9" name="TextBox 8"/>
          <p:cNvSpPr txBox="1"/>
          <p:nvPr/>
        </p:nvSpPr>
        <p:spPr>
          <a:xfrm>
            <a:off x="5219700" y="3676650"/>
            <a:ext cx="3467100" cy="2554545"/>
          </a:xfrm>
          <a:prstGeom prst="rect">
            <a:avLst/>
          </a:prstGeom>
          <a:noFill/>
        </p:spPr>
        <p:txBody>
          <a:bodyPr wrap="square" rtlCol="0">
            <a:spAutoFit/>
          </a:bodyPr>
          <a:lstStyle/>
          <a:p>
            <a:r>
              <a:rPr lang="en-US" sz="1600" b="1" dirty="0">
                <a:solidFill>
                  <a:schemeClr val="tx2">
                    <a:lumMod val="50000"/>
                  </a:schemeClr>
                </a:solidFill>
              </a:rPr>
              <a:t>RED</a:t>
            </a:r>
            <a:r>
              <a:rPr lang="en-US" sz="1600" dirty="0">
                <a:solidFill>
                  <a:schemeClr val="tx2">
                    <a:lumMod val="50000"/>
                  </a:schemeClr>
                </a:solidFill>
              </a:rPr>
              <a:t> – The developer writes a failing test essentially capturing the requirements in a test.</a:t>
            </a:r>
          </a:p>
          <a:p>
            <a:r>
              <a:rPr lang="en-US" sz="1600" b="1" dirty="0">
                <a:solidFill>
                  <a:schemeClr val="tx2">
                    <a:lumMod val="50000"/>
                  </a:schemeClr>
                </a:solidFill>
              </a:rPr>
              <a:t>GREEN</a:t>
            </a:r>
            <a:r>
              <a:rPr lang="en-US" sz="1600" dirty="0">
                <a:solidFill>
                  <a:schemeClr val="tx2">
                    <a:lumMod val="50000"/>
                  </a:schemeClr>
                </a:solidFill>
              </a:rPr>
              <a:t> – The developer implements the business functionality, writing just enough code to pass the test</a:t>
            </a:r>
          </a:p>
          <a:p>
            <a:r>
              <a:rPr lang="en-US" sz="1600" b="1" dirty="0">
                <a:solidFill>
                  <a:schemeClr val="tx2">
                    <a:lumMod val="50000"/>
                  </a:schemeClr>
                </a:solidFill>
              </a:rPr>
              <a:t>REFACTOR</a:t>
            </a:r>
            <a:r>
              <a:rPr lang="en-US" sz="1600" dirty="0">
                <a:solidFill>
                  <a:schemeClr val="tx2">
                    <a:lumMod val="50000"/>
                  </a:schemeClr>
                </a:solidFill>
              </a:rPr>
              <a:t> – The developer refines and improves the code without adding new functionality.</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71" y="3523903"/>
            <a:ext cx="4270829" cy="249226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8.1: Selenium Frameworks</a:t>
            </a:r>
            <a:r>
              <a:rPr lang="en-US" dirty="0"/>
              <a:t/>
            </a:r>
            <a:br>
              <a:rPr lang="en-US" dirty="0"/>
            </a:br>
            <a:r>
              <a:rPr lang="en-US" dirty="0"/>
              <a:t>Acceptance TDD</a:t>
            </a:r>
          </a:p>
        </p:txBody>
      </p:sp>
      <p:sp>
        <p:nvSpPr>
          <p:cNvPr id="2" name="Content Placeholder 1"/>
          <p:cNvSpPr>
            <a:spLocks noGrp="1"/>
          </p:cNvSpPr>
          <p:nvPr>
            <p:ph idx="1"/>
          </p:nvPr>
        </p:nvSpPr>
        <p:spPr>
          <a:xfrm>
            <a:off x="298516" y="1400170"/>
            <a:ext cx="8845484" cy="4643751"/>
          </a:xfrm>
        </p:spPr>
        <p:txBody>
          <a:bodyPr/>
          <a:lstStyle/>
          <a:p>
            <a:r>
              <a:rPr lang="en-US" dirty="0"/>
              <a:t>There are two levels of TDD:</a:t>
            </a:r>
          </a:p>
          <a:p>
            <a:pPr lvl="1"/>
            <a:r>
              <a:rPr lang="en-US" dirty="0"/>
              <a:t>Acceptance TDD (ATDD):It is a development methodology based on communication between the business customers, the developers, and the testers .</a:t>
            </a:r>
          </a:p>
          <a:p>
            <a:pPr lvl="1"/>
            <a:r>
              <a:rPr lang="en-US" dirty="0"/>
              <a:t>With ATDD you write a single acceptance test, or behavioral specification depending on your preferred terminology, and then just enough production functionality/code to fulfill that test. </a:t>
            </a:r>
          </a:p>
          <a:p>
            <a:pPr lvl="1"/>
            <a:r>
              <a:rPr lang="en-US" dirty="0"/>
              <a:t>The goal of ATDD is to specify detailed, executable requirements for your solution on a just in time (JIT) basis. Since, ATDD encompasses many of the same practices it is also called Behavior Driven Development (BDD)</a:t>
            </a:r>
          </a:p>
          <a:p>
            <a:endParaRPr lang="en-US" dirty="0"/>
          </a:p>
          <a:p>
            <a:pPr lvl="1"/>
            <a:r>
              <a:rPr lang="en-US" dirty="0"/>
              <a:t>Behavior Driven(BDD) :Behavior-driven development combines practices from TDD and from ATDD.</a:t>
            </a:r>
          </a:p>
          <a:p>
            <a:pPr lvl="1"/>
            <a:r>
              <a:rPr lang="en-US" dirty="0"/>
              <a:t>It includes the practice of writing tests first, but focuses on tests which describe behavior, rather than tests which test a unit of implementation. Tools such as </a:t>
            </a:r>
            <a:r>
              <a:rPr lang="en-US" dirty="0" err="1"/>
              <a:t>Mspec</a:t>
            </a:r>
            <a:r>
              <a:rPr lang="en-US" dirty="0"/>
              <a:t> and </a:t>
            </a:r>
            <a:r>
              <a:rPr lang="en-US" dirty="0" err="1"/>
              <a:t>Specflow</a:t>
            </a:r>
            <a:r>
              <a:rPr lang="en-US" dirty="0"/>
              <a:t> provide a syntax which allow non-programmers to define the behaviors which developers can then translate into automated tests.</a:t>
            </a:r>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8.1: Selenium Frameworks</a:t>
            </a:r>
            <a:r>
              <a:rPr lang="en-US" dirty="0"/>
              <a:t/>
            </a:r>
            <a:br>
              <a:rPr lang="en-US" dirty="0"/>
            </a:br>
            <a:r>
              <a:rPr lang="en-US" dirty="0"/>
              <a:t>ATDD </a:t>
            </a:r>
            <a:r>
              <a:rPr lang="en-US" dirty="0" smtClean="0"/>
              <a:t>Framework</a:t>
            </a:r>
            <a:endParaRPr lang="en-US" dirty="0"/>
          </a:p>
        </p:txBody>
      </p:sp>
      <p:sp>
        <p:nvSpPr>
          <p:cNvPr id="2" name="Content Placeholder 1"/>
          <p:cNvSpPr>
            <a:spLocks noGrp="1"/>
          </p:cNvSpPr>
          <p:nvPr>
            <p:ph idx="1"/>
          </p:nvPr>
        </p:nvSpPr>
        <p:spPr/>
        <p:txBody>
          <a:bodyPr/>
          <a:lstStyle/>
          <a:p>
            <a:r>
              <a:rPr lang="en-US" dirty="0" err="1"/>
              <a:t>FitNesse</a:t>
            </a:r>
            <a:endParaRPr lang="en-US" dirty="0"/>
          </a:p>
          <a:p>
            <a:pPr lvl="1"/>
            <a:r>
              <a:rPr lang="en-US" dirty="0" err="1"/>
              <a:t>FitNesse</a:t>
            </a:r>
            <a:r>
              <a:rPr lang="en-US" dirty="0"/>
              <a:t> is one of the Acceptance TDD framework.</a:t>
            </a:r>
          </a:p>
          <a:p>
            <a:pPr lvl="1"/>
            <a:r>
              <a:rPr lang="en-US" dirty="0"/>
              <a:t>It is a web server, a wiki and an automated testing tool for software.</a:t>
            </a:r>
          </a:p>
          <a:p>
            <a:pPr lvl="1"/>
            <a:r>
              <a:rPr lang="en-US" dirty="0"/>
              <a:t>It allows users of a developed system to enter specially formatted input (its format is accessible to non-programmers). </a:t>
            </a:r>
          </a:p>
          <a:p>
            <a:pPr lvl="1"/>
            <a:r>
              <a:rPr lang="en-US" dirty="0"/>
              <a:t>The input is interpreted and tests are created automatically. These tests are then executed by the system and output is returned to the user.</a:t>
            </a:r>
          </a:p>
          <a:p>
            <a:pPr lvl="1"/>
            <a:r>
              <a:rPr lang="en-US" dirty="0"/>
              <a:t> The advantage of this approach is very fast feedback from users. The developer of the system to be tested needs to provide some support</a:t>
            </a:r>
          </a:p>
          <a:p>
            <a:pPr lvl="1"/>
            <a:r>
              <a:rPr lang="en-US" dirty="0"/>
              <a:t>It is written in Java. The program first supported only Java, but versions for several other languages have been added over time </a:t>
            </a:r>
            <a:r>
              <a:rPr lang="en-US" dirty="0" err="1"/>
              <a:t>likeC</a:t>
            </a:r>
            <a:r>
              <a:rPr lang="en-US" dirty="0"/>
              <a:t>++, Python, Ruby, Delphi, C#, etc.</a:t>
            </a:r>
          </a:p>
          <a:p>
            <a:pPr lvl="1"/>
            <a:r>
              <a:rPr lang="en-US" dirty="0"/>
              <a:t>Different Principles of </a:t>
            </a:r>
            <a:r>
              <a:rPr lang="en-US" dirty="0" err="1"/>
              <a:t>fitNesse</a:t>
            </a:r>
            <a:r>
              <a:rPr lang="en-US" dirty="0"/>
              <a:t> is described in the next page.</a:t>
            </a:r>
          </a:p>
          <a:p>
            <a:endParaRPr lang="en-US" dirty="0"/>
          </a:p>
        </p:txBody>
      </p:sp>
    </p:spTree>
    <p:extLst>
      <p:ext uri="{BB962C8B-B14F-4D97-AF65-F5344CB8AC3E}">
        <p14:creationId xmlns:p14="http://schemas.microsoft.com/office/powerpoint/2010/main" val="2508908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8.1: Selenium Frameworks</a:t>
            </a:r>
            <a:r>
              <a:rPr lang="en-US" dirty="0"/>
              <a:t/>
            </a:r>
            <a:br>
              <a:rPr lang="en-US" dirty="0"/>
            </a:br>
            <a:r>
              <a:rPr lang="en-US" dirty="0"/>
              <a:t>ATDD </a:t>
            </a:r>
            <a:r>
              <a:rPr lang="en-US" dirty="0" smtClean="0"/>
              <a:t>Framework (Cont.)</a:t>
            </a:r>
            <a:endParaRPr lang="en-US" dirty="0"/>
          </a:p>
        </p:txBody>
      </p:sp>
      <p:sp>
        <p:nvSpPr>
          <p:cNvPr id="5" name="Content Placeholder 4"/>
          <p:cNvSpPr>
            <a:spLocks noGrp="1"/>
          </p:cNvSpPr>
          <p:nvPr>
            <p:ph idx="1"/>
          </p:nvPr>
        </p:nvSpPr>
        <p:spPr/>
        <p:txBody>
          <a:bodyPr/>
          <a:lstStyle/>
          <a:p>
            <a:r>
              <a:rPr lang="en-US" sz="1800" b="1" dirty="0" err="1"/>
              <a:t>FitNesse</a:t>
            </a:r>
            <a:r>
              <a:rPr lang="en-US" sz="1800" b="1" dirty="0"/>
              <a:t> as a testing method</a:t>
            </a:r>
          </a:p>
          <a:p>
            <a:pPr marL="0" indent="0">
              <a:buNone/>
            </a:pPr>
            <a:r>
              <a:rPr lang="en-US" sz="1800" dirty="0"/>
              <a:t>	It was originally designed as a highly usable interface around the Fit framework. As such its intention is to support an agile style of black-box testing acceptance and regression testing. In this style of testing the functional testers in a software development project collaborate with the software developers to develop a testing suite.</a:t>
            </a:r>
          </a:p>
          <a:p>
            <a:r>
              <a:rPr lang="en-US" sz="1800" b="1" dirty="0" err="1"/>
              <a:t>FitNesse</a:t>
            </a:r>
            <a:r>
              <a:rPr lang="en-US" sz="1800" b="1" dirty="0"/>
              <a:t> as a testing tool</a:t>
            </a:r>
          </a:p>
          <a:p>
            <a:pPr marL="0" indent="0">
              <a:buNone/>
            </a:pPr>
            <a:r>
              <a:rPr lang="en-US" sz="1800" dirty="0"/>
              <a:t>	Tests are described in </a:t>
            </a:r>
            <a:r>
              <a:rPr lang="en-US" sz="1800" dirty="0" err="1"/>
              <a:t>Fitnesse</a:t>
            </a:r>
            <a:r>
              <a:rPr lang="en-US" sz="1800" dirty="0"/>
              <a:t> as some sort of coupling of inputs and expected output. These couplings are expressed as some sort of variation of a decision table. The </a:t>
            </a:r>
            <a:r>
              <a:rPr lang="en-US" sz="1800" dirty="0" err="1"/>
              <a:t>FitNesse</a:t>
            </a:r>
            <a:r>
              <a:rPr lang="en-US" sz="1800" dirty="0"/>
              <a:t> tool supports several of these variations, ranging from literal decision tables to tables that execute queries to tables that express testing scripts (i.e. a literal ordering of steps that must be followed to reach a result). </a:t>
            </a:r>
          </a:p>
          <a:p>
            <a:r>
              <a:rPr lang="en-US" sz="1800" b="1" dirty="0" err="1"/>
              <a:t>FitNesse</a:t>
            </a:r>
            <a:r>
              <a:rPr lang="en-US" sz="1800" b="1" dirty="0"/>
              <a:t> as a software tool</a:t>
            </a:r>
          </a:p>
          <a:p>
            <a:pPr marL="0" indent="0">
              <a:buNone/>
            </a:pPr>
            <a:r>
              <a:rPr lang="en-US" sz="1800" dirty="0"/>
              <a:t>	It is a tool developed in Java and shipped as a single, executable jar file. The executable includes a wiki engine, an embedded web server, a testing engine and all the resources (images, stylesheets and so on) required to create a web site in </a:t>
            </a:r>
            <a:r>
              <a:rPr lang="en-US" sz="1800" dirty="0" err="1"/>
              <a:t>FitNesse's</a:t>
            </a:r>
            <a:r>
              <a:rPr lang="en-US" sz="1800" dirty="0"/>
              <a:t> own style.</a:t>
            </a:r>
          </a:p>
          <a:p>
            <a:endParaRPr lang="en-US" sz="1800" dirty="0"/>
          </a:p>
          <a:p>
            <a:endParaRPr lang="en-US" sz="1800" dirty="0"/>
          </a:p>
          <a:p>
            <a:endParaRPr lang="en-US" sz="1800" dirty="0"/>
          </a:p>
        </p:txBody>
      </p:sp>
    </p:spTree>
    <p:extLst>
      <p:ext uri="{BB962C8B-B14F-4D97-AF65-F5344CB8AC3E}">
        <p14:creationId xmlns:p14="http://schemas.microsoft.com/office/powerpoint/2010/main" val="2508908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Framework Overview</a:t>
            </a:r>
          </a:p>
          <a:p>
            <a:r>
              <a:rPr lang="en-US" dirty="0"/>
              <a:t>Data Driven (Excel, Databases)</a:t>
            </a:r>
          </a:p>
          <a:p>
            <a:r>
              <a:rPr lang="en-US" dirty="0"/>
              <a:t>Keyword Driven </a:t>
            </a:r>
          </a:p>
          <a:p>
            <a:r>
              <a:rPr lang="en-US" dirty="0"/>
              <a:t>Component based (Sprintest®/CBF)</a:t>
            </a:r>
          </a:p>
          <a:p>
            <a:r>
              <a:rPr lang="en-US" dirty="0"/>
              <a:t>Reports (Excel, PDF) </a:t>
            </a:r>
          </a:p>
          <a:p>
            <a:r>
              <a:rPr lang="en-US" dirty="0"/>
              <a:t>TDD (Junit, </a:t>
            </a:r>
            <a:r>
              <a:rPr lang="en-US" dirty="0" err="1"/>
              <a:t>TestNG</a:t>
            </a:r>
            <a:r>
              <a:rPr lang="en-US" dirty="0"/>
              <a:t>) </a:t>
            </a:r>
          </a:p>
          <a:p>
            <a:r>
              <a:rPr lang="en-US" dirty="0"/>
              <a:t>BDD (Cucumber, </a:t>
            </a:r>
            <a:r>
              <a:rPr lang="en-US" dirty="0" err="1"/>
              <a:t>SpecFlow</a:t>
            </a:r>
            <a:r>
              <a:rPr lang="en-US" dirty="0"/>
              <a:t>) </a:t>
            </a:r>
          </a:p>
          <a:p>
            <a:r>
              <a:rPr lang="en-US" dirty="0"/>
              <a:t>ATDD (</a:t>
            </a:r>
            <a:r>
              <a:rPr lang="en-US" dirty="0" err="1"/>
              <a:t>Fitnesse</a:t>
            </a:r>
            <a:r>
              <a:rPr lang="en-US" dirty="0"/>
              <a:t>) </a:t>
            </a:r>
          </a:p>
          <a:p>
            <a:r>
              <a:rPr lang="en-US" dirty="0"/>
              <a:t>CI Tools (Jenkins </a:t>
            </a:r>
            <a:r>
              <a:rPr lang="en-US" dirty="0" err="1"/>
              <a:t>etc</a:t>
            </a:r>
            <a:r>
              <a:rPr lang="en-US" dirty="0"/>
              <a:t>) </a:t>
            </a:r>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8.1: Selenium Frameworks</a:t>
            </a:r>
            <a:r>
              <a:rPr lang="en-US" dirty="0"/>
              <a:t/>
            </a:r>
            <a:br>
              <a:rPr lang="en-US" dirty="0"/>
            </a:br>
            <a:r>
              <a:rPr lang="en-US" dirty="0"/>
              <a:t>Behavior TDD</a:t>
            </a:r>
          </a:p>
        </p:txBody>
      </p:sp>
      <p:sp>
        <p:nvSpPr>
          <p:cNvPr id="5" name="Content Placeholder 4"/>
          <p:cNvSpPr>
            <a:spLocks noGrp="1"/>
          </p:cNvSpPr>
          <p:nvPr>
            <p:ph idx="1"/>
          </p:nvPr>
        </p:nvSpPr>
        <p:spPr/>
        <p:txBody>
          <a:bodyPr/>
          <a:lstStyle/>
          <a:p>
            <a:r>
              <a:rPr lang="en-US" sz="1800" dirty="0"/>
              <a:t>In software engineering, behavior-driven development is a software development process that emerged from test-driven development (TDD).</a:t>
            </a:r>
          </a:p>
          <a:p>
            <a:r>
              <a:rPr lang="en-US" sz="1800" dirty="0"/>
              <a:t> Behavior-driven development combines the general techniques and principles of TDD with ideas from domain-driven design and object-oriented analysis and design to provide software development and management teams with shared tools and a shared process to collaborate on software development.</a:t>
            </a:r>
          </a:p>
          <a:p>
            <a:r>
              <a:rPr lang="en-US" sz="1800" dirty="0"/>
              <a:t>Although BDD is principally an idea about how software development should be managed by both business interests and technical insight, the practice of BDD does assume the use of specialized software tools to support the development process.</a:t>
            </a:r>
          </a:p>
          <a:p>
            <a:r>
              <a:rPr lang="en-US" sz="1800" dirty="0"/>
              <a:t> BDD is an agile software development technique that encourages collaboration between developers, QA, and non-technical or business participants in a software project. It's more about business specifications than about tests. You write a specification for a story and verify whether the specs work as expected.</a:t>
            </a:r>
          </a:p>
          <a:p>
            <a:r>
              <a:rPr lang="en-US" sz="1800" dirty="0"/>
              <a:t>Some of BTDD  Frameworks are:</a:t>
            </a:r>
          </a:p>
          <a:p>
            <a:pPr lvl="1"/>
            <a:r>
              <a:rPr lang="en-US" sz="1400" dirty="0" smtClean="0"/>
              <a:t>Cucumber</a:t>
            </a:r>
            <a:endParaRPr lang="en-US" sz="1400" dirty="0"/>
          </a:p>
          <a:p>
            <a:pPr lvl="1"/>
            <a:r>
              <a:rPr lang="en-US" sz="1400" dirty="0"/>
              <a:t>Spec Flow</a:t>
            </a:r>
          </a:p>
          <a:p>
            <a:endParaRPr lang="en-US" sz="1800" dirty="0"/>
          </a:p>
        </p:txBody>
      </p:sp>
    </p:spTree>
    <p:extLst>
      <p:ext uri="{BB962C8B-B14F-4D97-AF65-F5344CB8AC3E}">
        <p14:creationId xmlns:p14="http://schemas.microsoft.com/office/powerpoint/2010/main" val="3181324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8.1: Selenium Frameworks </a:t>
            </a:r>
            <a:r>
              <a:rPr lang="en-US" dirty="0"/>
              <a:t/>
            </a:r>
            <a:br>
              <a:rPr lang="en-US" dirty="0"/>
            </a:br>
            <a:r>
              <a:rPr lang="en-US" dirty="0"/>
              <a:t>BTDD Frameworks</a:t>
            </a:r>
          </a:p>
        </p:txBody>
      </p:sp>
      <p:sp>
        <p:nvSpPr>
          <p:cNvPr id="7" name="Content Placeholder 6"/>
          <p:cNvSpPr>
            <a:spLocks noGrp="1"/>
          </p:cNvSpPr>
          <p:nvPr>
            <p:ph idx="1"/>
          </p:nvPr>
        </p:nvSpPr>
        <p:spPr/>
        <p:txBody>
          <a:bodyPr/>
          <a:lstStyle/>
          <a:p>
            <a:pPr marL="0" indent="0">
              <a:buNone/>
            </a:pPr>
            <a:r>
              <a:rPr lang="en-US" sz="2000" dirty="0"/>
              <a:t>Cucumber</a:t>
            </a:r>
          </a:p>
          <a:p>
            <a:r>
              <a:rPr lang="en-US" sz="2000" dirty="0"/>
              <a:t>Cucumber is a software tool that computer programmers use for testing other software. It runs automated acceptance tests written in a behavior-driven development (BDD) style.</a:t>
            </a:r>
          </a:p>
          <a:p>
            <a:r>
              <a:rPr lang="en-US" sz="2000" dirty="0"/>
              <a:t> Cucumber is written in the Ruby programming language.</a:t>
            </a:r>
          </a:p>
          <a:p>
            <a:r>
              <a:rPr lang="en-US" sz="2000" dirty="0"/>
              <a:t>Cucumber allows the execution of feature documentation written in business-facing text.</a:t>
            </a:r>
          </a:p>
          <a:p>
            <a:pPr lvl="1"/>
            <a:r>
              <a:rPr lang="en-US" sz="1600" dirty="0"/>
              <a:t>Example:</a:t>
            </a:r>
          </a:p>
          <a:p>
            <a:pPr lvl="2"/>
            <a:r>
              <a:rPr lang="en-US" sz="1400" dirty="0"/>
              <a:t>A feature definition, with a single scenario:</a:t>
            </a:r>
          </a:p>
          <a:p>
            <a:r>
              <a:rPr lang="en-US" sz="2000" dirty="0"/>
              <a:t>Feature: </a:t>
            </a:r>
          </a:p>
          <a:p>
            <a:pPr lvl="1"/>
            <a:r>
              <a:rPr lang="en-US" sz="1600" dirty="0" smtClean="0"/>
              <a:t>Division </a:t>
            </a:r>
            <a:r>
              <a:rPr lang="en-US" sz="1600" dirty="0"/>
              <a:t>In order to avoid silly mistakes Cashiers must be able to calculate a fraction </a:t>
            </a:r>
          </a:p>
          <a:p>
            <a:r>
              <a:rPr lang="en-US" sz="2000" dirty="0"/>
              <a:t>Scenario: </a:t>
            </a:r>
          </a:p>
          <a:p>
            <a:pPr lvl="1"/>
            <a:r>
              <a:rPr lang="en-US" sz="1600" dirty="0" smtClean="0"/>
              <a:t>Regular </a:t>
            </a:r>
            <a:r>
              <a:rPr lang="en-US" sz="1600" dirty="0"/>
              <a:t>numbers * I have entered 3 into the calculator * I press divide * I have entered 2 into the calculator * I press equal * The result should be 1.5 on the screen.</a:t>
            </a:r>
          </a:p>
          <a:p>
            <a:endParaRPr lang="en-US" sz="2000" dirty="0"/>
          </a:p>
        </p:txBody>
      </p:sp>
    </p:spTree>
    <p:extLst>
      <p:ext uri="{BB962C8B-B14F-4D97-AF65-F5344CB8AC3E}">
        <p14:creationId xmlns:p14="http://schemas.microsoft.com/office/powerpoint/2010/main" val="3061990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8.1: Selenium Frameworks </a:t>
            </a:r>
            <a:r>
              <a:rPr lang="en-US" dirty="0"/>
              <a:t/>
            </a:r>
            <a:br>
              <a:rPr lang="en-US" dirty="0"/>
            </a:br>
            <a:r>
              <a:rPr lang="en-US" dirty="0"/>
              <a:t>BTDD </a:t>
            </a:r>
            <a:r>
              <a:rPr lang="en-US" dirty="0" smtClean="0"/>
              <a:t>Frameworks (Cont.)</a:t>
            </a:r>
            <a:endParaRPr lang="en-US" dirty="0"/>
          </a:p>
        </p:txBody>
      </p:sp>
      <p:sp>
        <p:nvSpPr>
          <p:cNvPr id="7" name="Content Placeholder 6"/>
          <p:cNvSpPr>
            <a:spLocks noGrp="1"/>
          </p:cNvSpPr>
          <p:nvPr>
            <p:ph idx="1"/>
          </p:nvPr>
        </p:nvSpPr>
        <p:spPr>
          <a:xfrm>
            <a:off x="374716" y="1266166"/>
            <a:ext cx="8845484" cy="4643751"/>
          </a:xfrm>
        </p:spPr>
        <p:txBody>
          <a:bodyPr/>
          <a:lstStyle/>
          <a:p>
            <a:pPr marL="0" indent="0">
              <a:buNone/>
            </a:pPr>
            <a:r>
              <a:rPr lang="en-US" sz="2000" dirty="0"/>
              <a:t>The execution of the test implicit in the feature definition above requires the definition, using the Ruby language, of a few "steps"</a:t>
            </a:r>
            <a:r>
              <a:rPr lang="en-US" dirty="0"/>
              <a:t/>
            </a:r>
            <a:br>
              <a:rPr lang="en-US" dirty="0"/>
            </a:br>
            <a:endParaRPr lang="en-US" dirty="0"/>
          </a:p>
          <a:p>
            <a:pPr marL="189411" lvl="1" indent="0">
              <a:buNone/>
            </a:pPr>
            <a:r>
              <a:rPr lang="en-US" dirty="0"/>
              <a:t>Before do @</a:t>
            </a:r>
            <a:r>
              <a:rPr lang="en-US" dirty="0" err="1"/>
              <a:t>calc</a:t>
            </a:r>
            <a:r>
              <a:rPr lang="en-US" dirty="0"/>
              <a:t> = </a:t>
            </a:r>
            <a:r>
              <a:rPr lang="en-US" dirty="0" err="1"/>
              <a:t>Calculator.new</a:t>
            </a:r>
            <a:r>
              <a:rPr lang="en-US" dirty="0"/>
              <a:t> </a:t>
            </a:r>
          </a:p>
          <a:p>
            <a:pPr marL="189411" lvl="1" indent="0">
              <a:buNone/>
            </a:pPr>
            <a:r>
              <a:rPr lang="en-US" dirty="0"/>
              <a:t>end </a:t>
            </a:r>
          </a:p>
          <a:p>
            <a:pPr marL="189411" lvl="1" indent="0">
              <a:buNone/>
            </a:pPr>
            <a:r>
              <a:rPr lang="en-US" dirty="0"/>
              <a:t>After do </a:t>
            </a:r>
          </a:p>
          <a:p>
            <a:pPr marL="189411" lvl="1" indent="0">
              <a:buNone/>
            </a:pPr>
            <a:r>
              <a:rPr lang="en-US" dirty="0"/>
              <a:t>End</a:t>
            </a:r>
          </a:p>
          <a:p>
            <a:pPr marL="189411" lvl="1" indent="0">
              <a:buNone/>
            </a:pPr>
            <a:r>
              <a:rPr lang="en-US" dirty="0"/>
              <a:t> Given /I have entered (\d+) into the calculator/ do |n| </a:t>
            </a:r>
          </a:p>
          <a:p>
            <a:pPr marL="189411" lvl="1" indent="0">
              <a:buNone/>
            </a:pPr>
            <a:r>
              <a:rPr lang="en-US" dirty="0"/>
              <a:t>@</a:t>
            </a:r>
            <a:r>
              <a:rPr lang="en-US" dirty="0" err="1"/>
              <a:t>calc.push</a:t>
            </a:r>
            <a:r>
              <a:rPr lang="en-US" dirty="0"/>
              <a:t> </a:t>
            </a:r>
            <a:r>
              <a:rPr lang="en-US" dirty="0" err="1"/>
              <a:t>n.to_i</a:t>
            </a:r>
            <a:r>
              <a:rPr lang="en-US" dirty="0"/>
              <a:t> </a:t>
            </a:r>
          </a:p>
          <a:p>
            <a:pPr marL="189411" lvl="1" indent="0">
              <a:buNone/>
            </a:pPr>
            <a:r>
              <a:rPr lang="en-US" dirty="0"/>
              <a:t>end </a:t>
            </a:r>
          </a:p>
          <a:p>
            <a:pPr marL="189411" lvl="1" indent="0">
              <a:buNone/>
            </a:pPr>
            <a:r>
              <a:rPr lang="en-US" dirty="0"/>
              <a:t>When /I press (\w+)/ do |op| </a:t>
            </a:r>
          </a:p>
          <a:p>
            <a:pPr marL="189411" lvl="1" indent="0">
              <a:buNone/>
            </a:pPr>
            <a:r>
              <a:rPr lang="en-US" dirty="0"/>
              <a:t>@result = @</a:t>
            </a:r>
            <a:r>
              <a:rPr lang="en-US" dirty="0" err="1"/>
              <a:t>calc.send</a:t>
            </a:r>
            <a:r>
              <a:rPr lang="en-US" dirty="0"/>
              <a:t> op </a:t>
            </a:r>
          </a:p>
          <a:p>
            <a:pPr marL="189411" lvl="1" indent="0">
              <a:buNone/>
            </a:pPr>
            <a:r>
              <a:rPr lang="en-US" dirty="0"/>
              <a:t>end </a:t>
            </a:r>
          </a:p>
          <a:p>
            <a:pPr marL="189411" lvl="1" indent="0">
              <a:buNone/>
            </a:pPr>
            <a:r>
              <a:rPr lang="en-US" dirty="0"/>
              <a:t>Then /the result should be (.*) on the screen/ do |result|</a:t>
            </a:r>
          </a:p>
          <a:p>
            <a:pPr marL="189411" lvl="1" indent="0">
              <a:buNone/>
            </a:pPr>
            <a:r>
              <a:rPr lang="en-US" dirty="0"/>
              <a:t> @</a:t>
            </a:r>
            <a:r>
              <a:rPr lang="en-US" dirty="0" err="1"/>
              <a:t>result.should</a:t>
            </a:r>
            <a:r>
              <a:rPr lang="en-US" dirty="0"/>
              <a:t> == </a:t>
            </a:r>
            <a:r>
              <a:rPr lang="en-US" dirty="0" err="1"/>
              <a:t>result.to_f</a:t>
            </a:r>
            <a:r>
              <a:rPr lang="en-US" dirty="0"/>
              <a:t> </a:t>
            </a:r>
          </a:p>
          <a:p>
            <a:pPr marL="189411" lvl="1" indent="0">
              <a:buNone/>
            </a:pPr>
            <a:r>
              <a:rPr lang="en-US" dirty="0"/>
              <a:t>end</a:t>
            </a:r>
          </a:p>
          <a:p>
            <a:endParaRPr lang="en-US" dirty="0"/>
          </a:p>
        </p:txBody>
      </p:sp>
    </p:spTree>
    <p:extLst>
      <p:ext uri="{BB962C8B-B14F-4D97-AF65-F5344CB8AC3E}">
        <p14:creationId xmlns:p14="http://schemas.microsoft.com/office/powerpoint/2010/main" val="1416298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8.1: Selenium Frameworks</a:t>
            </a:r>
            <a:r>
              <a:rPr lang="en-US" dirty="0"/>
              <a:t/>
            </a:r>
            <a:br>
              <a:rPr lang="en-US" dirty="0"/>
            </a:br>
            <a:r>
              <a:rPr lang="en-US" dirty="0"/>
              <a:t> </a:t>
            </a:r>
            <a:r>
              <a:rPr lang="en-US" dirty="0"/>
              <a:t>BTDD Frameworks (Cont.)</a:t>
            </a:r>
            <a:endParaRPr lang="en-US" dirty="0"/>
          </a:p>
        </p:txBody>
      </p:sp>
      <p:sp>
        <p:nvSpPr>
          <p:cNvPr id="7" name="Content Placeholder 6"/>
          <p:cNvSpPr>
            <a:spLocks noGrp="1"/>
          </p:cNvSpPr>
          <p:nvPr>
            <p:ph idx="1"/>
          </p:nvPr>
        </p:nvSpPr>
        <p:spPr/>
        <p:txBody>
          <a:bodyPr/>
          <a:lstStyle/>
          <a:p>
            <a:pPr marL="0" indent="0">
              <a:buNone/>
            </a:pPr>
            <a:r>
              <a:rPr lang="en-US" dirty="0" err="1"/>
              <a:t>Specflow</a:t>
            </a:r>
            <a:endParaRPr lang="en-US" dirty="0"/>
          </a:p>
          <a:p>
            <a:pPr lvl="1"/>
            <a:r>
              <a:rPr lang="en-US" dirty="0" err="1" smtClean="0"/>
              <a:t>SpecFlow</a:t>
            </a:r>
            <a:r>
              <a:rPr lang="en-US" dirty="0" smtClean="0"/>
              <a:t> </a:t>
            </a:r>
            <a:r>
              <a:rPr lang="en-US" dirty="0"/>
              <a:t>is a BDD library/framework for .NET that adds capabilities that are similar to Cucumber. It allows to write specification in human readable Gherkin format</a:t>
            </a:r>
          </a:p>
          <a:p>
            <a:pPr lvl="1"/>
            <a:r>
              <a:rPr lang="en-US" dirty="0"/>
              <a:t>Gherkin is the language that Cucumber understands. It is a Business Readable, Domain Specific Language that lets you describe software behavior without detailing with how that behavior is implemented. It's simply a DSL for describing the required functionality for a given system. This functionality is broken down by feature, and each feature has a number of scenarios.</a:t>
            </a:r>
          </a:p>
          <a:p>
            <a:pPr lvl="1"/>
            <a:r>
              <a:rPr lang="en-US" dirty="0"/>
              <a:t>It is open source and provided under a BSD license . As a part of the Cucumber family, it uses the official Gherkin parser and provides integration to the .NET framework, Silverlight, Windows Phone and Mono.</a:t>
            </a:r>
          </a:p>
          <a:p>
            <a:pPr lvl="1"/>
            <a:r>
              <a:rPr lang="en-US" dirty="0"/>
              <a:t>It bridges the communication gap between domain experts and developers by binding business readable behavior specifications and examples to the underlying source code.</a:t>
            </a:r>
          </a:p>
          <a:p>
            <a:pPr lvl="1"/>
            <a:r>
              <a:rPr lang="en-US" dirty="0"/>
              <a:t>It also supports the concepts of Acceptance Test Driven Development (ATDD) and Behavior Driven Development (BDD).</a:t>
            </a:r>
          </a:p>
          <a:p>
            <a:endParaRPr lang="en-US" dirty="0"/>
          </a:p>
          <a:p>
            <a:endParaRPr lang="en-US" dirty="0"/>
          </a:p>
        </p:txBody>
      </p:sp>
    </p:spTree>
    <p:extLst>
      <p:ext uri="{BB962C8B-B14F-4D97-AF65-F5344CB8AC3E}">
        <p14:creationId xmlns:p14="http://schemas.microsoft.com/office/powerpoint/2010/main" val="3313608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400" dirty="0"/>
              <a:t>8.1: Selenium Frameworks </a:t>
            </a:r>
            <a:r>
              <a:rPr lang="en-US" dirty="0"/>
              <a:t/>
            </a:r>
            <a:br>
              <a:rPr lang="en-US" dirty="0"/>
            </a:br>
            <a:r>
              <a:rPr lang="en-US" dirty="0"/>
              <a:t>BTDD Frameworks (Cont.)</a:t>
            </a:r>
            <a:endParaRPr lang="en-US" dirty="0"/>
          </a:p>
        </p:txBody>
      </p:sp>
      <p:sp>
        <p:nvSpPr>
          <p:cNvPr id="8" name="Content Placeholder 7"/>
          <p:cNvSpPr>
            <a:spLocks noGrp="1"/>
          </p:cNvSpPr>
          <p:nvPr>
            <p:ph idx="1"/>
          </p:nvPr>
        </p:nvSpPr>
        <p:spPr/>
        <p:txBody>
          <a:bodyPr/>
          <a:lstStyle/>
          <a:p>
            <a:pPr marL="0" indent="0">
              <a:buNone/>
            </a:pPr>
            <a:r>
              <a:rPr lang="en-US" dirty="0"/>
              <a:t>Example:</a:t>
            </a:r>
          </a:p>
          <a:p>
            <a:r>
              <a:rPr lang="en-US" dirty="0"/>
              <a:t>THE ESSENCE IN two EASY STEPS</a:t>
            </a:r>
          </a:p>
          <a:p>
            <a:pPr marL="0" indent="0">
              <a:buNone/>
            </a:pPr>
            <a:r>
              <a:rPr lang="en-US" dirty="0"/>
              <a:t>Specify!</a:t>
            </a:r>
          </a:p>
          <a:p>
            <a:pPr marL="0" indent="0">
              <a:buNone/>
            </a:pPr>
            <a:r>
              <a:rPr lang="en-US" dirty="0" smtClean="0"/>
              <a:t>Describe </a:t>
            </a:r>
            <a:r>
              <a:rPr lang="en-US" dirty="0"/>
              <a:t>behavior and evolve a business readable testing and specification DSL.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6" y="3508975"/>
            <a:ext cx="6984127" cy="2336508"/>
          </a:xfrm>
          <a:prstGeom prst="rect">
            <a:avLst/>
          </a:prstGeom>
        </p:spPr>
      </p:pic>
    </p:spTree>
    <p:extLst>
      <p:ext uri="{BB962C8B-B14F-4D97-AF65-F5344CB8AC3E}">
        <p14:creationId xmlns:p14="http://schemas.microsoft.com/office/powerpoint/2010/main" val="460169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400" dirty="0"/>
              <a:t>8.1: Selenium Frameworks </a:t>
            </a:r>
            <a:r>
              <a:rPr lang="en-US" dirty="0"/>
              <a:t/>
            </a:r>
            <a:br>
              <a:rPr lang="en-US" dirty="0"/>
            </a:br>
            <a:r>
              <a:rPr lang="en-US" dirty="0"/>
              <a:t>BTDD Frameworks (Cont.)</a:t>
            </a:r>
            <a:endParaRPr lang="en-US" dirty="0"/>
          </a:p>
        </p:txBody>
      </p:sp>
      <p:sp>
        <p:nvSpPr>
          <p:cNvPr id="8" name="Content Placeholder 7"/>
          <p:cNvSpPr>
            <a:spLocks noGrp="1"/>
          </p:cNvSpPr>
          <p:nvPr>
            <p:ph idx="1"/>
          </p:nvPr>
        </p:nvSpPr>
        <p:spPr/>
        <p:txBody>
          <a:bodyPr/>
          <a:lstStyle/>
          <a:p>
            <a:pPr marL="0" indent="0">
              <a:buNone/>
            </a:pPr>
            <a:r>
              <a:rPr lang="en-US" dirty="0"/>
              <a:t>Automate!</a:t>
            </a:r>
          </a:p>
          <a:p>
            <a:r>
              <a:rPr lang="en-US" dirty="0"/>
              <a:t>Automate scenarios to establish a continuously validated living documentation.</a:t>
            </a:r>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21" y="2754086"/>
            <a:ext cx="6984127" cy="3288111"/>
          </a:xfrm>
          <a:prstGeom prst="rect">
            <a:avLst/>
          </a:prstGeom>
        </p:spPr>
      </p:pic>
    </p:spTree>
    <p:extLst>
      <p:ext uri="{BB962C8B-B14F-4D97-AF65-F5344CB8AC3E}">
        <p14:creationId xmlns:p14="http://schemas.microsoft.com/office/powerpoint/2010/main" val="1283562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8.1: Selenium Frameworks </a:t>
            </a:r>
            <a:r>
              <a:rPr lang="en-US" dirty="0"/>
              <a:t/>
            </a:r>
            <a:br>
              <a:rPr lang="en-US" dirty="0"/>
            </a:br>
            <a:r>
              <a:rPr lang="en-US" dirty="0"/>
              <a:t>Continuous </a:t>
            </a:r>
            <a:r>
              <a:rPr lang="en-US" dirty="0" smtClean="0"/>
              <a:t>Integration</a:t>
            </a:r>
            <a:endParaRPr lang="en-US" dirty="0"/>
          </a:p>
        </p:txBody>
      </p:sp>
      <p:sp>
        <p:nvSpPr>
          <p:cNvPr id="6" name="Content Placeholder 5"/>
          <p:cNvSpPr>
            <a:spLocks noGrp="1"/>
          </p:cNvSpPr>
          <p:nvPr>
            <p:ph idx="1"/>
          </p:nvPr>
        </p:nvSpPr>
        <p:spPr/>
        <p:txBody>
          <a:bodyPr/>
          <a:lstStyle/>
          <a:p>
            <a:r>
              <a:rPr lang="en-US" sz="1800" dirty="0"/>
              <a:t>Continuous integration (CI) is the practice, in software engineering, of merging all developer working copies to a shared mainline several times a day.</a:t>
            </a:r>
          </a:p>
          <a:p>
            <a:r>
              <a:rPr lang="en-US" sz="1800" dirty="0"/>
              <a:t>The main aim of CI is to prevent integration problems, referred to as "integration hell" in early descriptions of XP. CI isn't universally accepted as an improvement over frequent integration, so it is important to distinguish between the two as there is disagreement about the virtues of each.</a:t>
            </a:r>
          </a:p>
          <a:p>
            <a:r>
              <a:rPr lang="en-US" sz="1800" dirty="0"/>
              <a:t>In addition to automated unit tests, organizations using CI typically use a build server to implement continuous processes of applying quality control in general — small pieces of effort, applied frequently.</a:t>
            </a:r>
          </a:p>
          <a:p>
            <a:r>
              <a:rPr lang="en-US" sz="1800" dirty="0"/>
              <a:t>Continuous integration involves integrating early and often, so as to avoid the pitfalls of "integration hell". The practice aims to reduce rework and thus reduce cost and time.</a:t>
            </a:r>
          </a:p>
          <a:p>
            <a:r>
              <a:rPr lang="en-US" sz="1800" dirty="0"/>
              <a:t>A complementary practice to CI is that before submitting work, each programmer must do a complete build and run (and pass) all unit tests. Integration tests are usually run automatically on a CI server when it detects a new commit.</a:t>
            </a:r>
          </a:p>
          <a:p>
            <a:endParaRPr lang="en-US" sz="1800" dirty="0"/>
          </a:p>
        </p:txBody>
      </p:sp>
    </p:spTree>
    <p:extLst>
      <p:ext uri="{BB962C8B-B14F-4D97-AF65-F5344CB8AC3E}">
        <p14:creationId xmlns:p14="http://schemas.microsoft.com/office/powerpoint/2010/main" val="3687160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8.1: Selenium Frameworks</a:t>
            </a:r>
            <a:r>
              <a:rPr lang="en-US" dirty="0"/>
              <a:t/>
            </a:r>
            <a:br>
              <a:rPr lang="en-US" dirty="0"/>
            </a:br>
            <a:r>
              <a:rPr lang="en-US" dirty="0"/>
              <a:t>CI Tools</a:t>
            </a:r>
          </a:p>
        </p:txBody>
      </p:sp>
      <p:sp>
        <p:nvSpPr>
          <p:cNvPr id="7" name="Content Placeholder 6"/>
          <p:cNvSpPr>
            <a:spLocks noGrp="1"/>
          </p:cNvSpPr>
          <p:nvPr>
            <p:ph idx="1"/>
          </p:nvPr>
        </p:nvSpPr>
        <p:spPr/>
        <p:txBody>
          <a:bodyPr/>
          <a:lstStyle/>
          <a:p>
            <a:pPr marL="0" indent="0">
              <a:buNone/>
            </a:pPr>
            <a:r>
              <a:rPr lang="en-US" dirty="0"/>
              <a:t>Jenkins</a:t>
            </a:r>
          </a:p>
          <a:p>
            <a:r>
              <a:rPr lang="en-US" dirty="0"/>
              <a:t>Jenkins provides continuous integration services for software development. It is a server-based system running in a servlet container such as Apache Tomcat . </a:t>
            </a:r>
          </a:p>
          <a:p>
            <a:r>
              <a:rPr lang="en-US" dirty="0"/>
              <a:t>Plugins have been released for Jenkins that extend its use to projects written in languages other than Java. Plugins are available for integrating Jenkins with most version control systems and big databases. Many build tools are supported via their respective plugins. Plugins can also change the way Jenkins looks or add new functionality.</a:t>
            </a:r>
          </a:p>
          <a:p>
            <a:r>
              <a:rPr lang="en-US" dirty="0"/>
              <a:t>Builds can generate test reports in various formats supported by plugins (JUnit support is currently bundled) and Jenkins can display the reports and generate trends and render them in the GUI.</a:t>
            </a:r>
          </a:p>
          <a:p>
            <a:endParaRPr lang="en-US" dirty="0"/>
          </a:p>
          <a:p>
            <a:endParaRPr lang="en-US" dirty="0"/>
          </a:p>
        </p:txBody>
      </p:sp>
    </p:spTree>
    <p:extLst>
      <p:ext uri="{BB962C8B-B14F-4D97-AF65-F5344CB8AC3E}">
        <p14:creationId xmlns:p14="http://schemas.microsoft.com/office/powerpoint/2010/main" val="1256786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p>
        </p:txBody>
      </p:sp>
      <p:sp>
        <p:nvSpPr>
          <p:cNvPr id="12" name="Content Placeholder 11"/>
          <p:cNvSpPr>
            <a:spLocks noGrp="1"/>
          </p:cNvSpPr>
          <p:nvPr>
            <p:ph idx="1"/>
          </p:nvPr>
        </p:nvSpPr>
        <p:spPr>
          <a:xfrm>
            <a:off x="298516" y="1418566"/>
            <a:ext cx="6887389" cy="4643751"/>
          </a:xfrm>
        </p:spPr>
        <p:txBody>
          <a:bodyPr/>
          <a:lstStyle/>
          <a:p>
            <a:r>
              <a:rPr lang="en-US" dirty="0"/>
              <a:t>In this lesson, you have learnt</a:t>
            </a:r>
          </a:p>
          <a:p>
            <a:pPr lvl="1"/>
            <a:r>
              <a:rPr lang="en-US" dirty="0"/>
              <a:t>In this lesson, you have understood the different ways in the data is driven from the framework.</a:t>
            </a:r>
          </a:p>
          <a:p>
            <a:pPr lvl="1"/>
            <a:r>
              <a:rPr lang="en-US" dirty="0"/>
              <a:t>In the Data Driven Automation Framework, the Input Data/Input Parameters are not hard-coded in the test scripts. Instead, these are stored and passed from external files/resources such as Microsoft Excel Spreadsheets, Microsoft Access Tables, SQL Tables and XML files etc. </a:t>
            </a:r>
          </a:p>
          <a:p>
            <a:pPr lvl="1"/>
            <a:r>
              <a:rPr lang="en-US" dirty="0"/>
              <a:t>In the Keyword Driven Automation Framework, we can create multiple keywords that allow testers to associate a unique action or function for each of these keywords</a:t>
            </a:r>
          </a:p>
          <a:p>
            <a:pPr lvl="1"/>
            <a:r>
              <a:rPr lang="en-US" dirty="0"/>
              <a:t>After execution of the test script, it is necessary to get the results of the execution. The reports are customized in the framework such that the summary report and the detailed report are stored in html format.</a:t>
            </a:r>
          </a:p>
          <a:p>
            <a:pPr lvl="1"/>
            <a:r>
              <a:rPr lang="en-US" dirty="0"/>
              <a:t>Test-driven development does not perform sufficient testing in situations where full functional tests are required to determine success or failure, due to extensive use of unit tests.</a:t>
            </a:r>
          </a:p>
          <a:p>
            <a:endParaRPr lang="en-US" dirty="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a:t>
            </a:r>
          </a:p>
          <a:p>
            <a:pPr lvl="1"/>
            <a:r>
              <a:rPr lang="en-US" dirty="0"/>
              <a:t>CBF is </a:t>
            </a:r>
          </a:p>
          <a:p>
            <a:pPr lvl="1"/>
            <a:r>
              <a:rPr lang="en-US" dirty="0"/>
              <a:t>Data Driven Framework</a:t>
            </a:r>
          </a:p>
          <a:p>
            <a:pPr lvl="1"/>
            <a:r>
              <a:rPr lang="en-US" dirty="0"/>
              <a:t>Key word Driven Framework</a:t>
            </a:r>
          </a:p>
          <a:p>
            <a:pPr lvl="1"/>
            <a:r>
              <a:rPr lang="en-US" dirty="0"/>
              <a:t>Hybrid Framework </a:t>
            </a:r>
          </a:p>
          <a:p>
            <a:pPr lvl="1"/>
            <a:r>
              <a:rPr lang="en-US" dirty="0"/>
              <a:t>None of the </a:t>
            </a:r>
            <a:r>
              <a:rPr lang="en-US" dirty="0" smtClean="0"/>
              <a:t>above</a:t>
            </a:r>
          </a:p>
          <a:p>
            <a:pPr lvl="1"/>
            <a:endParaRPr lang="en-US" dirty="0"/>
          </a:p>
          <a:p>
            <a:r>
              <a:rPr lang="en-US" dirty="0"/>
              <a:t>Question 2: True/False</a:t>
            </a:r>
          </a:p>
          <a:p>
            <a:pPr lvl="1"/>
            <a:r>
              <a:rPr lang="en-US" dirty="0" smtClean="0"/>
              <a:t>The </a:t>
            </a:r>
            <a:r>
              <a:rPr lang="en-US" dirty="0"/>
              <a:t>summary report provides details of execution duration, test start time and end time </a:t>
            </a:r>
            <a:endParaRPr lang="en-US" dirty="0" smtClean="0"/>
          </a:p>
          <a:p>
            <a:pPr lvl="1"/>
            <a:endParaRPr lang="en-US" dirty="0"/>
          </a:p>
          <a:p>
            <a:r>
              <a:rPr lang="en-US" dirty="0"/>
              <a:t>Question 3: Fill in the Blanks</a:t>
            </a:r>
          </a:p>
          <a:p>
            <a:pPr lvl="1"/>
            <a:r>
              <a:rPr lang="en-US" dirty="0" smtClean="0"/>
              <a:t>Cucumber </a:t>
            </a:r>
            <a:r>
              <a:rPr lang="en-US" dirty="0"/>
              <a:t>is written in the ______________language.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8.1: Selenium Frameworks </a:t>
            </a:r>
            <a:r>
              <a:rPr lang="en-US" dirty="0"/>
              <a:t/>
            </a:r>
            <a:br>
              <a:rPr lang="en-US" dirty="0"/>
            </a:br>
            <a:r>
              <a:rPr lang="en-US" dirty="0"/>
              <a:t>Framework </a:t>
            </a:r>
            <a:r>
              <a:rPr lang="en-US" dirty="0" smtClean="0"/>
              <a:t>Overview</a:t>
            </a:r>
            <a:endParaRPr lang="en-US" dirty="0"/>
          </a:p>
        </p:txBody>
      </p:sp>
      <p:sp>
        <p:nvSpPr>
          <p:cNvPr id="3" name="Content Placeholder 2"/>
          <p:cNvSpPr>
            <a:spLocks noGrp="1"/>
          </p:cNvSpPr>
          <p:nvPr>
            <p:ph idx="1"/>
          </p:nvPr>
        </p:nvSpPr>
        <p:spPr/>
        <p:txBody>
          <a:bodyPr/>
          <a:lstStyle/>
          <a:p>
            <a:r>
              <a:rPr lang="en-US" dirty="0"/>
              <a:t>Automation testing requires a well-defined approach, based on a comprehensive framework, in order to reap maximum benefits. </a:t>
            </a:r>
          </a:p>
          <a:p>
            <a:r>
              <a:rPr lang="en-US" dirty="0" smtClean="0"/>
              <a:t>A </a:t>
            </a:r>
            <a:r>
              <a:rPr lang="en-US" dirty="0"/>
              <a:t>framework is a hierarchical directory that encapsulates shared resources, such as a dynamic shared library, image files, localized strings, header files, and reference documentation, in a single package. There are various frameworks available for automation, such as:</a:t>
            </a:r>
          </a:p>
          <a:p>
            <a:pPr lvl="1"/>
            <a:endParaRPr lang="en-US" dirty="0"/>
          </a:p>
          <a:p>
            <a:pPr lvl="1"/>
            <a:r>
              <a:rPr lang="en-US" dirty="0"/>
              <a:t>Data-Driven Automation Framework.</a:t>
            </a:r>
          </a:p>
          <a:p>
            <a:pPr lvl="1"/>
            <a:r>
              <a:rPr lang="en-US" dirty="0"/>
              <a:t>Keyword-Driven Automation Framework.</a:t>
            </a:r>
          </a:p>
          <a:p>
            <a:pPr lvl="1"/>
            <a:r>
              <a:rPr lang="en-US" dirty="0"/>
              <a:t>Hybrid Automation Framework.</a:t>
            </a:r>
          </a:p>
          <a:p>
            <a:r>
              <a:rPr lang="en-US" dirty="0" smtClean="0"/>
              <a:t>Component </a:t>
            </a:r>
            <a:r>
              <a:rPr lang="en-US" dirty="0"/>
              <a:t>based framework(CBF) is an hybrid Automation framework.</a:t>
            </a:r>
          </a:p>
          <a:p>
            <a:endParaRPr lang="en-US" dirty="0"/>
          </a:p>
          <a:p>
            <a:endParaRPr lang="en-US" dirty="0"/>
          </a:p>
          <a:p>
            <a:endParaRPr lang="en-US" dirty="0"/>
          </a:p>
        </p:txBody>
      </p:sp>
    </p:spTree>
    <p:extLst>
      <p:ext uri="{BB962C8B-B14F-4D97-AF65-F5344CB8AC3E}">
        <p14:creationId xmlns:p14="http://schemas.microsoft.com/office/powerpoint/2010/main" val="3955128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400" dirty="0" smtClean="0"/>
              <a:t>8.1</a:t>
            </a:r>
            <a:r>
              <a:rPr lang="en-US" sz="1400" dirty="0"/>
              <a:t>: Selenium Frameworks </a:t>
            </a:r>
            <a:r>
              <a:rPr lang="en-US" dirty="0"/>
              <a:t/>
            </a:r>
            <a:br>
              <a:rPr lang="en-US" dirty="0"/>
            </a:br>
            <a:r>
              <a:rPr lang="en-US" dirty="0"/>
              <a:t>Data Driven</a:t>
            </a:r>
          </a:p>
        </p:txBody>
      </p:sp>
      <p:sp>
        <p:nvSpPr>
          <p:cNvPr id="10" name="Content Placeholder 9"/>
          <p:cNvSpPr>
            <a:spLocks noGrp="1"/>
          </p:cNvSpPr>
          <p:nvPr>
            <p:ph idx="1"/>
          </p:nvPr>
        </p:nvSpPr>
        <p:spPr/>
        <p:txBody>
          <a:bodyPr/>
          <a:lstStyle/>
          <a:p>
            <a:r>
              <a:rPr lang="en-US" sz="1800" dirty="0"/>
              <a:t>Data driven is the design of possible inputs what may given by the end user. This would cover maximum probabilities of an input data.</a:t>
            </a:r>
          </a:p>
          <a:p>
            <a:r>
              <a:rPr lang="en-US" sz="1800" dirty="0"/>
              <a:t> It can be Spread sheet or </a:t>
            </a:r>
            <a:r>
              <a:rPr lang="en-US" sz="1800" dirty="0" err="1"/>
              <a:t>sql</a:t>
            </a:r>
            <a:r>
              <a:rPr lang="en-US" sz="1800" dirty="0"/>
              <a:t>. We have to connect and pass the values to the respective field or element.</a:t>
            </a:r>
          </a:p>
          <a:p>
            <a:r>
              <a:rPr lang="en-US" sz="1800" dirty="0"/>
              <a:t>In this type of framework Data is not hardcoded with script ,but data is provided from external  source.</a:t>
            </a:r>
          </a:p>
          <a:p>
            <a:r>
              <a:rPr lang="en-US" sz="1800" dirty="0"/>
              <a:t>When some test needs to repeat for different data set , Data driven framework gets used. In this framework, Parameters in the test case gets linked to database, excel, csv, text files from there test case run for all defined parameter in the file.</a:t>
            </a:r>
          </a:p>
          <a:p>
            <a:r>
              <a:rPr lang="en-US" sz="1800" dirty="0"/>
              <a:t>Below figure shows example of the data driven, test case stored in excel</a:t>
            </a:r>
          </a:p>
          <a:p>
            <a:endParaRPr lang="en-US" sz="1800" dirty="0"/>
          </a:p>
          <a:p>
            <a:endParaRPr lang="en-US" sz="1800" dirty="0"/>
          </a:p>
          <a:p>
            <a:endParaRPr lang="en-US" sz="18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679" y="4425428"/>
            <a:ext cx="6226628" cy="185485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8.1: Selenium Frameworks </a:t>
            </a:r>
            <a:r>
              <a:rPr lang="en-US" dirty="0"/>
              <a:t/>
            </a:r>
            <a:br>
              <a:rPr lang="en-US" dirty="0"/>
            </a:br>
            <a:r>
              <a:rPr lang="en-US" dirty="0"/>
              <a:t>Keyword-Driven</a:t>
            </a:r>
          </a:p>
        </p:txBody>
      </p:sp>
      <p:sp>
        <p:nvSpPr>
          <p:cNvPr id="5" name="Content Placeholder 4"/>
          <p:cNvSpPr>
            <a:spLocks noGrp="1"/>
          </p:cNvSpPr>
          <p:nvPr>
            <p:ph idx="1"/>
          </p:nvPr>
        </p:nvSpPr>
        <p:spPr/>
        <p:txBody>
          <a:bodyPr/>
          <a:lstStyle/>
          <a:p>
            <a:r>
              <a:rPr lang="en-US" sz="1800" dirty="0"/>
              <a:t>As Name suggest, Keyword nothing but a code which represent some action, say “login”. in this framework, we map the set of code which perform certain action with a keyword and then we use that keyword across the framework.</a:t>
            </a:r>
          </a:p>
          <a:p>
            <a:r>
              <a:rPr lang="en-US" sz="1800" dirty="0"/>
              <a:t>The Keyword-Driven or Table-Driven framework requires the development of data tables and keywords, independent of the test automation tool used to execute them. Keyword-driven tests look very similar to manual test cases.</a:t>
            </a:r>
          </a:p>
          <a:p>
            <a:r>
              <a:rPr lang="en-US" sz="1800" dirty="0"/>
              <a:t>The driver code "drives" the application-under-test, keyword driven test and the data. In a keyword-driven test, the functionality of the application-under-test is documented in a table like structure for e.g. Excel Sheet </a:t>
            </a:r>
          </a:p>
          <a:p>
            <a:r>
              <a:rPr lang="en-US" sz="1800" dirty="0"/>
              <a:t>Below figure shows example of the keyword-driven, test case stored in </a:t>
            </a:r>
            <a:r>
              <a:rPr lang="en-US" sz="1800" dirty="0" smtClean="0"/>
              <a:t>excel</a:t>
            </a:r>
            <a:endParaRPr lang="en-US" sz="1800" dirty="0"/>
          </a:p>
          <a:p>
            <a:endParaRPr lang="en-US" sz="18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38" y="4428670"/>
            <a:ext cx="8106907" cy="182880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421509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smtClean="0"/>
              <a:t>9.1</a:t>
            </a:r>
            <a:r>
              <a:rPr lang="en-US" sz="1400" dirty="0"/>
              <a:t>: Selenium Frameworks </a:t>
            </a:r>
            <a:br>
              <a:rPr lang="en-US" sz="1400" dirty="0"/>
            </a:br>
            <a:r>
              <a:rPr lang="en-US" dirty="0"/>
              <a:t>Component Based (Sprintest®/CBF</a:t>
            </a:r>
            <a:r>
              <a:rPr lang="en-US" dirty="0" smtClean="0"/>
              <a:t>)</a:t>
            </a:r>
            <a:endParaRPr lang="en-US" dirty="0"/>
          </a:p>
        </p:txBody>
      </p:sp>
      <p:sp>
        <p:nvSpPr>
          <p:cNvPr id="6" name="Content Placeholder 5"/>
          <p:cNvSpPr>
            <a:spLocks noGrp="1"/>
          </p:cNvSpPr>
          <p:nvPr>
            <p:ph idx="1"/>
          </p:nvPr>
        </p:nvSpPr>
        <p:spPr/>
        <p:txBody>
          <a:bodyPr/>
          <a:lstStyle/>
          <a:p>
            <a:r>
              <a:rPr lang="en-US" sz="2000" dirty="0"/>
              <a:t>Component Based is an automatic test which is made up of components.</a:t>
            </a:r>
          </a:p>
          <a:p>
            <a:r>
              <a:rPr lang="en-US" sz="2000" dirty="0" smtClean="0"/>
              <a:t>It </a:t>
            </a:r>
            <a:r>
              <a:rPr lang="en-US" sz="2000" dirty="0"/>
              <a:t>allows you to create automatic tests.</a:t>
            </a:r>
          </a:p>
          <a:p>
            <a:r>
              <a:rPr lang="en-US" sz="2000" dirty="0" smtClean="0"/>
              <a:t>IGATE’s </a:t>
            </a:r>
            <a:r>
              <a:rPr lang="en-US" sz="2000" dirty="0"/>
              <a:t>Test Automation Framework (CBF) is IGATE’s Component Based Test Automation solution, aimed at optimizing test automation for business critical applications. </a:t>
            </a:r>
          </a:p>
          <a:p>
            <a:r>
              <a:rPr lang="en-US" sz="2000" dirty="0" smtClean="0"/>
              <a:t>CBF </a:t>
            </a:r>
            <a:r>
              <a:rPr lang="en-US" sz="2000" dirty="0"/>
              <a:t>is designed to help test analysts and engineers build and automate tests using such abstraction, thus fine-tuning the test engineering process to the application under test (AUT) and minimizing the tedium of detailing each test step in each test one by one.</a:t>
            </a:r>
          </a:p>
          <a:p>
            <a:pPr marL="0" indent="0">
              <a:buNone/>
            </a:pPr>
            <a:endParaRPr lang="en-US" sz="2000" dirty="0" smtClean="0"/>
          </a:p>
          <a:p>
            <a:pPr marL="0" indent="0">
              <a:buNone/>
            </a:pPr>
            <a:r>
              <a:rPr lang="en-US" sz="2000" dirty="0" smtClean="0"/>
              <a:t>Framework </a:t>
            </a:r>
            <a:r>
              <a:rPr lang="en-US" sz="2000" dirty="0"/>
              <a:t>Architecture</a:t>
            </a:r>
          </a:p>
          <a:p>
            <a:pPr marL="0" indent="0">
              <a:buNone/>
            </a:pPr>
            <a:r>
              <a:rPr lang="en-US" sz="2000" dirty="0" smtClean="0"/>
              <a:t>In </a:t>
            </a:r>
            <a:r>
              <a:rPr lang="en-US" sz="2000" dirty="0"/>
              <a:t>consideration to the richness and diversity of UI of the applications and nature of test cases in scope, we are using a Modular Based Hybrid Automation Framework for the Automation project.</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3626174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9.1: Selenium Frameworks </a:t>
            </a:r>
            <a:r>
              <a:rPr lang="en-US" dirty="0"/>
              <a:t/>
            </a:r>
            <a:br>
              <a:rPr lang="en-US" dirty="0"/>
            </a:br>
            <a:r>
              <a:rPr lang="en-US" dirty="0"/>
              <a:t>Sprintest®/CBF </a:t>
            </a:r>
            <a:r>
              <a:rPr lang="en-US" dirty="0" smtClean="0"/>
              <a:t>Architecture</a:t>
            </a:r>
            <a:endParaRPr lang="en-US" dirty="0"/>
          </a:p>
        </p:txBody>
      </p:sp>
      <p:sp>
        <p:nvSpPr>
          <p:cNvPr id="9" name="Rectangle 8"/>
          <p:cNvSpPr/>
          <p:nvPr/>
        </p:nvSpPr>
        <p:spPr>
          <a:xfrm>
            <a:off x="185963" y="1179829"/>
            <a:ext cx="7786915" cy="369332"/>
          </a:xfrm>
          <a:prstGeom prst="rect">
            <a:avLst/>
          </a:prstGeom>
        </p:spPr>
        <p:txBody>
          <a:bodyPr wrap="square">
            <a:spAutoFit/>
          </a:bodyPr>
          <a:lstStyle/>
          <a:p>
            <a:pPr marL="285750" indent="-285750" algn="just">
              <a:buClr>
                <a:srgbClr val="00B0F0"/>
              </a:buClr>
              <a:buFont typeface="Wingdings" panose="05000000000000000000" pitchFamily="2" charset="2"/>
              <a:buChar char="v"/>
            </a:pPr>
            <a:endParaRPr lang="en-US" dirty="0">
              <a:latin typeface="Candara" panose="020E0502030303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566963" y="1877753"/>
            <a:ext cx="7024913" cy="4338307"/>
          </a:xfrm>
          <a:prstGeom prst="rect">
            <a:avLst/>
          </a:prstGeom>
          <a:noFill/>
          <a:ln>
            <a:noFill/>
          </a:ln>
        </p:spPr>
      </p:pic>
    </p:spTree>
    <p:extLst>
      <p:ext uri="{BB962C8B-B14F-4D97-AF65-F5344CB8AC3E}">
        <p14:creationId xmlns:p14="http://schemas.microsoft.com/office/powerpoint/2010/main" val="3626174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8.1: Selenium Frameworks</a:t>
            </a:r>
            <a:r>
              <a:rPr lang="en-US" dirty="0"/>
              <a:t/>
            </a:r>
            <a:br>
              <a:rPr lang="en-US" dirty="0"/>
            </a:br>
            <a:r>
              <a:rPr lang="en-US" dirty="0"/>
              <a:t>Sprintest®/CBF </a:t>
            </a:r>
            <a:r>
              <a:rPr lang="en-US" dirty="0" smtClean="0"/>
              <a:t>Architecture (Cont.)</a:t>
            </a:r>
            <a:endParaRPr lang="en-US" dirty="0"/>
          </a:p>
        </p:txBody>
      </p:sp>
      <p:sp>
        <p:nvSpPr>
          <p:cNvPr id="2" name="Content Placeholder 1"/>
          <p:cNvSpPr>
            <a:spLocks noGrp="1"/>
          </p:cNvSpPr>
          <p:nvPr>
            <p:ph idx="1"/>
          </p:nvPr>
        </p:nvSpPr>
        <p:spPr/>
        <p:txBody>
          <a:bodyPr/>
          <a:lstStyle/>
          <a:p>
            <a:r>
              <a:rPr lang="en-US" dirty="0"/>
              <a:t>Harness: Execution gets triggered from here. Initializes the result logs, reports and initiates execution</a:t>
            </a:r>
            <a:r>
              <a:rPr lang="en-US" dirty="0" smtClean="0"/>
              <a:t>.</a:t>
            </a:r>
            <a:endParaRPr lang="en-US" dirty="0"/>
          </a:p>
          <a:p>
            <a:r>
              <a:rPr lang="en-US" dirty="0"/>
              <a:t>Engine: General purpose runner for executing component based test cases. It supports a robust event model for reporting.  Also Encapsulates runtime exception handling, test failures and recovery</a:t>
            </a:r>
            <a:r>
              <a:rPr lang="en-US" dirty="0" smtClean="0"/>
              <a:t>.</a:t>
            </a:r>
            <a:endParaRPr lang="en-US" dirty="0"/>
          </a:p>
          <a:p>
            <a:r>
              <a:rPr lang="en-US" dirty="0" err="1"/>
              <a:t>Serializer</a:t>
            </a:r>
            <a:r>
              <a:rPr lang="en-US" dirty="0"/>
              <a:t>: </a:t>
            </a:r>
            <a:r>
              <a:rPr lang="en-US" dirty="0" err="1"/>
              <a:t>Deserializes</a:t>
            </a:r>
            <a:r>
              <a:rPr lang="en-US" dirty="0"/>
              <a:t> the Auto_TC.xls file, resolves the references with the help of Data Access and creates a </a:t>
            </a:r>
            <a:r>
              <a:rPr lang="en-US" dirty="0" err="1"/>
              <a:t>testcase</a:t>
            </a:r>
            <a:r>
              <a:rPr lang="en-US" dirty="0"/>
              <a:t> object for execution</a:t>
            </a:r>
            <a:r>
              <a:rPr lang="en-US" dirty="0" smtClean="0"/>
              <a:t>.</a:t>
            </a:r>
            <a:endParaRPr lang="en-US" dirty="0"/>
          </a:p>
          <a:p>
            <a:r>
              <a:rPr lang="en-US" dirty="0"/>
              <a:t>Data Access: Reads data from centrally maintained data files at the module level, thus helps in resolving data refs</a:t>
            </a:r>
            <a:r>
              <a:rPr lang="en-US" dirty="0" smtClean="0"/>
              <a:t>.</a:t>
            </a:r>
          </a:p>
          <a:p>
            <a:r>
              <a:rPr lang="en-US" dirty="0" smtClean="0"/>
              <a:t>Error </a:t>
            </a:r>
            <a:r>
              <a:rPr lang="en-US" dirty="0"/>
              <a:t>Handler: Logs errors in a csv file, thus helps in tracking error.</a:t>
            </a:r>
          </a:p>
          <a:p>
            <a:endParaRPr lang="en-US" dirty="0"/>
          </a:p>
        </p:txBody>
      </p:sp>
    </p:spTree>
    <p:extLst>
      <p:ext uri="{BB962C8B-B14F-4D97-AF65-F5344CB8AC3E}">
        <p14:creationId xmlns:p14="http://schemas.microsoft.com/office/powerpoint/2010/main" val="14378763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6410995970C5439ABD09A0520125A5" ma:contentTypeVersion="3" ma:contentTypeDescription="Create a new document." ma:contentTypeScope="" ma:versionID="7730e52a0023c610d1074a9f7c12aa26">
  <xsd:schema xmlns:xsd="http://www.w3.org/2001/XMLSchema" xmlns:xs="http://www.w3.org/2001/XMLSchema" xmlns:p="http://schemas.microsoft.com/office/2006/metadata/properties" xmlns:ns2="952a6df7-b138-4f89-9bc4-e7a874ea3254" xmlns:ns3="12ac6c77-9dce-46bd-9b13-eb21919194a6" targetNamespace="http://schemas.microsoft.com/office/2006/metadata/properties" ma:root="true" ma:fieldsID="09daa886528e243cb15d4c27c771edde" ns2:_="" ns3:_="">
    <xsd:import namespace="952a6df7-b138-4f89-9bc4-e7a874ea3254"/>
    <xsd:import namespace="12ac6c77-9dce-46bd-9b13-eb21919194a6"/>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ac6c77-9dce-46bd-9b13-eb21919194a6"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2ac6c77-9dce-46bd-9b13-eb21919194a6">Class book</Material_x0020_Type>
    <Category xmlns="12ac6c77-9dce-46bd-9b13-eb21919194a6">Module Artifact</Category>
    <Levels xmlns="12ac6c77-9dce-46bd-9b13-eb21919194a6">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AA727-97D3-47CF-8D70-A23D96F4A0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12ac6c77-9dce-46bd-9b13-eb21919194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12ac6c77-9dce-46bd-9b13-eb21919194a6"/>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13932</TotalTime>
  <Words>1954</Words>
  <Application>Microsoft Office PowerPoint</Application>
  <PresentationFormat>On-screen Show (4:3)</PresentationFormat>
  <Paragraphs>289</Paragraphs>
  <Slides>29</Slides>
  <Notes>29</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Candara</vt:lpstr>
      <vt:lpstr>Helvetica Light</vt:lpstr>
      <vt:lpstr>Wingdings</vt:lpstr>
      <vt:lpstr>2_Corporate Presentation Template (4x3 - Normal)</vt:lpstr>
      <vt:lpstr>think-cell Slide</vt:lpstr>
      <vt:lpstr>Test Automation &amp; Advanced Selenium</vt:lpstr>
      <vt:lpstr>Lesson Objectives</vt:lpstr>
      <vt:lpstr>8.1: Selenium Frameworks  Framework Overview</vt:lpstr>
      <vt:lpstr>8.1: Selenium Frameworks  Data Driven</vt:lpstr>
      <vt:lpstr>8.1: Selenium Frameworks  Keyword-Driven</vt:lpstr>
      <vt:lpstr>PowerPoint Presentation</vt:lpstr>
      <vt:lpstr>9.1: Selenium Frameworks  Component Based (Sprintest®/CBF)</vt:lpstr>
      <vt:lpstr>9.1: Selenium Frameworks  Sprintest®/CBF Architecture</vt:lpstr>
      <vt:lpstr>8.1: Selenium Frameworks Sprintest®/CBF Architecture (Cont.)</vt:lpstr>
      <vt:lpstr>8.1: Selenium Frameworks Sprintest®/CBF Architecture (Cont.)</vt:lpstr>
      <vt:lpstr>8.1: Selenium Frameworks Sprintest®/CBF Architecture (Cont.)</vt:lpstr>
      <vt:lpstr>8.1: Selenium Frameworks Sprintest®/Quadrant</vt:lpstr>
      <vt:lpstr>8.1: Selenium Web Driver – Advance Sprintest®/Quadrant Architecture</vt:lpstr>
      <vt:lpstr>8.1: Selenium Frameworks Reports</vt:lpstr>
      <vt:lpstr>8.1: Selenium Web Driver – Advance Reports (Cont.)</vt:lpstr>
      <vt:lpstr>8.1: Selenium Frameworks TDD</vt:lpstr>
      <vt:lpstr>8.1: Selenium Frameworks Acceptance TDD</vt:lpstr>
      <vt:lpstr>8.1: Selenium Frameworks ATDD Framework</vt:lpstr>
      <vt:lpstr>8.1: Selenium Frameworks ATDD Framework (Cont.)</vt:lpstr>
      <vt:lpstr>8.1: Selenium Frameworks Behavior TDD</vt:lpstr>
      <vt:lpstr>8.1: Selenium Frameworks  BTDD Frameworks</vt:lpstr>
      <vt:lpstr>8.1: Selenium Frameworks  BTDD Frameworks (Cont.)</vt:lpstr>
      <vt:lpstr>8.1: Selenium Frameworks  BTDD Frameworks (Cont.)</vt:lpstr>
      <vt:lpstr>8.1: Selenium Frameworks  BTDD Frameworks (Cont.)</vt:lpstr>
      <vt:lpstr>8.1: Selenium Frameworks  BTDD Frameworks (Cont.)</vt:lpstr>
      <vt:lpstr>8.1: Selenium Frameworks  Continuous Integration</vt:lpstr>
      <vt:lpstr>8.1: Selenium Frameworks CI Tools</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and Advanced Selenium-Classbook-Lesson08</dc:title>
  <dc:creator>iGATE</dc:creator>
  <cp:lastModifiedBy>Bhosle, Shilpa</cp:lastModifiedBy>
  <cp:revision>331</cp:revision>
  <dcterms:created xsi:type="dcterms:W3CDTF">2012-05-18T02:59:15Z</dcterms:created>
  <dcterms:modified xsi:type="dcterms:W3CDTF">2017-01-06T04:59:02Z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0x010100226410995970C5439ABD09A0520125A5</vt:lpwstr>
  </property>
  <property fmtid="{D5CDD505-2E9C-101B-9397-08002B2CF9AE}" pid="4" name="_SourceUrl">
    <vt:lpwstr/>
  </property>
</Properties>
</file>