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7" r:id="rId2"/>
    <p:sldId id="274" r:id="rId3"/>
    <p:sldId id="263" r:id="rId4"/>
    <p:sldId id="270" r:id="rId5"/>
    <p:sldId id="271" r:id="rId6"/>
    <p:sldId id="272" r:id="rId7"/>
    <p:sldId id="257" r:id="rId8"/>
    <p:sldId id="259" r:id="rId9"/>
    <p:sldId id="262" r:id="rId10"/>
    <p:sldId id="279" r:id="rId11"/>
    <p:sldId id="280" r:id="rId12"/>
    <p:sldId id="265" r:id="rId13"/>
    <p:sldId id="276" r:id="rId14"/>
    <p:sldId id="277"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A4ACD03-6F17-46DF-BDD3-E3439959D4E3}">
          <p14:sldIdLst>
            <p14:sldId id="267"/>
            <p14:sldId id="274"/>
            <p14:sldId id="263"/>
            <p14:sldId id="270"/>
            <p14:sldId id="271"/>
            <p14:sldId id="272"/>
            <p14:sldId id="257"/>
            <p14:sldId id="259"/>
            <p14:sldId id="262"/>
            <p14:sldId id="279"/>
            <p14:sldId id="280"/>
            <p14:sldId id="265"/>
            <p14:sldId id="276"/>
            <p14:sldId id="277"/>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8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A1DD25D-54AD-4EA6-AAA6-76D8E3002AF3}"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4B3CA3-11E9-40E5-9DBB-F221AE2D059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A1DD25D-54AD-4EA6-AAA6-76D8E3002AF3}"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4B3CA3-11E9-40E5-9DBB-F221AE2D059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A1DD25D-54AD-4EA6-AAA6-76D8E3002AF3}"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4B3CA3-11E9-40E5-9DBB-F221AE2D059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A1DD25D-54AD-4EA6-AAA6-76D8E3002AF3}"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4B3CA3-11E9-40E5-9DBB-F221AE2D059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1DD25D-54AD-4EA6-AAA6-76D8E3002AF3}"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4B3CA3-11E9-40E5-9DBB-F221AE2D059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A1DD25D-54AD-4EA6-AAA6-76D8E3002AF3}" type="datetimeFigureOut">
              <a:rPr lang="en-IN" smtClean="0"/>
              <a:t>09-06-2023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4B3CA3-11E9-40E5-9DBB-F221AE2D059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A1DD25D-54AD-4EA6-AAA6-76D8E3002AF3}" type="datetimeFigureOut">
              <a:rPr lang="en-IN" smtClean="0"/>
              <a:t>09-06-2023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4B3CA3-11E9-40E5-9DBB-F221AE2D059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A1DD25D-54AD-4EA6-AAA6-76D8E3002AF3}" type="datetimeFigureOut">
              <a:rPr lang="en-IN" smtClean="0"/>
              <a:t>09-06-2023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4B3CA3-11E9-40E5-9DBB-F221AE2D059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1DD25D-54AD-4EA6-AAA6-76D8E3002AF3}" type="datetimeFigureOut">
              <a:rPr lang="en-IN" smtClean="0"/>
              <a:t>09-06-2023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4B3CA3-11E9-40E5-9DBB-F221AE2D059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1DD25D-54AD-4EA6-AAA6-76D8E3002AF3}" type="datetimeFigureOut">
              <a:rPr lang="en-IN" smtClean="0"/>
              <a:t>09-06-2023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4B3CA3-11E9-40E5-9DBB-F221AE2D059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1DD25D-54AD-4EA6-AAA6-76D8E3002AF3}" type="datetimeFigureOut">
              <a:rPr lang="en-IN" smtClean="0"/>
              <a:t>09-06-2023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4B3CA3-11E9-40E5-9DBB-F221AE2D059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1DD25D-54AD-4EA6-AAA6-76D8E3002AF3}" type="datetimeFigureOut">
              <a:rPr lang="en-IN" smtClean="0"/>
              <a:t>09-06-2023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4B3CA3-11E9-40E5-9DBB-F221AE2D059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601" y="6120587"/>
            <a:ext cx="10515600" cy="777875"/>
          </a:xfrm>
        </p:spPr>
        <p:txBody>
          <a:bodyPr>
            <a:noAutofit/>
            <a:scene3d>
              <a:camera prst="orthographicFront"/>
              <a:lightRig rig="soft" dir="t">
                <a:rot lat="0" lon="0" rev="15600000"/>
              </a:lightRig>
            </a:scene3d>
            <a:sp3d extrusionH="57150" prstMaterial="softEdge">
              <a:bevelT w="25400" h="38100"/>
            </a:sp3d>
          </a:bodyPr>
          <a:lstStyle/>
          <a:p>
            <a:pPr algn="ctr">
              <a:lnSpc>
                <a:spcPct val="100000"/>
              </a:lnSpc>
            </a:pP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Government Sri </a:t>
            </a:r>
            <a:r>
              <a:rPr lang="en-US" sz="2400"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Krishnarajendra</a:t>
            </a: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Silver Jubilee Technological Institute </a:t>
            </a:r>
            <a:b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K. R. Circle, Bangalore - 560001 </a:t>
            </a:r>
            <a:br>
              <a:rPr lang="en-US" sz="2400" b="1" dirty="0">
                <a:ln/>
                <a:solidFill>
                  <a:schemeClr val="accent4"/>
                </a:solidFill>
                <a:latin typeface="Times New Roman" panose="02020603050405020304" pitchFamily="18" charset="0"/>
                <a:cs typeface="Times New Roman" panose="02020603050405020304" pitchFamily="18" charset="0"/>
              </a:rPr>
            </a:br>
            <a:endParaRPr lang="en-IN" sz="2400" b="1" dirty="0">
              <a:ln/>
              <a:solidFill>
                <a:schemeClr val="accent4"/>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66612" y="0"/>
            <a:ext cx="1425388" cy="1653988"/>
          </a:xfrm>
          <a:prstGeom prst="rect">
            <a:avLst/>
          </a:prstGeom>
        </p:spPr>
      </p:pic>
      <p:sp>
        <p:nvSpPr>
          <p:cNvPr id="3" name="Content Placeholder 2"/>
          <p:cNvSpPr>
            <a:spLocks noGrp="1"/>
          </p:cNvSpPr>
          <p:nvPr>
            <p:ph idx="1"/>
          </p:nvPr>
        </p:nvSpPr>
        <p:spPr>
          <a:xfrm>
            <a:off x="229107" y="865881"/>
            <a:ext cx="10932458" cy="5406064"/>
          </a:xfrm>
        </p:spPr>
        <p:txBody>
          <a:bodyPr>
            <a:normAutofit/>
          </a:bodyPr>
          <a:lstStyle/>
          <a:p>
            <a:pPr marL="0" indent="0" algn="ctr">
              <a:lnSpc>
                <a:spcPct val="100000"/>
              </a:lnSpc>
              <a:buNone/>
            </a:pPr>
            <a:r>
              <a:rPr lang="en-US" dirty="0">
                <a:solidFill>
                  <a:srgbClr val="000000"/>
                </a:solidFill>
                <a:latin typeface="Times New Roman" panose="02020603050405020304" pitchFamily="18" charset="0"/>
                <a:cs typeface="Times New Roman" panose="02020603050405020304" pitchFamily="18" charset="0"/>
              </a:rPr>
              <a:t>Project Review on</a:t>
            </a:r>
          </a:p>
          <a:p>
            <a:pPr marL="0" indent="0" algn="ctr">
              <a:buNone/>
            </a:pPr>
            <a:r>
              <a:rPr lang="en-US" dirty="0">
                <a:solidFill>
                  <a:srgbClr val="7030A0"/>
                </a:solidFill>
                <a:latin typeface="Times New Roman" panose="02020603050405020304" pitchFamily="18" charset="0"/>
                <a:cs typeface="Times New Roman" panose="02020603050405020304" pitchFamily="18" charset="0"/>
              </a:rPr>
              <a:t>“</a:t>
            </a:r>
            <a:r>
              <a:rPr lang="en-US" sz="2400" dirty="0">
                <a:solidFill>
                  <a:srgbClr val="7030A0"/>
                </a:solidFill>
                <a:latin typeface="Times New Roman" panose="02020603050405020304" pitchFamily="18" charset="0"/>
                <a:cs typeface="Times New Roman" panose="02020603050405020304" pitchFamily="18" charset="0"/>
              </a:rPr>
              <a:t>CHANNEL ESTIMATION ANALYSIS IN MIMO-OFDM WIRELESS COMMUNICATION</a:t>
            </a:r>
            <a:r>
              <a:rPr lang="en-US" dirty="0">
                <a:latin typeface="Times New Roman" panose="02020603050405020304" pitchFamily="18" charset="0"/>
                <a:cs typeface="Times New Roman" panose="02020603050405020304" pitchFamily="18" charset="0"/>
              </a:rPr>
              <a:t>”</a:t>
            </a:r>
          </a:p>
          <a:p>
            <a:pPr marL="0" indent="0" algn="ctr">
              <a:buNone/>
            </a:pPr>
            <a:r>
              <a:rPr lang="en-US" sz="1800" dirty="0">
                <a:solidFill>
                  <a:srgbClr val="000000"/>
                </a:solidFill>
                <a:latin typeface="Times New Roman" panose="02020603050405020304" pitchFamily="18" charset="0"/>
                <a:cs typeface="Times New Roman" panose="02020603050405020304" pitchFamily="18" charset="0"/>
              </a:rPr>
              <a:t>By:</a:t>
            </a:r>
          </a:p>
          <a:p>
            <a:pPr marL="0" indent="0" algn="just">
              <a:buNone/>
            </a:pPr>
            <a:r>
              <a:rPr lang="en-IN" sz="1700" dirty="0">
                <a:latin typeface="Times New Roman" panose="02020603050405020304" pitchFamily="18" charset="0"/>
                <a:ea typeface="Cambria" panose="02040503050406030204" pitchFamily="18" charset="0"/>
                <a:cs typeface="Times New Roman" panose="02020603050405020304" pitchFamily="18" charset="0"/>
              </a:rPr>
              <a:t>                                                                   </a:t>
            </a:r>
            <a:r>
              <a:rPr lang="en-IN" sz="1700" b="1" dirty="0">
                <a:latin typeface="Times New Roman" panose="02020603050405020304" pitchFamily="18" charset="0"/>
                <a:ea typeface="Cambria" panose="02040503050406030204" pitchFamily="18" charset="0"/>
                <a:cs typeface="Times New Roman" panose="02020603050405020304" pitchFamily="18" charset="0"/>
              </a:rPr>
              <a:t> </a:t>
            </a:r>
            <a:r>
              <a:rPr lang="en-IN" sz="1700" dirty="0">
                <a:solidFill>
                  <a:schemeClr val="accent1">
                    <a:lumMod val="50000"/>
                  </a:schemeClr>
                </a:solidFill>
                <a:latin typeface="Times New Roman" panose="02020603050405020304" pitchFamily="18" charset="0"/>
                <a:ea typeface="Cambria" panose="02040503050406030204" pitchFamily="18" charset="0"/>
                <a:cs typeface="Times New Roman" panose="02020603050405020304" pitchFamily="18" charset="0"/>
              </a:rPr>
              <a:t> </a:t>
            </a:r>
            <a:r>
              <a:rPr lang="en-US" sz="1700" dirty="0">
                <a:solidFill>
                  <a:schemeClr val="accent1">
                    <a:lumMod val="50000"/>
                  </a:schemeClr>
                </a:solidFill>
                <a:latin typeface="Times New Roman" panose="02020603050405020304" pitchFamily="18" charset="0"/>
                <a:ea typeface="Cambria" panose="02040503050406030204" pitchFamily="18" charset="0"/>
                <a:cs typeface="Times New Roman" panose="02020603050405020304" pitchFamily="18" charset="0"/>
              </a:rPr>
              <a:t>Chandan Kumar N S                                1SK20EC008</a:t>
            </a:r>
          </a:p>
          <a:p>
            <a:pPr marL="0" indent="0" algn="just">
              <a:buNone/>
            </a:pPr>
            <a:r>
              <a:rPr lang="en-US" sz="1700" dirty="0">
                <a:solidFill>
                  <a:schemeClr val="accent1">
                    <a:lumMod val="50000"/>
                  </a:schemeClr>
                </a:solidFill>
                <a:latin typeface="Times New Roman" panose="02020603050405020304" pitchFamily="18" charset="0"/>
                <a:ea typeface="Cambria" panose="02040503050406030204" pitchFamily="18" charset="0"/>
                <a:cs typeface="Times New Roman" panose="02020603050405020304" pitchFamily="18" charset="0"/>
              </a:rPr>
              <a:t>                                                                     Lakshmi  H                                               1SK20EC023</a:t>
            </a:r>
          </a:p>
          <a:p>
            <a:pPr marL="0" indent="0" algn="just">
              <a:buNone/>
            </a:pPr>
            <a:r>
              <a:rPr lang="en-US" sz="1700" dirty="0">
                <a:solidFill>
                  <a:schemeClr val="accent1">
                    <a:lumMod val="50000"/>
                  </a:schemeClr>
                </a:solidFill>
                <a:latin typeface="Times New Roman" panose="02020603050405020304" pitchFamily="18" charset="0"/>
                <a:ea typeface="Cambria" panose="02040503050406030204" pitchFamily="18" charset="0"/>
                <a:cs typeface="Times New Roman" panose="02020603050405020304" pitchFamily="18" charset="0"/>
              </a:rPr>
              <a:t>                                                                     Monika  N S                                             1SK20EC026</a:t>
            </a:r>
          </a:p>
          <a:p>
            <a:pPr marL="0" indent="0" algn="just">
              <a:buNone/>
            </a:pPr>
            <a:r>
              <a:rPr lang="en-US" sz="1700" dirty="0">
                <a:solidFill>
                  <a:schemeClr val="accent1">
                    <a:lumMod val="50000"/>
                  </a:schemeClr>
                </a:solidFill>
                <a:latin typeface="Times New Roman" panose="02020603050405020304" pitchFamily="18" charset="0"/>
                <a:ea typeface="Cambria" panose="02040503050406030204" pitchFamily="18" charset="0"/>
                <a:cs typeface="Times New Roman" panose="02020603050405020304" pitchFamily="18" charset="0"/>
              </a:rPr>
              <a:t>                                                                     </a:t>
            </a:r>
            <a:r>
              <a:rPr lang="en-US" sz="1700" dirty="0" err="1">
                <a:solidFill>
                  <a:schemeClr val="accent1">
                    <a:lumMod val="50000"/>
                  </a:schemeClr>
                </a:solidFill>
                <a:latin typeface="Times New Roman" panose="02020603050405020304" pitchFamily="18" charset="0"/>
                <a:ea typeface="Cambria" panose="02040503050406030204" pitchFamily="18" charset="0"/>
                <a:cs typeface="Times New Roman" panose="02020603050405020304" pitchFamily="18" charset="0"/>
              </a:rPr>
              <a:t>Yogitha</a:t>
            </a:r>
            <a:r>
              <a:rPr lang="en-US" sz="1700" dirty="0">
                <a:solidFill>
                  <a:schemeClr val="accent1">
                    <a:lumMod val="50000"/>
                  </a:schemeClr>
                </a:solidFill>
                <a:latin typeface="Times New Roman" panose="02020603050405020304" pitchFamily="18" charset="0"/>
                <a:ea typeface="Cambria" panose="02040503050406030204" pitchFamily="18" charset="0"/>
                <a:cs typeface="Times New Roman" panose="02020603050405020304" pitchFamily="18" charset="0"/>
              </a:rPr>
              <a:t>  J                                                  1SK20EC055</a:t>
            </a:r>
          </a:p>
          <a:p>
            <a:pPr marL="0" indent="0" algn="ctr">
              <a:buNone/>
            </a:pPr>
            <a:r>
              <a:rPr lang="en-US" dirty="0">
                <a:solidFill>
                  <a:schemeClr val="accent1">
                    <a:lumMod val="50000"/>
                  </a:schemeClr>
                </a:solidFill>
                <a:latin typeface="Times New Roman" panose="02020603050405020304" pitchFamily="18" charset="0"/>
                <a:ea typeface="Cambria" panose="02040503050406030204" pitchFamily="18" charset="0"/>
                <a:cs typeface="Times New Roman" panose="02020603050405020304" pitchFamily="18" charset="0"/>
              </a:rPr>
              <a:t>   </a:t>
            </a:r>
            <a:r>
              <a:rPr lang="en-US" sz="1800" dirty="0">
                <a:solidFill>
                  <a:schemeClr val="accent1">
                    <a:lumMod val="50000"/>
                  </a:schemeClr>
                </a:solidFill>
                <a:latin typeface="Times New Roman" panose="02020603050405020304" pitchFamily="18" charset="0"/>
                <a:ea typeface="Cambria" panose="02040503050406030204" pitchFamily="18" charset="0"/>
                <a:cs typeface="Times New Roman" panose="02020603050405020304" pitchFamily="18" charset="0"/>
              </a:rPr>
              <a:t>Under the guidance of </a:t>
            </a:r>
            <a:r>
              <a:rPr lang="en-US" sz="1200" dirty="0">
                <a:solidFill>
                  <a:schemeClr val="accent1">
                    <a:lumMod val="50000"/>
                  </a:schemeClr>
                </a:solidFill>
                <a:latin typeface="Times New Roman" panose="02020603050405020304" pitchFamily="18" charset="0"/>
                <a:ea typeface="Cambria" panose="02040503050406030204" pitchFamily="18" charset="0"/>
                <a:cs typeface="Times New Roman" panose="02020603050405020304" pitchFamily="18" charset="0"/>
              </a:rPr>
              <a:t> </a:t>
            </a:r>
            <a:endParaRPr lang="en-US" sz="1700" dirty="0">
              <a:solidFill>
                <a:schemeClr val="accent1">
                  <a:lumMod val="50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r>
              <a:rPr lang="en-US" sz="1700" dirty="0">
                <a:solidFill>
                  <a:srgbClr val="7030A0"/>
                </a:solidFill>
                <a:latin typeface="Times New Roman" panose="02020603050405020304" pitchFamily="18" charset="0"/>
                <a:ea typeface="Cambria" panose="02040503050406030204" pitchFamily="18" charset="0"/>
                <a:cs typeface="Times New Roman" panose="02020603050405020304" pitchFamily="18" charset="0"/>
              </a:rPr>
              <a:t>                                                                                     </a:t>
            </a:r>
            <a:r>
              <a:rPr lang="en-US" dirty="0">
                <a:solidFill>
                  <a:schemeClr val="bg2">
                    <a:lumMod val="10000"/>
                  </a:schemeClr>
                </a:solidFill>
                <a:latin typeface="Times New Roman" panose="02020603050405020304" pitchFamily="18" charset="0"/>
                <a:ea typeface="Cambria" panose="02040503050406030204" pitchFamily="18" charset="0"/>
                <a:cs typeface="Times New Roman" panose="02020603050405020304" pitchFamily="18" charset="0"/>
              </a:rPr>
              <a:t>Dr. Nagesh R</a:t>
            </a:r>
          </a:p>
          <a:p>
            <a:pPr marL="0" indent="0" algn="just">
              <a:buNone/>
            </a:pPr>
            <a:r>
              <a:rPr lang="en-US" sz="1800" dirty="0">
                <a:solidFill>
                  <a:schemeClr val="bg2">
                    <a:lumMod val="10000"/>
                  </a:schemeClr>
                </a:solidFill>
                <a:latin typeface="Times New Roman" panose="02020603050405020304" pitchFamily="18" charset="0"/>
                <a:ea typeface="Cambria" panose="02040503050406030204" pitchFamily="18" charset="0"/>
                <a:cs typeface="Times New Roman" panose="02020603050405020304" pitchFamily="18" charset="0"/>
              </a:rPr>
              <a:t>                                                                              HOD of ECE Department</a:t>
            </a:r>
          </a:p>
          <a:p>
            <a:pPr marL="0" indent="0" algn="just">
              <a:buNone/>
            </a:pPr>
            <a:r>
              <a:rPr lang="en-US" sz="1700" dirty="0">
                <a:solidFill>
                  <a:schemeClr val="accent1">
                    <a:lumMod val="50000"/>
                  </a:schemeClr>
                </a:solidFill>
                <a:latin typeface="Times New Roman" panose="02020603050405020304" pitchFamily="18" charset="0"/>
                <a:ea typeface="Cambria" panose="02040503050406030204" pitchFamily="18" charset="0"/>
                <a:cs typeface="Times New Roman" panose="02020603050405020304" pitchFamily="18" charset="0"/>
              </a:rPr>
              <a:t>                      </a:t>
            </a:r>
            <a:r>
              <a:rPr lang="en-US" dirty="0">
                <a:solidFill>
                  <a:srgbClr val="FF1616"/>
                </a:solidFill>
                <a:latin typeface="Times New Roman" panose="02020603050405020304" pitchFamily="18" charset="0"/>
                <a:cs typeface="Times New Roman" panose="02020603050405020304" pitchFamily="18" charset="0"/>
              </a:rPr>
              <a:t>Department of Electronics and Communication Engineering</a:t>
            </a:r>
          </a:p>
          <a:p>
            <a:pPr marL="0" indent="0" algn="ctr">
              <a:buNone/>
            </a:pPr>
            <a:endParaRPr lang="en-IN"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134471" y="174812"/>
            <a:ext cx="1223684" cy="1277471"/>
          </a:xfrm>
          <a:prstGeom prst="rect">
            <a:avLst/>
          </a:prstGeom>
        </p:spPr>
      </p:pic>
      <p:sp>
        <p:nvSpPr>
          <p:cNvPr id="7" name="TextBox 6">
            <a:extLst>
              <a:ext uri="{FF2B5EF4-FFF2-40B4-BE49-F238E27FC236}">
                <a16:creationId xmlns:a16="http://schemas.microsoft.com/office/drawing/2014/main" id="{5ACEDBE4-5A9C-2EF5-300F-D97792D81602}"/>
              </a:ext>
            </a:extLst>
          </p:cNvPr>
          <p:cNvSpPr txBox="1"/>
          <p:nvPr/>
        </p:nvSpPr>
        <p:spPr>
          <a:xfrm>
            <a:off x="2384322" y="125703"/>
            <a:ext cx="7423355"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VISVESVARAYA TECHNOLOGICAL UNIVERSITY</a:t>
            </a:r>
          </a:p>
        </p:txBody>
      </p:sp>
      <p:sp>
        <p:nvSpPr>
          <p:cNvPr id="9" name="TextBox 8">
            <a:extLst>
              <a:ext uri="{FF2B5EF4-FFF2-40B4-BE49-F238E27FC236}">
                <a16:creationId xmlns:a16="http://schemas.microsoft.com/office/drawing/2014/main" id="{7527E351-D15B-E158-D8D8-1114753D00AE}"/>
              </a:ext>
            </a:extLst>
          </p:cNvPr>
          <p:cNvSpPr txBox="1"/>
          <p:nvPr/>
        </p:nvSpPr>
        <p:spPr>
          <a:xfrm>
            <a:off x="3364151" y="551005"/>
            <a:ext cx="6096000"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BELAGAVI,  KARNATAKA - 590018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1FFB3C-9D89-7716-C339-4B944F227373}"/>
              </a:ext>
            </a:extLst>
          </p:cNvPr>
          <p:cNvSpPr/>
          <p:nvPr/>
        </p:nvSpPr>
        <p:spPr>
          <a:xfrm>
            <a:off x="4232787" y="865239"/>
            <a:ext cx="2880851" cy="8286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 name="TextBox 3">
            <a:extLst>
              <a:ext uri="{FF2B5EF4-FFF2-40B4-BE49-F238E27FC236}">
                <a16:creationId xmlns:a16="http://schemas.microsoft.com/office/drawing/2014/main" id="{2D45F2DD-E05D-9DAF-545C-FE2EF4B391DD}"/>
              </a:ext>
            </a:extLst>
          </p:cNvPr>
          <p:cNvSpPr txBox="1"/>
          <p:nvPr/>
        </p:nvSpPr>
        <p:spPr>
          <a:xfrm>
            <a:off x="4336454" y="1089015"/>
            <a:ext cx="6096000"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CHANNEL ESTIMATION</a:t>
            </a:r>
          </a:p>
        </p:txBody>
      </p:sp>
      <p:sp>
        <p:nvSpPr>
          <p:cNvPr id="8" name="Arrow: Down 7">
            <a:extLst>
              <a:ext uri="{FF2B5EF4-FFF2-40B4-BE49-F238E27FC236}">
                <a16:creationId xmlns:a16="http://schemas.microsoft.com/office/drawing/2014/main" id="{AB6F5416-8556-1ABB-A0F1-FF4407B0521E}"/>
              </a:ext>
            </a:extLst>
          </p:cNvPr>
          <p:cNvSpPr/>
          <p:nvPr/>
        </p:nvSpPr>
        <p:spPr>
          <a:xfrm>
            <a:off x="5270090" y="1693917"/>
            <a:ext cx="442452" cy="91440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0" name="Straight Arrow Connector 9">
            <a:extLst>
              <a:ext uri="{FF2B5EF4-FFF2-40B4-BE49-F238E27FC236}">
                <a16:creationId xmlns:a16="http://schemas.microsoft.com/office/drawing/2014/main" id="{A2C3FE7C-462F-A5D2-0CF5-C686091D7E8A}"/>
              </a:ext>
            </a:extLst>
          </p:cNvPr>
          <p:cNvCxnSpPr>
            <a:cxnSpLocks/>
            <a:stCxn id="8" idx="2"/>
            <a:endCxn id="30" idx="1"/>
          </p:cNvCxnSpPr>
          <p:nvPr/>
        </p:nvCxnSpPr>
        <p:spPr>
          <a:xfrm>
            <a:off x="5491316" y="2608317"/>
            <a:ext cx="1790670" cy="344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990D3D5-28E4-87CC-9047-CA298C5385BB}"/>
              </a:ext>
            </a:extLst>
          </p:cNvPr>
          <p:cNvCxnSpPr>
            <a:cxnSpLocks/>
            <a:stCxn id="8" idx="2"/>
          </p:cNvCxnSpPr>
          <p:nvPr/>
        </p:nvCxnSpPr>
        <p:spPr>
          <a:xfrm flipH="1">
            <a:off x="5270090" y="2608317"/>
            <a:ext cx="221226" cy="606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73BEFDA-3C2F-E4F7-BC52-6C1BA530B50B}"/>
              </a:ext>
            </a:extLst>
          </p:cNvPr>
          <p:cNvCxnSpPr>
            <a:cxnSpLocks/>
            <a:stCxn id="8" idx="2"/>
            <a:endCxn id="27" idx="7"/>
          </p:cNvCxnSpPr>
          <p:nvPr/>
        </p:nvCxnSpPr>
        <p:spPr>
          <a:xfrm flipH="1">
            <a:off x="3260250" y="2608317"/>
            <a:ext cx="2231066" cy="363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CDD4C7A5-3543-D46D-4FDE-B97C2B1BC03D}"/>
              </a:ext>
            </a:extLst>
          </p:cNvPr>
          <p:cNvSpPr/>
          <p:nvPr/>
        </p:nvSpPr>
        <p:spPr>
          <a:xfrm>
            <a:off x="1209368" y="2729836"/>
            <a:ext cx="2402758" cy="165181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PILOT BASED CHANNEL ESTIMATION</a:t>
            </a:r>
          </a:p>
        </p:txBody>
      </p:sp>
      <p:sp>
        <p:nvSpPr>
          <p:cNvPr id="29" name="Oval 28">
            <a:extLst>
              <a:ext uri="{FF2B5EF4-FFF2-40B4-BE49-F238E27FC236}">
                <a16:creationId xmlns:a16="http://schemas.microsoft.com/office/drawing/2014/main" id="{DBA8AB10-40CB-C904-D43D-740CE5279BB0}"/>
              </a:ext>
            </a:extLst>
          </p:cNvPr>
          <p:cNvSpPr/>
          <p:nvPr/>
        </p:nvSpPr>
        <p:spPr>
          <a:xfrm>
            <a:off x="4123401" y="3215148"/>
            <a:ext cx="2231063" cy="1524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BLIND CHANNEL ESTIMATION</a:t>
            </a:r>
          </a:p>
        </p:txBody>
      </p:sp>
      <p:sp>
        <p:nvSpPr>
          <p:cNvPr id="30" name="Oval 29">
            <a:extLst>
              <a:ext uri="{FF2B5EF4-FFF2-40B4-BE49-F238E27FC236}">
                <a16:creationId xmlns:a16="http://schemas.microsoft.com/office/drawing/2014/main" id="{C9EDDFC5-0521-6FBF-8EA7-C12614244E20}"/>
              </a:ext>
            </a:extLst>
          </p:cNvPr>
          <p:cNvSpPr/>
          <p:nvPr/>
        </p:nvSpPr>
        <p:spPr>
          <a:xfrm>
            <a:off x="6946490" y="2729836"/>
            <a:ext cx="2290912" cy="1524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SEMI BLIND CHANNEL ESTIMATION</a:t>
            </a:r>
          </a:p>
        </p:txBody>
      </p:sp>
      <p:cxnSp>
        <p:nvCxnSpPr>
          <p:cNvPr id="34" name="Straight Arrow Connector 33">
            <a:extLst>
              <a:ext uri="{FF2B5EF4-FFF2-40B4-BE49-F238E27FC236}">
                <a16:creationId xmlns:a16="http://schemas.microsoft.com/office/drawing/2014/main" id="{9189A413-84DD-BAC8-C85D-81DC3C6A3B3E}"/>
              </a:ext>
            </a:extLst>
          </p:cNvPr>
          <p:cNvCxnSpPr>
            <a:cxnSpLocks/>
            <a:stCxn id="27" idx="4"/>
            <a:endCxn id="43" idx="0"/>
          </p:cNvCxnSpPr>
          <p:nvPr/>
        </p:nvCxnSpPr>
        <p:spPr>
          <a:xfrm flipH="1">
            <a:off x="2348066" y="4381655"/>
            <a:ext cx="62681" cy="770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CFB8BD1-4C56-2574-5491-66896D0A8DC5}"/>
              </a:ext>
            </a:extLst>
          </p:cNvPr>
          <p:cNvCxnSpPr>
            <a:cxnSpLocks/>
            <a:stCxn id="29" idx="4"/>
            <a:endCxn id="44" idx="0"/>
          </p:cNvCxnSpPr>
          <p:nvPr/>
        </p:nvCxnSpPr>
        <p:spPr>
          <a:xfrm flipH="1">
            <a:off x="5162856" y="4739148"/>
            <a:ext cx="76077" cy="916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5D53EC8-56FD-957B-3966-5D0265D43809}"/>
              </a:ext>
            </a:extLst>
          </p:cNvPr>
          <p:cNvCxnSpPr>
            <a:cxnSpLocks/>
            <a:stCxn id="30" idx="4"/>
          </p:cNvCxnSpPr>
          <p:nvPr/>
        </p:nvCxnSpPr>
        <p:spPr>
          <a:xfrm>
            <a:off x="8091946" y="4253836"/>
            <a:ext cx="0" cy="851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74AE254-D86F-B839-BEA0-1BADCD305C5A}"/>
              </a:ext>
            </a:extLst>
          </p:cNvPr>
          <p:cNvSpPr/>
          <p:nvPr/>
        </p:nvSpPr>
        <p:spPr>
          <a:xfrm>
            <a:off x="1029315" y="5152103"/>
            <a:ext cx="2637501" cy="112087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LEAST- SQUARE,MINIMUM MEAN SQUARE ERROR</a:t>
            </a:r>
            <a:endParaRPr lang="en-IN" dirty="0">
              <a:latin typeface="Times New Roman" panose="02020603050405020304" pitchFamily="18" charset="0"/>
              <a:cs typeface="Times New Roman" panose="02020603050405020304" pitchFamily="18" charset="0"/>
            </a:endParaRPr>
          </a:p>
        </p:txBody>
      </p:sp>
      <p:sp>
        <p:nvSpPr>
          <p:cNvPr id="44" name="Rectangle: Rounded Corners 43">
            <a:extLst>
              <a:ext uri="{FF2B5EF4-FFF2-40B4-BE49-F238E27FC236}">
                <a16:creationId xmlns:a16="http://schemas.microsoft.com/office/drawing/2014/main" id="{EA1FD6EC-1C7B-2C09-6BC5-0D48AC0B3E21}"/>
              </a:ext>
            </a:extLst>
          </p:cNvPr>
          <p:cNvSpPr/>
          <p:nvPr/>
        </p:nvSpPr>
        <p:spPr>
          <a:xfrm>
            <a:off x="3802317" y="5655696"/>
            <a:ext cx="2721077" cy="112087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BUSSANG ALGORITHM,SUBSPACED- BASED</a:t>
            </a:r>
          </a:p>
        </p:txBody>
      </p:sp>
      <p:sp>
        <p:nvSpPr>
          <p:cNvPr id="45" name="Rectangle: Rounded Corners 44">
            <a:extLst>
              <a:ext uri="{FF2B5EF4-FFF2-40B4-BE49-F238E27FC236}">
                <a16:creationId xmlns:a16="http://schemas.microsoft.com/office/drawing/2014/main" id="{9209BEAA-3B12-A763-EE5D-5D90F76F3E08}"/>
              </a:ext>
            </a:extLst>
          </p:cNvPr>
          <p:cNvSpPr/>
          <p:nvPr/>
        </p:nvSpPr>
        <p:spPr>
          <a:xfrm>
            <a:off x="6658895" y="5105089"/>
            <a:ext cx="2721078" cy="112087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EXPECTATION- MAXIMIZATION ALGORITHM,LINEAR PREDICTION</a:t>
            </a:r>
            <a:endParaRPr lang="en-IN" dirty="0">
              <a:latin typeface="Times New Roman" panose="02020603050405020304" pitchFamily="18" charset="0"/>
              <a:cs typeface="Times New Roman" panose="02020603050405020304" pitchFamily="18" charset="0"/>
            </a:endParaRPr>
          </a:p>
        </p:txBody>
      </p:sp>
      <p:sp>
        <p:nvSpPr>
          <p:cNvPr id="58" name="TextBox 57">
            <a:extLst>
              <a:ext uri="{FF2B5EF4-FFF2-40B4-BE49-F238E27FC236}">
                <a16:creationId xmlns:a16="http://schemas.microsoft.com/office/drawing/2014/main" id="{CF791128-B3AB-F003-922B-FD01055DF877}"/>
              </a:ext>
            </a:extLst>
          </p:cNvPr>
          <p:cNvSpPr txBox="1"/>
          <p:nvPr/>
        </p:nvSpPr>
        <p:spPr>
          <a:xfrm>
            <a:off x="1600198" y="94002"/>
            <a:ext cx="11788877" cy="1138773"/>
          </a:xfrm>
          <a:prstGeom prst="rect">
            <a:avLst/>
          </a:prstGeom>
          <a:noFill/>
        </p:spPr>
        <p:txBody>
          <a:bodyPr wrap="square">
            <a:spAutoFit/>
          </a:bodyPr>
          <a:lstStyle/>
          <a:p>
            <a:r>
              <a:rPr lang="en-US" sz="3600" b="1" dirty="0">
                <a:highlight>
                  <a:srgbClr val="C0C0C0"/>
                </a:highlight>
                <a:latin typeface="Times New Roman" panose="02020603050405020304" pitchFamily="18" charset="0"/>
                <a:cs typeface="Times New Roman" panose="02020603050405020304" pitchFamily="18" charset="0"/>
                <a:sym typeface="+mn-ea"/>
              </a:rPr>
              <a:t>CHANNEL ESTIMATION TECHNIQUES</a:t>
            </a:r>
            <a:br>
              <a:rPr lang="en-IN" sz="3200" b="1" dirty="0">
                <a:highlight>
                  <a:srgbClr val="C0C0C0"/>
                </a:highlight>
              </a:rPr>
            </a:br>
            <a:endParaRPr lang="en-IN" sz="3200" b="1" dirty="0">
              <a:highlight>
                <a:srgbClr val="C0C0C0"/>
              </a:highlight>
            </a:endParaRPr>
          </a:p>
        </p:txBody>
      </p:sp>
    </p:spTree>
    <p:extLst>
      <p:ext uri="{BB962C8B-B14F-4D97-AF65-F5344CB8AC3E}">
        <p14:creationId xmlns:p14="http://schemas.microsoft.com/office/powerpoint/2010/main" val="3274620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2">
            <a:extLst>
              <a:ext uri="{FF2B5EF4-FFF2-40B4-BE49-F238E27FC236}">
                <a16:creationId xmlns:a16="http://schemas.microsoft.com/office/drawing/2014/main" id="{47B575C2-3651-50E5-07F3-DDF991A3F5AE}"/>
              </a:ext>
            </a:extLst>
          </p:cNvPr>
          <p:cNvSpPr>
            <a:spLocks noGrp="1"/>
          </p:cNvSpPr>
          <p:nvPr>
            <p:ph idx="1"/>
          </p:nvPr>
        </p:nvSpPr>
        <p:spPr>
          <a:xfrm>
            <a:off x="4485698" y="435077"/>
            <a:ext cx="9621442" cy="6184491"/>
          </a:xfrm>
        </p:spPr>
        <p:txBody>
          <a:bodyPr>
            <a:normAutofit/>
          </a:bodyPr>
          <a:lstStyle/>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System model</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Pilot transmission</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Channel estimation techniques</a:t>
            </a:r>
          </a:p>
          <a:p>
            <a:pPr lvl="2"/>
            <a:r>
              <a:rPr lang="en-US" sz="2400" dirty="0">
                <a:latin typeface="Times New Roman" panose="02020603050405020304" pitchFamily="18" charset="0"/>
                <a:cs typeface="Times New Roman" panose="02020603050405020304" pitchFamily="18" charset="0"/>
              </a:rPr>
              <a:t>  Least squares (LS) estimation</a:t>
            </a:r>
          </a:p>
          <a:p>
            <a:pPr lvl="2"/>
            <a:r>
              <a:rPr lang="en-US" sz="2400" dirty="0">
                <a:latin typeface="Times New Roman" panose="02020603050405020304" pitchFamily="18" charset="0"/>
                <a:cs typeface="Times New Roman" panose="02020603050405020304" pitchFamily="18" charset="0"/>
              </a:rPr>
              <a:t>  Minimum mean squared error (MMSE)estimation</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Pilot symbol reception</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Channel estimation</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Channel interpolation</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Equalization</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Performance evaluation</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Optimization</a:t>
            </a:r>
            <a:endParaRPr lang="en-IN" dirty="0">
              <a:latin typeface="Times New Roman" panose="02020603050405020304" pitchFamily="18" charset="0"/>
              <a:cs typeface="Times New Roman" panose="02020603050405020304" pitchFamily="18" charset="0"/>
            </a:endParaRPr>
          </a:p>
        </p:txBody>
      </p:sp>
      <p:sp>
        <p:nvSpPr>
          <p:cNvPr id="6" name="Arrow: Chevron 5">
            <a:extLst>
              <a:ext uri="{FF2B5EF4-FFF2-40B4-BE49-F238E27FC236}">
                <a16:creationId xmlns:a16="http://schemas.microsoft.com/office/drawing/2014/main" id="{811445E1-2AD3-8B2F-2358-79E4D198771E}"/>
              </a:ext>
            </a:extLst>
          </p:cNvPr>
          <p:cNvSpPr/>
          <p:nvPr/>
        </p:nvSpPr>
        <p:spPr>
          <a:xfrm>
            <a:off x="884903" y="1182327"/>
            <a:ext cx="3600795" cy="4050891"/>
          </a:xfrm>
          <a:prstGeom prst="chevr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b="1" dirty="0">
              <a:ln w="22225">
                <a:solidFill>
                  <a:schemeClr val="accent2"/>
                </a:solidFill>
                <a:prstDash val="solid"/>
              </a:ln>
              <a:solidFill>
                <a:schemeClr val="accent2">
                  <a:lumMod val="40000"/>
                  <a:lumOff val="60000"/>
                </a:schemeClr>
              </a:solidFill>
            </a:endParaRPr>
          </a:p>
        </p:txBody>
      </p:sp>
      <p:sp>
        <p:nvSpPr>
          <p:cNvPr id="7" name="TextBox 6">
            <a:extLst>
              <a:ext uri="{FF2B5EF4-FFF2-40B4-BE49-F238E27FC236}">
                <a16:creationId xmlns:a16="http://schemas.microsoft.com/office/drawing/2014/main" id="{7F21ECB8-C72F-8B2D-BA36-E8DF59EA85C6}"/>
              </a:ext>
            </a:extLst>
          </p:cNvPr>
          <p:cNvSpPr txBox="1"/>
          <p:nvPr/>
        </p:nvSpPr>
        <p:spPr>
          <a:xfrm>
            <a:off x="147484" y="535996"/>
            <a:ext cx="4006225" cy="646331"/>
          </a:xfrm>
          <a:prstGeom prst="rect">
            <a:avLst/>
          </a:prstGeom>
          <a:noFill/>
        </p:spPr>
        <p:txBody>
          <a:bodyPr wrap="none" rtlCol="0">
            <a:spAutoFit/>
          </a:bodyPr>
          <a:lstStyle/>
          <a:p>
            <a:r>
              <a:rPr lang="en-IN" sz="3600" b="1" dirty="0">
                <a:highlight>
                  <a:srgbClr val="C0C0C0"/>
                </a:highlight>
                <a:latin typeface="Times New Roman" panose="02020603050405020304" pitchFamily="18" charset="0"/>
                <a:cs typeface="Times New Roman" panose="02020603050405020304" pitchFamily="18" charset="0"/>
              </a:rPr>
              <a:t>METHODOLOGY</a:t>
            </a:r>
          </a:p>
        </p:txBody>
      </p:sp>
    </p:spTree>
    <p:extLst>
      <p:ext uri="{BB962C8B-B14F-4D97-AF65-F5344CB8AC3E}">
        <p14:creationId xmlns:p14="http://schemas.microsoft.com/office/powerpoint/2010/main" val="426060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highlight>
                  <a:srgbClr val="C0C0C0"/>
                </a:highlight>
                <a:latin typeface="Times New Roman" panose="02020603050405020304" pitchFamily="18" charset="0"/>
                <a:cs typeface="Times New Roman" panose="02020603050405020304" pitchFamily="18" charset="0"/>
              </a:rPr>
              <a:t>PROJECT PROGRESS </a:t>
            </a:r>
          </a:p>
        </p:txBody>
      </p:sp>
      <p:sp>
        <p:nvSpPr>
          <p:cNvPr id="3" name="Content Placeholder 2"/>
          <p:cNvSpPr>
            <a:spLocks noGrp="1"/>
          </p:cNvSpPr>
          <p:nvPr>
            <p:ph idx="1"/>
          </p:nvPr>
        </p:nvSpPr>
        <p:spPr>
          <a:xfrm>
            <a:off x="838200" y="1435510"/>
            <a:ext cx="10515600" cy="4741453"/>
          </a:xfrm>
        </p:spPr>
        <p:txBody>
          <a:bodyPr/>
          <a:lstStyle/>
          <a:p>
            <a:pPr>
              <a:lnSpc>
                <a:spcPct val="250000"/>
              </a:lnSpc>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Collected Research papers on this project.</a:t>
            </a:r>
          </a:p>
          <a:p>
            <a:pPr>
              <a:lnSpc>
                <a:spcPct val="250000"/>
              </a:lnSpc>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Learning basic concepts on Channel estimation , MIMO , OFDM.</a:t>
            </a:r>
          </a:p>
          <a:p>
            <a:pPr>
              <a:lnSpc>
                <a:spcPct val="250000"/>
              </a:lnSpc>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Exploring different MATLAB tools. </a:t>
            </a:r>
          </a:p>
          <a:p>
            <a:pPr>
              <a:lnSpc>
                <a:spcPct val="250000"/>
              </a:lnSpc>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Implementing Channel Estimation on MATLAB.</a:t>
            </a:r>
          </a:p>
          <a:p>
            <a:pPr marL="0" indent="0">
              <a:buNone/>
            </a:pPr>
            <a:endParaRPr lang="en-IN" dirty="0"/>
          </a:p>
          <a:p>
            <a:pPr marL="0" indent="0">
              <a:buNone/>
            </a:pPr>
            <a:endParaRPr lang="en-IN" dirty="0"/>
          </a:p>
          <a:p>
            <a:pPr marL="0" indent="0">
              <a:buNone/>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31D54-2D9D-B2A5-CCD7-00A36C3707E2}"/>
              </a:ext>
            </a:extLst>
          </p:cNvPr>
          <p:cNvSpPr>
            <a:spLocks noGrp="1"/>
          </p:cNvSpPr>
          <p:nvPr>
            <p:ph type="title"/>
          </p:nvPr>
        </p:nvSpPr>
        <p:spPr>
          <a:xfrm>
            <a:off x="454742" y="345461"/>
            <a:ext cx="10515600" cy="1325563"/>
          </a:xfrm>
        </p:spPr>
        <p:txBody>
          <a:bodyPr>
            <a:normAutofit/>
          </a:bodyPr>
          <a:lstStyle/>
          <a:p>
            <a:pPr algn="ctr"/>
            <a:r>
              <a:rPr lang="en-IN" sz="3600" dirty="0">
                <a:highlight>
                  <a:srgbClr val="C0C0C0"/>
                </a:highlight>
              </a:rPr>
              <a:t>EXPECTED RESULT</a:t>
            </a:r>
          </a:p>
        </p:txBody>
      </p:sp>
      <p:sp>
        <p:nvSpPr>
          <p:cNvPr id="3" name="Content Placeholder 2">
            <a:extLst>
              <a:ext uri="{FF2B5EF4-FFF2-40B4-BE49-F238E27FC236}">
                <a16:creationId xmlns:a16="http://schemas.microsoft.com/office/drawing/2014/main" id="{01CA7D4A-7BCB-92CF-F224-C1929C936EE2}"/>
              </a:ext>
            </a:extLst>
          </p:cNvPr>
          <p:cNvSpPr>
            <a:spLocks noGrp="1"/>
          </p:cNvSpPr>
          <p:nvPr>
            <p:ph idx="1"/>
          </p:nvPr>
        </p:nvSpPr>
        <p:spPr/>
        <p:txBody>
          <a:bodyPr>
            <a:normAutofit fontScale="92500" lnSpcReduction="20000"/>
          </a:bodyPr>
          <a:lstStyle/>
          <a:p>
            <a:pPr algn="just">
              <a:lnSpc>
                <a:spcPct val="200000"/>
              </a:lnSpc>
              <a:buFont typeface="Wingdings" panose="05000000000000000000" pitchFamily="2" charset="2"/>
              <a:buChar char="ü"/>
            </a:pPr>
            <a:r>
              <a:rPr lang="en-US" sz="2400" b="1" i="0" dirty="0">
                <a:solidFill>
                  <a:srgbClr val="000000"/>
                </a:solidFill>
                <a:effectLst/>
                <a:latin typeface="Times New Roman" panose="02020603050405020304" pitchFamily="18" charset="0"/>
                <a:cs typeface="Times New Roman" panose="02020603050405020304" pitchFamily="18" charset="0"/>
              </a:rPr>
              <a:t>SNR</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 The signal to noise ratio (SNR) </a:t>
            </a:r>
            <a:r>
              <a:rPr lang="en-US" sz="2000" b="0" i="0" dirty="0">
                <a:solidFill>
                  <a:srgbClr val="000000"/>
                </a:solidFill>
                <a:effectLst/>
                <a:latin typeface="Times New Roman" panose="02020603050405020304" pitchFamily="18" charset="0"/>
                <a:cs typeface="Times New Roman" panose="02020603050405020304" pitchFamily="18" charset="0"/>
              </a:rPr>
              <a:t>is the ratio of the signal power to noise power. The higher the value of SNR, the greater will be the quality of the received </a:t>
            </a:r>
            <a:r>
              <a:rPr lang="en-US" sz="2000" dirty="0">
                <a:solidFill>
                  <a:srgbClr val="000000"/>
                </a:solidFill>
                <a:latin typeface="Times New Roman" panose="02020603050405020304" pitchFamily="18" charset="0"/>
                <a:cs typeface="Times New Roman" panose="02020603050405020304" pitchFamily="18" charset="0"/>
              </a:rPr>
              <a:t>signal</a:t>
            </a:r>
            <a:r>
              <a:rPr lang="en-US" sz="2000" b="0" i="0" dirty="0">
                <a:solidFill>
                  <a:srgbClr val="000000"/>
                </a:solidFill>
                <a:effectLst/>
                <a:latin typeface="Times New Roman" panose="02020603050405020304" pitchFamily="18" charset="0"/>
                <a:cs typeface="Times New Roman" panose="02020603050405020304" pitchFamily="18" charset="0"/>
              </a:rPr>
              <a:t>.</a:t>
            </a:r>
          </a:p>
          <a:p>
            <a:pPr algn="just">
              <a:lnSpc>
                <a:spcPct val="200000"/>
              </a:lnSpc>
              <a:buFont typeface="Wingdings" panose="05000000000000000000" pitchFamily="2" charset="2"/>
              <a:buChar char="ü"/>
            </a:pPr>
            <a:r>
              <a:rPr lang="en-US" sz="2400" b="1" i="0" dirty="0">
                <a:solidFill>
                  <a:srgbClr val="424242"/>
                </a:solidFill>
                <a:effectLst/>
                <a:latin typeface="Times New Roman" panose="02020603050405020304" pitchFamily="18" charset="0"/>
                <a:cs typeface="Times New Roman" panose="02020603050405020304" pitchFamily="18" charset="0"/>
              </a:rPr>
              <a:t>BER </a:t>
            </a:r>
            <a:r>
              <a:rPr lang="en-US" sz="1800" b="1" i="0" dirty="0">
                <a:solidFill>
                  <a:srgbClr val="424242"/>
                </a:solidFill>
                <a:effectLst/>
                <a:latin typeface="Times New Roman" panose="02020603050405020304" pitchFamily="18" charset="0"/>
                <a:cs typeface="Times New Roman" panose="02020603050405020304" pitchFamily="18" charset="0"/>
              </a:rPr>
              <a:t>: </a:t>
            </a:r>
            <a:r>
              <a:rPr lang="en-US" sz="2000" i="0" dirty="0">
                <a:solidFill>
                  <a:srgbClr val="424242"/>
                </a:solidFill>
                <a:effectLst/>
                <a:latin typeface="Times New Roman" panose="02020603050405020304" pitchFamily="18" charset="0"/>
                <a:cs typeface="Times New Roman" panose="02020603050405020304" pitchFamily="18" charset="0"/>
              </a:rPr>
              <a:t>The bit error rate (BER) of a transmission is the percentage of bits in the transmission that have errors as a result of noise, interference or other issues. The lesser the value of bit error </a:t>
            </a:r>
            <a:r>
              <a:rPr lang="en-US" sz="2000" i="0" dirty="0" err="1">
                <a:solidFill>
                  <a:srgbClr val="424242"/>
                </a:solidFill>
                <a:effectLst/>
                <a:latin typeface="Times New Roman" panose="02020603050405020304" pitchFamily="18" charset="0"/>
                <a:cs typeface="Times New Roman" panose="02020603050405020304" pitchFamily="18" charset="0"/>
              </a:rPr>
              <a:t>error</a:t>
            </a:r>
            <a:r>
              <a:rPr lang="en-US" sz="2000" i="0" dirty="0">
                <a:solidFill>
                  <a:srgbClr val="424242"/>
                </a:solidFill>
                <a:effectLst/>
                <a:latin typeface="Times New Roman" panose="02020603050405020304" pitchFamily="18" charset="0"/>
                <a:cs typeface="Times New Roman" panose="02020603050405020304" pitchFamily="18" charset="0"/>
              </a:rPr>
              <a:t> rate , greater will be the quality of the received signal.</a:t>
            </a:r>
          </a:p>
          <a:p>
            <a:pPr algn="just">
              <a:lnSpc>
                <a:spcPct val="200000"/>
              </a:lnSpc>
              <a:buFont typeface="Wingdings" panose="05000000000000000000" pitchFamily="2" charset="2"/>
              <a:buChar char="ü"/>
            </a:pPr>
            <a:r>
              <a:rPr lang="en-US" sz="2400" b="1" dirty="0">
                <a:solidFill>
                  <a:srgbClr val="424242"/>
                </a:solidFill>
                <a:latin typeface="Times New Roman" panose="02020603050405020304" pitchFamily="18" charset="0"/>
                <a:cs typeface="Times New Roman" panose="02020603050405020304" pitchFamily="18" charset="0"/>
              </a:rPr>
              <a:t>CHANNEL CAPACITY </a:t>
            </a:r>
            <a:r>
              <a:rPr lang="en-US" sz="2000" b="1" dirty="0">
                <a:solidFill>
                  <a:srgbClr val="424242"/>
                </a:solidFill>
                <a:latin typeface="Times New Roman" panose="02020603050405020304" pitchFamily="18" charset="0"/>
                <a:cs typeface="Times New Roman" panose="02020603050405020304" pitchFamily="18" charset="0"/>
              </a:rPr>
              <a:t>: </a:t>
            </a:r>
            <a:r>
              <a:rPr lang="en-US" sz="2000" dirty="0">
                <a:solidFill>
                  <a:srgbClr val="424242"/>
                </a:solidFill>
                <a:latin typeface="Times New Roman" panose="02020603050405020304" pitchFamily="18" charset="0"/>
                <a:cs typeface="Times New Roman" panose="02020603050405020304" pitchFamily="18" charset="0"/>
              </a:rPr>
              <a:t>It is the maximum rate at which information can be transmitted through a channel.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7993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F5236-9FBF-45BB-A425-9D866D663681}"/>
              </a:ext>
            </a:extLst>
          </p:cNvPr>
          <p:cNvSpPr>
            <a:spLocks noGrp="1"/>
          </p:cNvSpPr>
          <p:nvPr>
            <p:ph type="title"/>
          </p:nvPr>
        </p:nvSpPr>
        <p:spPr>
          <a:xfrm>
            <a:off x="503904" y="365125"/>
            <a:ext cx="10515600" cy="1325563"/>
          </a:xfrm>
        </p:spPr>
        <p:txBody>
          <a:bodyPr>
            <a:normAutofit/>
          </a:bodyPr>
          <a:lstStyle/>
          <a:p>
            <a:pPr algn="ctr"/>
            <a:r>
              <a:rPr lang="en-IN" sz="3600" dirty="0">
                <a:highlight>
                  <a:srgbClr val="C0C0C0"/>
                </a:highlight>
              </a:rPr>
              <a:t>REFERENCES</a:t>
            </a:r>
          </a:p>
        </p:txBody>
      </p:sp>
      <p:sp>
        <p:nvSpPr>
          <p:cNvPr id="3" name="Content Placeholder 2">
            <a:extLst>
              <a:ext uri="{FF2B5EF4-FFF2-40B4-BE49-F238E27FC236}">
                <a16:creationId xmlns:a16="http://schemas.microsoft.com/office/drawing/2014/main" id="{80B58BD2-0364-325C-ABEF-F11C0861A166}"/>
              </a:ext>
            </a:extLst>
          </p:cNvPr>
          <p:cNvSpPr>
            <a:spLocks noGrp="1"/>
          </p:cNvSpPr>
          <p:nvPr>
            <p:ph idx="1"/>
          </p:nvPr>
        </p:nvSpPr>
        <p:spPr/>
        <p:txBody>
          <a:bodyPr>
            <a:normAutofit lnSpcReduction="10000"/>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[1] channel estimation analysis in MIMO-OFDM wireless systems R. S. Ganesh, and J. </a:t>
            </a:r>
            <a:r>
              <a:rPr lang="en-US" sz="2000" dirty="0" err="1">
                <a:latin typeface="Times New Roman" panose="02020603050405020304" pitchFamily="18" charset="0"/>
                <a:cs typeface="Times New Roman" panose="02020603050405020304" pitchFamily="18" charset="0"/>
              </a:rPr>
              <a:t>Jayakumari</a:t>
            </a:r>
            <a:r>
              <a:rPr lang="en-US"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Akhila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i.P</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2011</a:t>
            </a:r>
          </a:p>
          <a:p>
            <a:pPr marL="0" indent="0">
              <a:lnSpc>
                <a:spcPct val="150000"/>
              </a:lnSpc>
              <a:buNone/>
            </a:pPr>
            <a:r>
              <a:rPr lang="en-US" sz="2000" dirty="0">
                <a:latin typeface="Times New Roman" panose="02020603050405020304" pitchFamily="18" charset="0"/>
                <a:cs typeface="Times New Roman" panose="02020603050405020304" pitchFamily="18" charset="0"/>
              </a:rPr>
              <a:t>[2] </a:t>
            </a:r>
            <a:r>
              <a:rPr lang="en-IN" sz="2000" dirty="0">
                <a:latin typeface="Times New Roman" panose="02020603050405020304" pitchFamily="18" charset="0"/>
                <a:cs typeface="Times New Roman" panose="02020603050405020304" pitchFamily="18" charset="0"/>
              </a:rPr>
              <a:t>channel estimation techniques in MIMO-OFDM systems – review article </a:t>
            </a:r>
            <a:r>
              <a:rPr lang="nl-NL" sz="2000" dirty="0">
                <a:latin typeface="Times New Roman" panose="02020603050405020304" pitchFamily="18" charset="0"/>
                <a:cs typeface="Times New Roman" panose="02020603050405020304" pitchFamily="18" charset="0"/>
              </a:rPr>
              <a:t>raspinderjit kaur kahlon , gurpreet singh walia , anu sheetal in 2015 </a:t>
            </a:r>
          </a:p>
          <a:p>
            <a:pPr marL="0" indent="0">
              <a:lnSpc>
                <a:spcPct val="150000"/>
              </a:lnSpc>
              <a:buNone/>
            </a:pPr>
            <a:r>
              <a:rPr lang="en-US" sz="2000" dirty="0">
                <a:latin typeface="Times New Roman" panose="02020603050405020304" pitchFamily="18" charset="0"/>
                <a:cs typeface="Times New Roman" panose="02020603050405020304" pitchFamily="18" charset="0"/>
              </a:rPr>
              <a:t>[3] case study on channel estimation techniques for MIMO-OFDM systems</a:t>
            </a:r>
            <a:r>
              <a:rPr lang="en-IN" sz="2000" dirty="0">
                <a:latin typeface="Times New Roman" panose="02020603050405020304" pitchFamily="18" charset="0"/>
                <a:cs typeface="Times New Roman" panose="02020603050405020304" pitchFamily="18" charset="0"/>
              </a:rPr>
              <a:t> </a:t>
            </a:r>
            <a:r>
              <a:rPr lang="sv-SE" sz="2000" dirty="0">
                <a:latin typeface="Times New Roman" panose="02020603050405020304" pitchFamily="18" charset="0"/>
                <a:cs typeface="Times New Roman" panose="02020603050405020304" pitchFamily="18" charset="0"/>
              </a:rPr>
              <a:t>Mr. srinivas samala, Mr.t.chandraprakash in 2018</a:t>
            </a:r>
            <a:endParaRPr lang="en-IN"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dirty="0">
                <a:latin typeface="Times New Roman" panose="02020603050405020304" pitchFamily="18" charset="0"/>
                <a:cs typeface="Times New Roman" panose="02020603050405020304" pitchFamily="18" charset="0"/>
              </a:rPr>
              <a:t>[4] comparative study of MIMO-OFDM channel estimation in wireless systems </a:t>
            </a:r>
            <a:r>
              <a:rPr lang="en-IN" sz="2000" dirty="0">
                <a:latin typeface="Times New Roman" panose="02020603050405020304" pitchFamily="18" charset="0"/>
                <a:cs typeface="Times New Roman" panose="02020603050405020304" pitchFamily="18" charset="0"/>
              </a:rPr>
              <a:t>Obinna </a:t>
            </a:r>
            <a:r>
              <a:rPr lang="en-IN" sz="2000" dirty="0" err="1">
                <a:latin typeface="Times New Roman" panose="02020603050405020304" pitchFamily="18" charset="0"/>
                <a:cs typeface="Times New Roman" panose="02020603050405020304" pitchFamily="18" charset="0"/>
              </a:rPr>
              <a:t>okoyeigbo</a:t>
            </a:r>
            <a:r>
              <a:rPr lang="en-IN" sz="2000" dirty="0">
                <a:latin typeface="Times New Roman" panose="02020603050405020304" pitchFamily="18" charset="0"/>
                <a:cs typeface="Times New Roman" panose="02020603050405020304" pitchFamily="18" charset="0"/>
              </a:rPr>
              <a:t>, Kennedy </a:t>
            </a:r>
            <a:r>
              <a:rPr lang="en-IN" sz="2000" dirty="0" err="1">
                <a:latin typeface="Times New Roman" panose="02020603050405020304" pitchFamily="18" charset="0"/>
                <a:cs typeface="Times New Roman" panose="02020603050405020304" pitchFamily="18" charset="0"/>
              </a:rPr>
              <a:t>okokpujie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Etinosa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noma-osaghae</a:t>
            </a:r>
            <a:r>
              <a:rPr lang="en-IN" sz="2000" dirty="0">
                <a:latin typeface="Times New Roman" panose="02020603050405020304" pitchFamily="18" charset="0"/>
                <a:cs typeface="Times New Roman" panose="02020603050405020304" pitchFamily="18" charset="0"/>
              </a:rPr>
              <a:t>, Charles u. </a:t>
            </a:r>
            <a:r>
              <a:rPr lang="en-IN" sz="2000" dirty="0" err="1">
                <a:latin typeface="Times New Roman" panose="02020603050405020304" pitchFamily="18" charset="0"/>
                <a:cs typeface="Times New Roman" panose="02020603050405020304" pitchFamily="18" charset="0"/>
              </a:rPr>
              <a:t>Ndujiuba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Olamilekan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shobayo</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Abolade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jeremiah</a:t>
            </a:r>
            <a:r>
              <a:rPr lang="en-IN" sz="2000" dirty="0">
                <a:latin typeface="Times New Roman" panose="02020603050405020304" pitchFamily="18" charset="0"/>
                <a:cs typeface="Times New Roman" panose="02020603050405020304" pitchFamily="18" charset="0"/>
              </a:rPr>
              <a:t> in 2018</a:t>
            </a:r>
          </a:p>
          <a:p>
            <a:endParaRPr lang="en-IN" dirty="0"/>
          </a:p>
          <a:p>
            <a:endParaRPr lang="en-IN" dirty="0"/>
          </a:p>
          <a:p>
            <a:endParaRPr lang="en-US" dirty="0"/>
          </a:p>
          <a:p>
            <a:endParaRPr lang="en-IN" dirty="0"/>
          </a:p>
        </p:txBody>
      </p:sp>
    </p:spTree>
    <p:extLst>
      <p:ext uri="{BB962C8B-B14F-4D97-AF65-F5344CB8AC3E}">
        <p14:creationId xmlns:p14="http://schemas.microsoft.com/office/powerpoint/2010/main" val="911986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A79B37E-3034-D3CF-95B2-CB26426AF2A8}"/>
              </a:ext>
            </a:extLst>
          </p:cNvPr>
          <p:cNvPicPr>
            <a:picLocks noChangeAspect="1"/>
          </p:cNvPicPr>
          <p:nvPr/>
        </p:nvPicPr>
        <p:blipFill>
          <a:blip r:embed="rId2"/>
          <a:srcRect t="9786" b="48026"/>
          <a:stretch>
            <a:fillRect/>
          </a:stretch>
        </p:blipFill>
        <p:spPr>
          <a:xfrm>
            <a:off x="1" y="0"/>
            <a:ext cx="12192000" cy="6857999"/>
          </a:xfrm>
          <a:prstGeom prst="rect">
            <a:avLst/>
          </a:prstGeom>
        </p:spPr>
      </p:pic>
      <p:sp>
        <p:nvSpPr>
          <p:cNvPr id="4" name="TextBox 3">
            <a:extLst>
              <a:ext uri="{FF2B5EF4-FFF2-40B4-BE49-F238E27FC236}">
                <a16:creationId xmlns:a16="http://schemas.microsoft.com/office/drawing/2014/main" id="{D1D2F85A-9A86-48ED-4DB7-02FC1F1DA96E}"/>
              </a:ext>
            </a:extLst>
          </p:cNvPr>
          <p:cNvSpPr txBox="1"/>
          <p:nvPr/>
        </p:nvSpPr>
        <p:spPr>
          <a:xfrm>
            <a:off x="6096000" y="240925"/>
            <a:ext cx="6174658" cy="1502591"/>
          </a:xfrm>
          <a:prstGeom prst="rect">
            <a:avLst/>
          </a:prstGeom>
          <a:noFill/>
        </p:spPr>
        <p:txBody>
          <a:bodyPr wrap="square">
            <a:spAutoFit/>
          </a:bodyPr>
          <a:lstStyle/>
          <a:p>
            <a:pPr algn="ctr">
              <a:lnSpc>
                <a:spcPts val="12600"/>
              </a:lnSpc>
            </a:pPr>
            <a:r>
              <a:rPr lang="en-US" sz="6600" dirty="0">
                <a:solidFill>
                  <a:srgbClr val="FFFFFF"/>
                </a:solidFill>
                <a:latin typeface="Times New Roman" panose="02020603050405020304" pitchFamily="18" charset="0"/>
                <a:ea typeface="Open Sans Light Bold" panose="020B0806030504020204" charset="0"/>
                <a:cs typeface="Times New Roman" panose="02020603050405020304" pitchFamily="18" charset="0"/>
              </a:rPr>
              <a:t>Thank you</a:t>
            </a:r>
          </a:p>
        </p:txBody>
      </p:sp>
    </p:spTree>
    <p:extLst>
      <p:ext uri="{BB962C8B-B14F-4D97-AF65-F5344CB8AC3E}">
        <p14:creationId xmlns:p14="http://schemas.microsoft.com/office/powerpoint/2010/main" val="2260998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D432B-AC20-9DDF-143D-F3BE53B535E5}"/>
              </a:ext>
            </a:extLst>
          </p:cNvPr>
          <p:cNvSpPr>
            <a:spLocks noGrp="1"/>
          </p:cNvSpPr>
          <p:nvPr>
            <p:ph type="title"/>
          </p:nvPr>
        </p:nvSpPr>
        <p:spPr/>
        <p:txBody>
          <a:bodyPr/>
          <a:lstStyle/>
          <a:p>
            <a:pPr algn="ctr"/>
            <a:r>
              <a:rPr lang="en-US" dirty="0">
                <a:highlight>
                  <a:srgbClr val="C0C0C0"/>
                </a:highlight>
                <a:latin typeface="Times New Roman" panose="02020603050405020304" pitchFamily="18" charset="0"/>
                <a:cs typeface="Times New Roman" panose="02020603050405020304" pitchFamily="18" charset="0"/>
              </a:rPr>
              <a:t>PRESENTATION OVERVIEW</a:t>
            </a:r>
            <a:endParaRPr lang="en-IN" dirty="0">
              <a:highlight>
                <a:srgbClr val="C0C0C0"/>
              </a:highligh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C05C59-465B-FF43-47FA-91863D3AC951}"/>
              </a:ext>
            </a:extLst>
          </p:cNvPr>
          <p:cNvSpPr>
            <a:spLocks noGrp="1"/>
          </p:cNvSpPr>
          <p:nvPr>
            <p:ph idx="1"/>
          </p:nvPr>
        </p:nvSpPr>
        <p:spPr/>
        <p:txBody>
          <a:bodyPr>
            <a:normAutofit fontScale="92500" lnSpcReduction="10000"/>
          </a:bodyPr>
          <a:lstStyle/>
          <a:p>
            <a:pPr>
              <a:lnSpc>
                <a:spcPct val="120000"/>
              </a:lnSpc>
              <a:buChar char="•"/>
            </a:pPr>
            <a:r>
              <a:rPr lang="en-US" altLang="zh-CN" sz="2600" dirty="0">
                <a:solidFill>
                  <a:srgbClr val="000000"/>
                </a:solidFill>
                <a:latin typeface="Times New Roman" panose="02020603050405020304" pitchFamily="18" charset="0"/>
                <a:ea typeface="Times New Roman" panose="02020603050405020304" charset="0"/>
                <a:cs typeface="Times New Roman" panose="02020603050405020304" pitchFamily="18" charset="0"/>
                <a:sym typeface="+mn-ea"/>
              </a:rPr>
              <a:t>INTRODUCTION </a:t>
            </a:r>
            <a:endParaRPr lang="en-US" sz="2600" dirty="0">
              <a:solidFill>
                <a:srgbClr val="000000"/>
              </a:solidFill>
              <a:latin typeface="Times New Roman" panose="02020603050405020304" pitchFamily="18" charset="0"/>
              <a:ea typeface="Sanchez Bold" charset="0"/>
              <a:cs typeface="Times New Roman" panose="02020603050405020304" pitchFamily="18" charset="0"/>
              <a:sym typeface="+mn-ea"/>
            </a:endParaRPr>
          </a:p>
          <a:p>
            <a:pPr>
              <a:lnSpc>
                <a:spcPct val="120000"/>
              </a:lnSpc>
            </a:pPr>
            <a:r>
              <a:rPr lang="en-US" sz="2600" dirty="0">
                <a:solidFill>
                  <a:srgbClr val="000000"/>
                </a:solidFill>
                <a:latin typeface="Times New Roman" panose="02020603050405020304" pitchFamily="18" charset="0"/>
                <a:cs typeface="Times New Roman" panose="02020603050405020304" pitchFamily="18" charset="0"/>
                <a:sym typeface="+mn-ea"/>
              </a:rPr>
              <a:t>LITERATURE SURVEY</a:t>
            </a:r>
          </a:p>
          <a:p>
            <a:pPr>
              <a:lnSpc>
                <a:spcPct val="120000"/>
              </a:lnSpc>
            </a:pPr>
            <a:r>
              <a:rPr lang="en-US" sz="2600" dirty="0">
                <a:solidFill>
                  <a:srgbClr val="000000"/>
                </a:solidFill>
                <a:latin typeface="Times New Roman" panose="02020603050405020304" pitchFamily="18" charset="0"/>
                <a:ea typeface="Times New Roman" panose="02020603050405020304" charset="0"/>
                <a:cs typeface="Times New Roman" panose="02020603050405020304" pitchFamily="18" charset="0"/>
                <a:sym typeface="+mn-ea"/>
              </a:rPr>
              <a:t>OBJECTIVES</a:t>
            </a:r>
            <a:endParaRPr lang="en-US" sz="2600" dirty="0">
              <a:solidFill>
                <a:srgbClr val="000000"/>
              </a:solidFill>
              <a:latin typeface="Times New Roman" panose="02020603050405020304" pitchFamily="18" charset="0"/>
              <a:cs typeface="Times New Roman" panose="02020603050405020304" pitchFamily="18" charset="0"/>
              <a:sym typeface="+mn-ea"/>
            </a:endParaRPr>
          </a:p>
          <a:p>
            <a:pPr>
              <a:lnSpc>
                <a:spcPct val="120000"/>
              </a:lnSpc>
            </a:pPr>
            <a:r>
              <a:rPr lang="en-US" altLang="zh-CN" sz="2600" dirty="0">
                <a:solidFill>
                  <a:srgbClr val="000000"/>
                </a:solidFill>
                <a:latin typeface="Times New Roman" panose="02020603050405020304" pitchFamily="18" charset="0"/>
                <a:ea typeface="Times New Roman" panose="02020603050405020304" charset="0"/>
                <a:cs typeface="Times New Roman" panose="02020603050405020304" pitchFamily="18" charset="0"/>
                <a:sym typeface="+mn-ea"/>
              </a:rPr>
              <a:t>BLOCK DIAGRAM </a:t>
            </a:r>
          </a:p>
          <a:p>
            <a:pPr>
              <a:lnSpc>
                <a:spcPct val="120000"/>
              </a:lnSpc>
            </a:pPr>
            <a:r>
              <a:rPr lang="en-US" altLang="zh-CN" sz="2600" dirty="0">
                <a:solidFill>
                  <a:srgbClr val="000000"/>
                </a:solidFill>
                <a:latin typeface="Times New Roman" panose="02020603050405020304" pitchFamily="18" charset="0"/>
                <a:ea typeface="Times New Roman" panose="02020603050405020304" charset="0"/>
                <a:cs typeface="Times New Roman" panose="02020603050405020304" pitchFamily="18" charset="0"/>
                <a:sym typeface="+mn-ea"/>
              </a:rPr>
              <a:t>METHODOLOGY</a:t>
            </a:r>
            <a:r>
              <a:rPr lang="en-US" altLang="zh-CN" sz="2600" dirty="0">
                <a:latin typeface="Times New Roman" panose="02020603050405020304" pitchFamily="18" charset="0"/>
                <a:ea typeface="Times New Roman" panose="02020603050405020304" charset="0"/>
                <a:cs typeface="Times New Roman" panose="02020603050405020304" pitchFamily="18" charset="0"/>
                <a:sym typeface="+mn-ea"/>
              </a:rPr>
              <a:t> </a:t>
            </a:r>
          </a:p>
          <a:p>
            <a:pPr>
              <a:lnSpc>
                <a:spcPct val="120000"/>
              </a:lnSpc>
            </a:pPr>
            <a:r>
              <a:rPr lang="en-US" altLang="zh-CN" sz="2600" dirty="0">
                <a:latin typeface="Times New Roman" panose="02020603050405020304" pitchFamily="18" charset="0"/>
                <a:ea typeface="Times New Roman" panose="02020603050405020304" charset="0"/>
                <a:cs typeface="Times New Roman" panose="02020603050405020304" pitchFamily="18" charset="0"/>
                <a:sym typeface="+mn-ea"/>
              </a:rPr>
              <a:t>PROJECT PROGRESS</a:t>
            </a:r>
          </a:p>
          <a:p>
            <a:pPr>
              <a:lnSpc>
                <a:spcPct val="120000"/>
              </a:lnSpc>
            </a:pPr>
            <a:r>
              <a:rPr lang="en-US" altLang="zh-CN" sz="2600" dirty="0">
                <a:latin typeface="Times New Roman" panose="02020603050405020304" pitchFamily="18" charset="0"/>
                <a:ea typeface="Times New Roman" panose="02020603050405020304" charset="0"/>
                <a:cs typeface="Times New Roman" panose="02020603050405020304" pitchFamily="18" charset="0"/>
                <a:sym typeface="+mn-ea"/>
              </a:rPr>
              <a:t>EXPECTED RESULT </a:t>
            </a:r>
          </a:p>
          <a:p>
            <a:pPr>
              <a:lnSpc>
                <a:spcPct val="120000"/>
              </a:lnSpc>
            </a:pPr>
            <a:r>
              <a:rPr lang="en-US" sz="2600" dirty="0">
                <a:solidFill>
                  <a:srgbClr val="000000"/>
                </a:solidFill>
                <a:latin typeface="Times New Roman" panose="02020603050405020304" pitchFamily="18" charset="0"/>
                <a:ea typeface="Times New Roman" panose="02020603050405020304" charset="0"/>
                <a:cs typeface="Times New Roman" panose="02020603050405020304" pitchFamily="18" charset="0"/>
                <a:sym typeface="+mn-ea"/>
              </a:rPr>
              <a:t>REFERENCES</a:t>
            </a:r>
            <a:endParaRPr lang="en-US" altLang="zh-CN" sz="2600" dirty="0">
              <a:solidFill>
                <a:srgbClr val="000000"/>
              </a:solidFill>
              <a:latin typeface="Times New Roman" panose="02020603050405020304" pitchFamily="18" charset="0"/>
              <a:ea typeface="Times New Roman" panose="02020603050405020304" charset="0"/>
              <a:cs typeface="Times New Roman" panose="02020603050405020304" pitchFamily="18" charset="0"/>
              <a:sym typeface="+mn-ea"/>
            </a:endParaRPr>
          </a:p>
          <a:p>
            <a:pPr marL="0" indent="0">
              <a:buNone/>
            </a:pPr>
            <a:endParaRPr lang="en-IN" dirty="0"/>
          </a:p>
        </p:txBody>
      </p:sp>
    </p:spTree>
    <p:extLst>
      <p:ext uri="{BB962C8B-B14F-4D97-AF65-F5344CB8AC3E}">
        <p14:creationId xmlns:p14="http://schemas.microsoft.com/office/powerpoint/2010/main" val="863255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306" y="201706"/>
            <a:ext cx="10515600" cy="1233488"/>
          </a:xfrm>
        </p:spPr>
        <p:txBody>
          <a:bodyPr>
            <a:normAutofit/>
          </a:bodyPr>
          <a:lstStyle/>
          <a:p>
            <a:pPr algn="ctr"/>
            <a:r>
              <a:rPr lang="en-IN" sz="3600" dirty="0">
                <a:highlight>
                  <a:srgbClr val="C0C0C0"/>
                </a:highlight>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757517" y="1502895"/>
            <a:ext cx="10515600" cy="4064187"/>
          </a:xfrm>
        </p:spPr>
        <p:txBody>
          <a:bodyPr>
            <a:normAutofit/>
          </a:bodyPr>
          <a:lstStyle/>
          <a:p>
            <a:pPr algn="just"/>
            <a:r>
              <a:rPr lang="en-US" sz="2400" dirty="0">
                <a:latin typeface="Times New Roman" panose="02020603050405020304" pitchFamily="18" charset="0"/>
                <a:cs typeface="Times New Roman" panose="02020603050405020304" pitchFamily="18" charset="0"/>
              </a:rPr>
              <a:t>Channel estimation is the process of estimating the channel characteristics between the transmit and receive antennas in a MIMO-OFDM system. </a:t>
            </a:r>
          </a:p>
          <a:p>
            <a:endParaRPr lang="en-US" dirty="0">
              <a:latin typeface="Times New Roman" panose="02020603050405020304" pitchFamily="18" charset="0"/>
              <a:cs typeface="Times New Roman" panose="02020603050405020304" pitchFamily="18" charset="0"/>
            </a:endParaRPr>
          </a:p>
        </p:txBody>
      </p:sp>
      <p:pic>
        <p:nvPicPr>
          <p:cNvPr id="4" name="Picture 2" descr="Communication Technology | ShareTechnote">
            <a:extLst>
              <a:ext uri="{FF2B5EF4-FFF2-40B4-BE49-F238E27FC236}">
                <a16:creationId xmlns:a16="http://schemas.microsoft.com/office/drawing/2014/main" id="{6655E5FA-4D63-11E2-8C67-2DA24C1A23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318" y="2320411"/>
            <a:ext cx="9104671" cy="35396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186A1E4E-0959-F4AE-C0F6-FB58C57FC2B5}"/>
              </a:ext>
            </a:extLst>
          </p:cNvPr>
          <p:cNvGraphicFramePr>
            <a:graphicFrameLocks noGrp="1"/>
          </p:cNvGraphicFramePr>
          <p:nvPr>
            <p:extLst>
              <p:ext uri="{D42A27DB-BD31-4B8C-83A1-F6EECF244321}">
                <p14:modId xmlns:p14="http://schemas.microsoft.com/office/powerpoint/2010/main" val="2923825021"/>
              </p:ext>
            </p:extLst>
          </p:nvPr>
        </p:nvGraphicFramePr>
        <p:xfrm>
          <a:off x="1042219" y="1097280"/>
          <a:ext cx="10579510" cy="5546746"/>
        </p:xfrm>
        <a:graphic>
          <a:graphicData uri="http://schemas.openxmlformats.org/drawingml/2006/table">
            <a:tbl>
              <a:tblPr firstRow="1" bandRow="1">
                <a:tableStyleId>{5C22544A-7EE6-4342-B048-85BDC9FD1C3A}</a:tableStyleId>
              </a:tblPr>
              <a:tblGrid>
                <a:gridCol w="3540252">
                  <a:extLst>
                    <a:ext uri="{9D8B030D-6E8A-4147-A177-3AD203B41FA5}">
                      <a16:colId xmlns:a16="http://schemas.microsoft.com/office/drawing/2014/main" val="1517340238"/>
                    </a:ext>
                  </a:extLst>
                </a:gridCol>
                <a:gridCol w="3519629">
                  <a:extLst>
                    <a:ext uri="{9D8B030D-6E8A-4147-A177-3AD203B41FA5}">
                      <a16:colId xmlns:a16="http://schemas.microsoft.com/office/drawing/2014/main" val="1057712752"/>
                    </a:ext>
                  </a:extLst>
                </a:gridCol>
                <a:gridCol w="3519629">
                  <a:extLst>
                    <a:ext uri="{9D8B030D-6E8A-4147-A177-3AD203B41FA5}">
                      <a16:colId xmlns:a16="http://schemas.microsoft.com/office/drawing/2014/main" val="764753110"/>
                    </a:ext>
                  </a:extLst>
                </a:gridCol>
              </a:tblGrid>
              <a:tr h="862301">
                <a:tc>
                  <a:txBody>
                    <a:bodyPr/>
                    <a:lstStyle/>
                    <a:p>
                      <a:r>
                        <a:rPr lang="en-IN" sz="2000" b="1" dirty="0">
                          <a:solidFill>
                            <a:srgbClr val="FFFFFF"/>
                          </a:solidFill>
                          <a:latin typeface="Times New Roman" panose="02020603050405020304" pitchFamily="18" charset="0"/>
                          <a:cs typeface="Times New Roman" panose="02020603050405020304" pitchFamily="18" charset="0"/>
                        </a:rPr>
                        <a:t>TITLE OF THE PAPER </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FFFFFF"/>
                          </a:solidFill>
                          <a:latin typeface="Times New Roman" panose="02020603050405020304" pitchFamily="18" charset="0"/>
                          <a:cs typeface="Times New Roman" panose="02020603050405020304" pitchFamily="18" charset="0"/>
                        </a:rPr>
                        <a:t>AUTHOR AND YEAR OF THE</a:t>
                      </a:r>
                      <a:r>
                        <a:rPr lang="en-US" sz="2000" b="1" baseline="0" dirty="0">
                          <a:solidFill>
                            <a:srgbClr val="FFFFFF"/>
                          </a:solidFill>
                          <a:latin typeface="Times New Roman" panose="02020603050405020304" pitchFamily="18" charset="0"/>
                          <a:cs typeface="Times New Roman" panose="02020603050405020304" pitchFamily="18" charset="0"/>
                        </a:rPr>
                        <a:t> </a:t>
                      </a:r>
                      <a:r>
                        <a:rPr lang="en-US" sz="2000" b="1" dirty="0">
                          <a:solidFill>
                            <a:srgbClr val="FFFFFF"/>
                          </a:solidFill>
                          <a:latin typeface="Times New Roman" panose="02020603050405020304" pitchFamily="18" charset="0"/>
                          <a:cs typeface="Times New Roman" panose="02020603050405020304" pitchFamily="18" charset="0"/>
                        </a:rPr>
                        <a:t>PUBLICATION</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GB" sz="2000" dirty="0">
                          <a:latin typeface="Times New Roman" panose="02020603050405020304" pitchFamily="18" charset="0"/>
                          <a:cs typeface="Times New Roman" panose="02020603050405020304" pitchFamily="18" charset="0"/>
                        </a:rPr>
                        <a:t>OBSERVATION AND OUTCOMES </a:t>
                      </a:r>
                    </a:p>
                    <a:p>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5711871"/>
                  </a:ext>
                </a:extLst>
              </a:tr>
              <a:tr h="1897063">
                <a:tc>
                  <a:txBody>
                    <a:bodyPr/>
                    <a:lstStyle/>
                    <a:p>
                      <a:r>
                        <a:rPr lang="en-US" sz="2000" dirty="0">
                          <a:latin typeface="Times New Roman" panose="02020603050405020304" pitchFamily="18" charset="0"/>
                          <a:cs typeface="Times New Roman" panose="02020603050405020304" pitchFamily="18" charset="0"/>
                        </a:rPr>
                        <a:t>[1] CHANNEL ESTIMATION ANALYSIS IN MIMO-OFDM WIRELESS SYSTEMS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 R. S. Ganesh, and J. </a:t>
                      </a:r>
                      <a:r>
                        <a:rPr lang="en-US" sz="2000" dirty="0" err="1">
                          <a:latin typeface="Times New Roman" panose="02020603050405020304" pitchFamily="18" charset="0"/>
                          <a:cs typeface="Times New Roman" panose="02020603050405020304" pitchFamily="18" charset="0"/>
                        </a:rPr>
                        <a:t>Jayakumari</a:t>
                      </a:r>
                      <a:r>
                        <a:rPr lang="en-US"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Akhila</a:t>
                      </a:r>
                      <a:r>
                        <a:rPr lang="en-IN" sz="2000" dirty="0">
                          <a:latin typeface="Times New Roman" panose="02020603050405020304" pitchFamily="18" charset="0"/>
                          <a:cs typeface="Times New Roman" panose="02020603050405020304" pitchFamily="18" charset="0"/>
                        </a:rPr>
                        <a:t> I.P </a:t>
                      </a:r>
                      <a:r>
                        <a:rPr lang="en-US" sz="2000" dirty="0">
                          <a:latin typeface="Times New Roman" panose="02020603050405020304" pitchFamily="18" charset="0"/>
                          <a:cs typeface="Times New Roman" panose="02020603050405020304" pitchFamily="18" charset="0"/>
                        </a:rPr>
                        <a:t>in 2011</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latin typeface="Times New Roman" panose="02020603050405020304" pitchFamily="18" charset="0"/>
                          <a:cs typeface="Times New Roman" panose="02020603050405020304" pitchFamily="18" charset="0"/>
                        </a:rPr>
                        <a:t>Proposed a estimation method for a Rayleigh fading channel. From simulation they concluded that MMSE estimation has high quality performance than LS channel estimation. </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34010076"/>
                  </a:ext>
                </a:extLst>
              </a:tr>
              <a:tr h="2620666">
                <a:tc>
                  <a:txBody>
                    <a:bodyPr/>
                    <a:lstStyle/>
                    <a:p>
                      <a:r>
                        <a:rPr lang="en-US" sz="2000" dirty="0">
                          <a:latin typeface="Times New Roman" panose="02020603050405020304" pitchFamily="18" charset="0"/>
                          <a:cs typeface="Times New Roman" panose="02020603050405020304" pitchFamily="18" charset="0"/>
                        </a:rPr>
                        <a:t>[2] </a:t>
                      </a:r>
                      <a:r>
                        <a:rPr lang="en-IN" sz="2000" dirty="0">
                          <a:latin typeface="Times New Roman" panose="02020603050405020304" pitchFamily="18" charset="0"/>
                          <a:cs typeface="Times New Roman" panose="02020603050405020304" pitchFamily="18" charset="0"/>
                        </a:rPr>
                        <a:t>CHANNEL ESTIMATION TECHNIQUES IN MIMO-OFDM SYSTEMS – REVIEW ARTICLE </a:t>
                      </a:r>
                    </a:p>
                  </a:txBody>
                  <a:tcPr/>
                </a:tc>
                <a:tc>
                  <a:txBody>
                    <a:bodyPr/>
                    <a:lstStyle/>
                    <a:p>
                      <a:r>
                        <a:rPr lang="nl-NL" sz="2000" dirty="0">
                          <a:latin typeface="Times New Roman" panose="02020603050405020304" pitchFamily="18" charset="0"/>
                          <a:cs typeface="Times New Roman" panose="02020603050405020304" pitchFamily="18" charset="0"/>
                        </a:rPr>
                        <a:t>Raspinderjit Kaur Kahlon , Gurpreet Singh Walia , Anu Sheetal in 2015 </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latin typeface="Times New Roman" panose="02020603050405020304" pitchFamily="18" charset="0"/>
                          <a:cs typeface="Times New Roman" panose="02020603050405020304" pitchFamily="18" charset="0"/>
                        </a:rPr>
                        <a:t>A review of different channel estimation techniques has been discussed. Different channel estimators have been discussed and it is concluded that pilot based channel estimation is far better than others.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36335223"/>
                  </a:ext>
                </a:extLst>
              </a:tr>
            </a:tbl>
          </a:graphicData>
        </a:graphic>
      </p:graphicFrame>
      <p:sp>
        <p:nvSpPr>
          <p:cNvPr id="5" name="TextBox 4">
            <a:extLst>
              <a:ext uri="{FF2B5EF4-FFF2-40B4-BE49-F238E27FC236}">
                <a16:creationId xmlns:a16="http://schemas.microsoft.com/office/drawing/2014/main" id="{4254E910-E965-5514-351B-BC11C3A7E219}"/>
              </a:ext>
            </a:extLst>
          </p:cNvPr>
          <p:cNvSpPr txBox="1"/>
          <p:nvPr/>
        </p:nvSpPr>
        <p:spPr>
          <a:xfrm>
            <a:off x="3333135" y="380689"/>
            <a:ext cx="6096000" cy="646331"/>
          </a:xfrm>
          <a:prstGeom prst="rect">
            <a:avLst/>
          </a:prstGeom>
          <a:noFill/>
        </p:spPr>
        <p:txBody>
          <a:bodyPr wrap="square">
            <a:spAutoFit/>
          </a:bodyPr>
          <a:lstStyle/>
          <a:p>
            <a:r>
              <a:rPr lang="en-IN" sz="3600" dirty="0">
                <a:highlight>
                  <a:srgbClr val="C0C0C0"/>
                </a:highlight>
                <a:latin typeface="Times New Roman Bold" panose="02020803070505020304" pitchFamily="18" charset="0"/>
                <a:cs typeface="Times New Roman Bold" panose="02020803070505020304" pitchFamily="18" charset="0"/>
              </a:rPr>
              <a:t>LITERATURE REVIEW</a:t>
            </a:r>
          </a:p>
        </p:txBody>
      </p:sp>
    </p:spTree>
    <p:extLst>
      <p:ext uri="{BB962C8B-B14F-4D97-AF65-F5344CB8AC3E}">
        <p14:creationId xmlns:p14="http://schemas.microsoft.com/office/powerpoint/2010/main" val="2112815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9D200A63-2CCA-EA26-8EC5-3FB58C586D7E}"/>
              </a:ext>
            </a:extLst>
          </p:cNvPr>
          <p:cNvGraphicFramePr>
            <a:graphicFrameLocks noGrp="1"/>
          </p:cNvGraphicFramePr>
          <p:nvPr>
            <p:extLst>
              <p:ext uri="{D42A27DB-BD31-4B8C-83A1-F6EECF244321}">
                <p14:modId xmlns:p14="http://schemas.microsoft.com/office/powerpoint/2010/main" val="2534379061"/>
              </p:ext>
            </p:extLst>
          </p:nvPr>
        </p:nvGraphicFramePr>
        <p:xfrm>
          <a:off x="1042219" y="550608"/>
          <a:ext cx="9940413" cy="5925177"/>
        </p:xfrm>
        <a:graphic>
          <a:graphicData uri="http://schemas.openxmlformats.org/drawingml/2006/table">
            <a:tbl>
              <a:tblPr firstRow="1" bandRow="1">
                <a:tableStyleId>{5C22544A-7EE6-4342-B048-85BDC9FD1C3A}</a:tableStyleId>
              </a:tblPr>
              <a:tblGrid>
                <a:gridCol w="3313471">
                  <a:extLst>
                    <a:ext uri="{9D8B030D-6E8A-4147-A177-3AD203B41FA5}">
                      <a16:colId xmlns:a16="http://schemas.microsoft.com/office/drawing/2014/main" val="673679713"/>
                    </a:ext>
                  </a:extLst>
                </a:gridCol>
                <a:gridCol w="3313471">
                  <a:extLst>
                    <a:ext uri="{9D8B030D-6E8A-4147-A177-3AD203B41FA5}">
                      <a16:colId xmlns:a16="http://schemas.microsoft.com/office/drawing/2014/main" val="581379659"/>
                    </a:ext>
                  </a:extLst>
                </a:gridCol>
                <a:gridCol w="3313471">
                  <a:extLst>
                    <a:ext uri="{9D8B030D-6E8A-4147-A177-3AD203B41FA5}">
                      <a16:colId xmlns:a16="http://schemas.microsoft.com/office/drawing/2014/main" val="2183573242"/>
                    </a:ext>
                  </a:extLst>
                </a:gridCol>
              </a:tblGrid>
              <a:tr h="770914">
                <a:tc>
                  <a:txBody>
                    <a:bodyPr/>
                    <a:lstStyle/>
                    <a:p>
                      <a:r>
                        <a:rPr lang="en-IN" sz="2000" b="1" dirty="0">
                          <a:solidFill>
                            <a:srgbClr val="FFFFFF"/>
                          </a:solidFill>
                          <a:latin typeface="Times New Roman" panose="02020603050405020304" pitchFamily="18" charset="0"/>
                          <a:cs typeface="Times New Roman" panose="02020603050405020304" pitchFamily="18" charset="0"/>
                        </a:rPr>
                        <a:t>TITLE OF THE PAPER </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FFFFFF"/>
                          </a:solidFill>
                          <a:latin typeface="Times New Roman" panose="02020603050405020304" pitchFamily="18" charset="0"/>
                          <a:cs typeface="Times New Roman" panose="02020603050405020304" pitchFamily="18" charset="0"/>
                        </a:rPr>
                        <a:t>AUTHOR AND YEAR OF THE</a:t>
                      </a:r>
                      <a:r>
                        <a:rPr lang="en-US" sz="2000" b="1" baseline="0" dirty="0">
                          <a:solidFill>
                            <a:srgbClr val="FFFFFF"/>
                          </a:solidFill>
                          <a:latin typeface="Times New Roman" panose="02020603050405020304" pitchFamily="18" charset="0"/>
                          <a:cs typeface="Times New Roman" panose="02020603050405020304" pitchFamily="18" charset="0"/>
                        </a:rPr>
                        <a:t> </a:t>
                      </a:r>
                      <a:r>
                        <a:rPr lang="en-US" sz="2000" b="1" dirty="0">
                          <a:solidFill>
                            <a:srgbClr val="FFFFFF"/>
                          </a:solidFill>
                          <a:latin typeface="Times New Roman" panose="02020603050405020304" pitchFamily="18" charset="0"/>
                          <a:cs typeface="Times New Roman" panose="02020603050405020304" pitchFamily="18" charset="0"/>
                        </a:rPr>
                        <a:t>PUBLICATION</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GB" sz="2000" dirty="0">
                          <a:latin typeface="Times New Roman" panose="02020603050405020304" pitchFamily="18" charset="0"/>
                          <a:cs typeface="Times New Roman" panose="02020603050405020304" pitchFamily="18" charset="0"/>
                        </a:rPr>
                        <a:t>OBSERVATION AND OUTCOMES </a:t>
                      </a:r>
                    </a:p>
                  </a:txBody>
                  <a:tcPr/>
                </a:tc>
                <a:extLst>
                  <a:ext uri="{0D108BD9-81ED-4DB2-BD59-A6C34878D82A}">
                    <a16:rowId xmlns:a16="http://schemas.microsoft.com/office/drawing/2014/main" val="3570461840"/>
                  </a:ext>
                </a:extLst>
              </a:tr>
              <a:tr h="2070607">
                <a:tc>
                  <a:txBody>
                    <a:bodyPr/>
                    <a:lstStyle/>
                    <a:p>
                      <a:r>
                        <a:rPr lang="en-US" sz="2000" dirty="0">
                          <a:latin typeface="Times New Roman" panose="02020603050405020304" pitchFamily="18" charset="0"/>
                          <a:cs typeface="Times New Roman" panose="02020603050405020304" pitchFamily="18" charset="0"/>
                        </a:rPr>
                        <a:t>[3] CASE STUDY ON CHANNEL ESTIMATION TECHNIQUES FOR MIMO-OFDM SYSTEMS</a:t>
                      </a:r>
                      <a:endParaRPr lang="en-IN" sz="2000" dirty="0">
                        <a:latin typeface="Times New Roman" panose="02020603050405020304" pitchFamily="18" charset="0"/>
                        <a:cs typeface="Times New Roman" panose="02020603050405020304" pitchFamily="18" charset="0"/>
                      </a:endParaRPr>
                    </a:p>
                  </a:txBody>
                  <a:tcPr/>
                </a:tc>
                <a:tc>
                  <a:txBody>
                    <a:bodyPr/>
                    <a:lstStyle/>
                    <a:p>
                      <a:r>
                        <a:rPr lang="sv-SE" sz="2000" dirty="0">
                          <a:latin typeface="Times New Roman" panose="02020603050405020304" pitchFamily="18" charset="0"/>
                          <a:cs typeface="Times New Roman" panose="02020603050405020304" pitchFamily="18" charset="0"/>
                        </a:rPr>
                        <a:t>Mr. Srinivas Samala, Mr.T.Chandraprakash in 2018</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Diverse channel assessment process are reviewed and discussed.</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23974977"/>
                  </a:ext>
                </a:extLst>
              </a:tr>
              <a:tr h="3083656">
                <a:tc>
                  <a:txBody>
                    <a:bodyPr/>
                    <a:lstStyle/>
                    <a:p>
                      <a:r>
                        <a:rPr lang="en-US" dirty="0">
                          <a:latin typeface="Times New Roman" panose="02020603050405020304" pitchFamily="18" charset="0"/>
                          <a:cs typeface="Times New Roman" panose="02020603050405020304" pitchFamily="18" charset="0"/>
                        </a:rPr>
                        <a:t>[4] </a:t>
                      </a:r>
                      <a:r>
                        <a:rPr lang="en-US" sz="2000" dirty="0">
                          <a:latin typeface="Times New Roman" panose="02020603050405020304" pitchFamily="18" charset="0"/>
                          <a:cs typeface="Times New Roman" panose="02020603050405020304" pitchFamily="18" charset="0"/>
                        </a:rPr>
                        <a:t>COMPARATIVE STUDY OF MIMO-OFDM CHANNEL ESTIMATION IN WIRELESS SYSTEMS </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Obinna </a:t>
                      </a:r>
                      <a:r>
                        <a:rPr lang="en-IN" sz="2000" dirty="0" err="1">
                          <a:latin typeface="Times New Roman" panose="02020603050405020304" pitchFamily="18" charset="0"/>
                          <a:cs typeface="Times New Roman" panose="02020603050405020304" pitchFamily="18" charset="0"/>
                        </a:rPr>
                        <a:t>okoyeigbo</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kennedy</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okokpujie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etinosa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noma-osaghae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charles</a:t>
                      </a:r>
                      <a:r>
                        <a:rPr lang="en-IN" sz="2000" dirty="0">
                          <a:latin typeface="Times New Roman" panose="02020603050405020304" pitchFamily="18" charset="0"/>
                          <a:cs typeface="Times New Roman" panose="02020603050405020304" pitchFamily="18" charset="0"/>
                        </a:rPr>
                        <a:t> U. </a:t>
                      </a:r>
                      <a:r>
                        <a:rPr lang="en-IN" sz="2000" dirty="0" err="1">
                          <a:latin typeface="Times New Roman" panose="02020603050405020304" pitchFamily="18" charset="0"/>
                          <a:cs typeface="Times New Roman" panose="02020603050405020304" pitchFamily="18" charset="0"/>
                        </a:rPr>
                        <a:t>Ndujiuba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olamilekan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shobayo</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abolade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jeremiah</a:t>
                      </a:r>
                      <a:r>
                        <a:rPr lang="en-IN" sz="2000" dirty="0">
                          <a:latin typeface="Times New Roman" panose="02020603050405020304" pitchFamily="18" charset="0"/>
                          <a:cs typeface="Times New Roman" panose="02020603050405020304" pitchFamily="18" charset="0"/>
                        </a:rPr>
                        <a:t> in 2018</a:t>
                      </a:r>
                    </a:p>
                  </a:txBody>
                  <a:tcPr/>
                </a:tc>
                <a:tc>
                  <a:txBody>
                    <a:bodyPr/>
                    <a:lstStyle/>
                    <a:p>
                      <a:pPr algn="just"/>
                      <a:r>
                        <a:rPr lang="en-US" sz="2000" dirty="0">
                          <a:latin typeface="Times New Roman" panose="02020603050405020304" pitchFamily="18" charset="0"/>
                          <a:cs typeface="Times New Roman" panose="02020603050405020304" pitchFamily="18" charset="0"/>
                        </a:rPr>
                        <a:t>The block type pilot arrangements, comb type pilot arrangements, the LS and MMSE channel estimation technique using MISO and SISO, with and without OFDM, have been modelled, simulated and compared, and conclusions have been made. </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66301661"/>
                  </a:ext>
                </a:extLst>
              </a:tr>
            </a:tbl>
          </a:graphicData>
        </a:graphic>
      </p:graphicFrame>
    </p:spTree>
    <p:extLst>
      <p:ext uri="{BB962C8B-B14F-4D97-AF65-F5344CB8AC3E}">
        <p14:creationId xmlns:p14="http://schemas.microsoft.com/office/powerpoint/2010/main" val="1039922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DC0402-2F9B-C2D8-C266-439492E2CD2B}"/>
              </a:ext>
            </a:extLst>
          </p:cNvPr>
          <p:cNvSpPr txBox="1"/>
          <p:nvPr/>
        </p:nvSpPr>
        <p:spPr>
          <a:xfrm>
            <a:off x="2546555" y="346275"/>
            <a:ext cx="6096000" cy="646331"/>
          </a:xfrm>
          <a:prstGeom prst="rect">
            <a:avLst/>
          </a:prstGeom>
          <a:noFill/>
        </p:spPr>
        <p:txBody>
          <a:bodyPr wrap="square">
            <a:spAutoFit/>
          </a:bodyPr>
          <a:lstStyle/>
          <a:p>
            <a:pPr algn="ctr"/>
            <a:r>
              <a:rPr lang="en-IN" sz="3600" dirty="0">
                <a:highlight>
                  <a:srgbClr val="C0C0C0"/>
                </a:highlight>
                <a:latin typeface="Times New Roman Bold" panose="02020803070505020304" pitchFamily="18" charset="0"/>
                <a:cs typeface="Times New Roman Bold" panose="02020803070505020304" pitchFamily="18" charset="0"/>
              </a:rPr>
              <a:t>OBJECTIVES</a:t>
            </a:r>
          </a:p>
        </p:txBody>
      </p:sp>
      <p:sp>
        <p:nvSpPr>
          <p:cNvPr id="5" name="TextBox 4">
            <a:extLst>
              <a:ext uri="{FF2B5EF4-FFF2-40B4-BE49-F238E27FC236}">
                <a16:creationId xmlns:a16="http://schemas.microsoft.com/office/drawing/2014/main" id="{D4209D45-4D61-F264-7FA3-EC0FFD2F46BA}"/>
              </a:ext>
            </a:extLst>
          </p:cNvPr>
          <p:cNvSpPr txBox="1"/>
          <p:nvPr/>
        </p:nvSpPr>
        <p:spPr>
          <a:xfrm>
            <a:off x="493060" y="1170758"/>
            <a:ext cx="11447928" cy="5681684"/>
          </a:xfrm>
          <a:prstGeom prst="rect">
            <a:avLst/>
          </a:prstGeom>
          <a:noFill/>
        </p:spPr>
        <p:txBody>
          <a:bodyPr wrap="square">
            <a:spAutoFit/>
          </a:bodyPr>
          <a:lstStyle/>
          <a:p>
            <a:pPr marL="285750" indent="-285750" algn="just">
              <a:lnSpc>
                <a:spcPct val="200000"/>
              </a:lnSpc>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The objective of channel estimation is to estimate the time-varying channel between the transmitter and receiver in a wireless communication system.</a:t>
            </a:r>
          </a:p>
          <a:p>
            <a:pPr marL="285750" indent="-285750" algn="just">
              <a:lnSpc>
                <a:spcPct val="200000"/>
              </a:lnSpc>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To determine the accuracy of the channel estimation process and its impact on the performance of the system.</a:t>
            </a:r>
          </a:p>
          <a:p>
            <a:pPr marL="285750" indent="-285750" algn="just">
              <a:lnSpc>
                <a:spcPct val="200000"/>
              </a:lnSpc>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The channel estimation errors like attenuation, phase shift and noise can be reduced.</a:t>
            </a:r>
          </a:p>
          <a:p>
            <a:pPr marL="285750" indent="-285750">
              <a:lnSpc>
                <a:spcPct val="250000"/>
              </a:lnSpc>
              <a:buFont typeface="Wingdings" panose="05000000000000000000" pitchFamily="2" charset="2"/>
              <a:buChar char="ü"/>
            </a:pPr>
            <a:endParaRPr lang="en-US" dirty="0"/>
          </a:p>
          <a:p>
            <a:pPr marL="285750" indent="-285750">
              <a:lnSpc>
                <a:spcPct val="150000"/>
              </a:lnSpc>
              <a:buFont typeface="Wingdings" panose="05000000000000000000" pitchFamily="2" charset="2"/>
              <a:buChar char="ü"/>
            </a:pPr>
            <a:endParaRPr lang="en-US" dirty="0"/>
          </a:p>
          <a:p>
            <a:pPr marL="285750" indent="-285750">
              <a:lnSpc>
                <a:spcPct val="150000"/>
              </a:lnSpc>
              <a:buFont typeface="Wingdings" panose="05000000000000000000" pitchFamily="2" charset="2"/>
              <a:buChar char="ü"/>
            </a:pPr>
            <a:endParaRPr lang="en-US" dirty="0"/>
          </a:p>
          <a:p>
            <a:pPr marL="285750" indent="-285750">
              <a:lnSpc>
                <a:spcPct val="150000"/>
              </a:lnSpc>
              <a:buFont typeface="Wingdings" panose="05000000000000000000" pitchFamily="2" charset="2"/>
              <a:buChar char="ü"/>
            </a:pPr>
            <a:endParaRPr lang="en-IN" dirty="0"/>
          </a:p>
        </p:txBody>
      </p:sp>
    </p:spTree>
    <p:extLst>
      <p:ext uri="{BB962C8B-B14F-4D97-AF65-F5344CB8AC3E}">
        <p14:creationId xmlns:p14="http://schemas.microsoft.com/office/powerpoint/2010/main" val="3948986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2670" y="107577"/>
            <a:ext cx="10515600" cy="1102659"/>
          </a:xfrm>
        </p:spPr>
        <p:txBody>
          <a:bodyPr>
            <a:normAutofit fontScale="90000"/>
          </a:bodyPr>
          <a:lstStyle/>
          <a:p>
            <a:pPr algn="ctr"/>
            <a:r>
              <a:rPr lang="en-US" sz="4000" b="1" dirty="0">
                <a:highlight>
                  <a:srgbClr val="C0C0C0"/>
                </a:highlight>
                <a:latin typeface="Times New Roman" panose="02020603050405020304" pitchFamily="18" charset="0"/>
                <a:cs typeface="Times New Roman" panose="02020603050405020304" pitchFamily="18" charset="0"/>
              </a:rPr>
              <a:t>MIMO-</a:t>
            </a:r>
            <a:r>
              <a:rPr lang="en-IN" sz="4000" b="1" dirty="0">
                <a:highlight>
                  <a:srgbClr val="C0C0C0"/>
                </a:highlight>
                <a:latin typeface="Times New Roman" panose="02020603050405020304" pitchFamily="18" charset="0"/>
                <a:cs typeface="Times New Roman" panose="02020603050405020304" pitchFamily="18" charset="0"/>
              </a:rPr>
              <a:t>Multiple Input Multiple Output </a:t>
            </a:r>
            <a:br>
              <a:rPr lang="en-IN" sz="4400" dirty="0"/>
            </a:br>
            <a:endParaRPr lang="en-IN" dirty="0"/>
          </a:p>
        </p:txBody>
      </p:sp>
      <p:sp>
        <p:nvSpPr>
          <p:cNvPr id="3" name="Content Placeholder 2"/>
          <p:cNvSpPr>
            <a:spLocks noGrp="1"/>
          </p:cNvSpPr>
          <p:nvPr>
            <p:ph idx="1"/>
          </p:nvPr>
        </p:nvSpPr>
        <p:spPr>
          <a:xfrm>
            <a:off x="551329" y="912885"/>
            <a:ext cx="11089341" cy="4854388"/>
          </a:xfrm>
        </p:spPr>
        <p:txBody>
          <a:bodyPr>
            <a:normAutofit/>
          </a:bodyPr>
          <a:lstStyle/>
          <a:p>
            <a:pPr algn="just"/>
            <a:r>
              <a:rPr lang="en-IN" sz="2400" dirty="0">
                <a:latin typeface="Times New Roman" panose="02020603050405020304" pitchFamily="18" charset="0"/>
                <a:cs typeface="Times New Roman" panose="02020603050405020304" pitchFamily="18" charset="0"/>
              </a:rPr>
              <a:t>MIMO uses multiple antennas to send multiple parallel signals (from transmitter). </a:t>
            </a:r>
          </a:p>
          <a:p>
            <a:pPr algn="just"/>
            <a:r>
              <a:rPr lang="en-IN" sz="2400" dirty="0">
                <a:latin typeface="Times New Roman" panose="02020603050405020304" pitchFamily="18" charset="0"/>
                <a:cs typeface="Times New Roman" panose="02020603050405020304" pitchFamily="18" charset="0"/>
              </a:rPr>
              <a:t>Multiple data streams transmitted in a single channel at the same time. Delivers simultaneous speed, coverage, and reliability improvements.</a:t>
            </a:r>
          </a:p>
          <a:p>
            <a:endParaRPr lang="en-US" sz="2400" dirty="0"/>
          </a:p>
          <a:p>
            <a:endParaRPr lang="en-IN" sz="2300" dirty="0"/>
          </a:p>
          <a:p>
            <a:endParaRPr lang="en-IN" dirty="0"/>
          </a:p>
        </p:txBody>
      </p:sp>
      <p:pic>
        <p:nvPicPr>
          <p:cNvPr id="6" name="Picture 5">
            <a:extLst>
              <a:ext uri="{FF2B5EF4-FFF2-40B4-BE49-F238E27FC236}">
                <a16:creationId xmlns:a16="http://schemas.microsoft.com/office/drawing/2014/main" id="{D16D025A-D1D0-BAE0-D2B5-42A91BC22F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4103" y="2423788"/>
            <a:ext cx="7325031" cy="3521327"/>
          </a:xfrm>
          <a:prstGeom prst="rect">
            <a:avLst/>
          </a:prstGeom>
        </p:spPr>
      </p:pic>
      <p:sp>
        <p:nvSpPr>
          <p:cNvPr id="8" name="TextBox 7">
            <a:extLst>
              <a:ext uri="{FF2B5EF4-FFF2-40B4-BE49-F238E27FC236}">
                <a16:creationId xmlns:a16="http://schemas.microsoft.com/office/drawing/2014/main" id="{66B4766B-B66E-10DB-9831-AF4AC84C5D37}"/>
              </a:ext>
            </a:extLst>
          </p:cNvPr>
          <p:cNvSpPr txBox="1"/>
          <p:nvPr/>
        </p:nvSpPr>
        <p:spPr>
          <a:xfrm>
            <a:off x="6230470" y="6282769"/>
            <a:ext cx="6096000" cy="369332"/>
          </a:xfrm>
          <a:prstGeom prst="rect">
            <a:avLst/>
          </a:prstGeom>
          <a:noFill/>
        </p:spPr>
        <p:txBody>
          <a:bodyPr wrap="square">
            <a:spAutoFit/>
          </a:bodyPr>
          <a:lstStyle/>
          <a:p>
            <a:r>
              <a:rPr lang="en-IN" sz="1800" u="sng" dirty="0"/>
              <a:t>2x2 MIMO configuration </a:t>
            </a:r>
            <a:endParaRPr lang="en-IN" u="sng"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165" y="338232"/>
            <a:ext cx="10515600" cy="588604"/>
          </a:xfrm>
        </p:spPr>
        <p:txBody>
          <a:bodyPr>
            <a:normAutofit/>
          </a:bodyPr>
          <a:lstStyle/>
          <a:p>
            <a:r>
              <a:rPr lang="en-US" sz="3600" b="1" dirty="0">
                <a:highlight>
                  <a:srgbClr val="C0C0C0"/>
                </a:highlight>
                <a:latin typeface="Times New Roman" panose="02020603050405020304" pitchFamily="18" charset="0"/>
                <a:cs typeface="Times New Roman" panose="02020603050405020304" pitchFamily="18" charset="0"/>
              </a:rPr>
              <a:t>OFDM-Orthogonal frequency division multiplexing</a:t>
            </a:r>
            <a:endParaRPr lang="en-IN" sz="3600" b="1" dirty="0">
              <a:highlight>
                <a:srgbClr val="C0C0C0"/>
              </a:highligh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2A0CCEA-20D1-22F7-6B48-FDAF1512AB6A}"/>
              </a:ext>
            </a:extLst>
          </p:cNvPr>
          <p:cNvSpPr txBox="1"/>
          <p:nvPr/>
        </p:nvSpPr>
        <p:spPr>
          <a:xfrm>
            <a:off x="1383024" y="1271728"/>
            <a:ext cx="9979741" cy="707886"/>
          </a:xfrm>
          <a:prstGeom prst="rect">
            <a:avLst/>
          </a:prstGeom>
          <a:noFill/>
        </p:spPr>
        <p:txBody>
          <a:bodyPr wrap="square">
            <a:spAutoFit/>
          </a:bodyPr>
          <a:lstStyle/>
          <a:p>
            <a:r>
              <a:rPr lang="en-US" sz="2000" b="0" i="0" dirty="0">
                <a:solidFill>
                  <a:srgbClr val="333333"/>
                </a:solidFill>
                <a:effectLst/>
                <a:latin typeface="Times New Roman" panose="02020603050405020304" pitchFamily="18" charset="0"/>
                <a:cs typeface="Times New Roman" panose="02020603050405020304" pitchFamily="18" charset="0"/>
              </a:rPr>
              <a:t>The method for multiplexing signals which divides the available bandwidth into a series of frequencies known as tones.</a:t>
            </a: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913E04D-F8CA-5FA0-C96E-4D14A2832E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688" y="2102657"/>
            <a:ext cx="6690546" cy="4562475"/>
          </a:xfrm>
          <a:prstGeom prst="rect">
            <a:avLst/>
          </a:prstGeom>
        </p:spPr>
      </p:pic>
      <p:pic>
        <p:nvPicPr>
          <p:cNvPr id="8" name="Picture 7">
            <a:extLst>
              <a:ext uri="{FF2B5EF4-FFF2-40B4-BE49-F238E27FC236}">
                <a16:creationId xmlns:a16="http://schemas.microsoft.com/office/drawing/2014/main" id="{1A53AE8B-79C3-49A8-2980-CF88BD9DF3DA}"/>
              </a:ext>
            </a:extLst>
          </p:cNvPr>
          <p:cNvPicPr>
            <a:picLocks noChangeAspect="1"/>
          </p:cNvPicPr>
          <p:nvPr/>
        </p:nvPicPr>
        <p:blipFill rotWithShape="1">
          <a:blip r:embed="rId3">
            <a:extLst>
              <a:ext uri="{28A0092B-C50C-407E-A947-70E740481C1C}">
                <a14:useLocalDpi xmlns:a14="http://schemas.microsoft.com/office/drawing/2010/main" val="0"/>
              </a:ext>
            </a:extLst>
          </a:blip>
          <a:srcRect l="4891" t="3482" r="7247"/>
          <a:stretch/>
        </p:blipFill>
        <p:spPr>
          <a:xfrm>
            <a:off x="7325033" y="1979614"/>
            <a:ext cx="4768645" cy="473323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highlight>
                  <a:srgbClr val="C0C0C0"/>
                </a:highlight>
                <a:latin typeface="Times New Roman" panose="02020603050405020304" pitchFamily="18" charset="0"/>
                <a:cs typeface="Times New Roman" panose="02020603050405020304" pitchFamily="18" charset="0"/>
              </a:rPr>
              <a:t>MIMO-OFDM</a:t>
            </a:r>
            <a:endParaRPr lang="en-IN" sz="3600" dirty="0">
              <a:highlight>
                <a:srgbClr val="C0C0C0"/>
              </a:highligh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354DA96-0A70-3544-EC89-EB8B256708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141" y="1337187"/>
            <a:ext cx="11857703" cy="49456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1159</TotalTime>
  <Words>816</Words>
  <Application>Microsoft Office PowerPoint</Application>
  <PresentationFormat>Widescreen</PresentationFormat>
  <Paragraphs>96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Times New Roman</vt:lpstr>
      <vt:lpstr>Times New Roman Bold</vt:lpstr>
      <vt:lpstr>Wingdings</vt:lpstr>
      <vt:lpstr>Office Theme</vt:lpstr>
      <vt:lpstr>Government Sri Krishnarajendra Silver Jubilee Technological Institute   K. R. Circle, Bangalore - 560001  </vt:lpstr>
      <vt:lpstr>PRESENTATION OVERVIEW</vt:lpstr>
      <vt:lpstr>INTRODUCTION</vt:lpstr>
      <vt:lpstr>PowerPoint Presentation</vt:lpstr>
      <vt:lpstr>PowerPoint Presentation</vt:lpstr>
      <vt:lpstr>PowerPoint Presentation</vt:lpstr>
      <vt:lpstr>MIMO-Multiple Input Multiple Output  </vt:lpstr>
      <vt:lpstr>OFDM-Orthogonal frequency division multiplexing</vt:lpstr>
      <vt:lpstr>MIMO-OFDM</vt:lpstr>
      <vt:lpstr>PowerPoint Presentation</vt:lpstr>
      <vt:lpstr>PowerPoint Presentation</vt:lpstr>
      <vt:lpstr>PROJECT PROGRESS </vt:lpstr>
      <vt:lpstr>EXPECTED RESULT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chandan kumar</cp:lastModifiedBy>
  <cp:revision>16</cp:revision>
  <dcterms:created xsi:type="dcterms:W3CDTF">2023-06-07T01:04:00Z</dcterms:created>
  <dcterms:modified xsi:type="dcterms:W3CDTF">2023-06-09T15:03:06Z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5D708E3662E0465496E1B10C70868192</vt:lpwstr>
  </property>
  <property fmtid="{D5CDD505-2E9C-101B-9397-08002B2CF9AE}" pid="3" name="KSOProductBuildVer">
    <vt:lpwstr>1033-11.2.0.11537</vt:lpwstr>
  </property>
</Properties>
</file>