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74" r:id="rId3"/>
    <p:sldId id="263" r:id="rId4"/>
    <p:sldId id="270" r:id="rId5"/>
    <p:sldId id="271" r:id="rId6"/>
    <p:sldId id="272" r:id="rId7"/>
    <p:sldId id="257" r:id="rId8"/>
    <p:sldId id="259" r:id="rId9"/>
    <p:sldId id="262" r:id="rId10"/>
    <p:sldId id="279" r:id="rId11"/>
    <p:sldId id="273" r:id="rId12"/>
    <p:sldId id="265"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A1DD25D-54AD-4EA6-AAA6-76D8E3002AF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1DD25D-54AD-4EA6-AAA6-76D8E3002AF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1DD25D-54AD-4EA6-AAA6-76D8E3002AF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1DD25D-54AD-4EA6-AAA6-76D8E3002AF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DD25D-54AD-4EA6-AAA6-76D8E3002AF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A1DD25D-54AD-4EA6-AAA6-76D8E3002AF3}"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A1DD25D-54AD-4EA6-AAA6-76D8E3002AF3}" type="datetimeFigureOut">
              <a:rPr lang="en-IN" smtClean="0"/>
              <a:t>08-06-2023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A1DD25D-54AD-4EA6-AAA6-76D8E3002AF3}" type="datetimeFigureOut">
              <a:rPr lang="en-IN" smtClean="0"/>
              <a:t>08-06-2023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DD25D-54AD-4EA6-AAA6-76D8E3002AF3}" type="datetimeFigureOut">
              <a:rPr lang="en-IN" smtClean="0"/>
              <a:t>08-06-2023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1DD25D-54AD-4EA6-AAA6-76D8E3002AF3}"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1DD25D-54AD-4EA6-AAA6-76D8E3002AF3}"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B3CA3-11E9-40E5-9DBB-F221AE2D059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DD25D-54AD-4EA6-AAA6-76D8E3002AF3}" type="datetimeFigureOut">
              <a:rPr lang="en-IN" smtClean="0"/>
              <a:t>08-06-2023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B3CA3-11E9-40E5-9DBB-F221AE2D059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313" y="5593949"/>
            <a:ext cx="10515600" cy="777875"/>
          </a:xfrm>
        </p:spPr>
        <p:txBody>
          <a:bodyPr>
            <a:noAutofit/>
          </a:bodyPr>
          <a:lstStyle/>
          <a:p>
            <a:pPr algn="ctr">
              <a:lnSpc>
                <a:spcPct val="100000"/>
              </a:lnSpc>
            </a:pPr>
            <a:r>
              <a:rPr lang="en-US" sz="2400" dirty="0">
                <a:solidFill>
                  <a:schemeClr val="accent4">
                    <a:lumMod val="50000"/>
                  </a:schemeClr>
                </a:solidFill>
                <a:latin typeface="Times New Roman" panose="02020603050405020304" pitchFamily="18" charset="0"/>
                <a:cs typeface="Times New Roman" panose="02020603050405020304" pitchFamily="18" charset="0"/>
              </a:rPr>
              <a:t>Government Sri </a:t>
            </a:r>
            <a:r>
              <a:rPr lang="en-US" sz="2400" dirty="0" err="1">
                <a:solidFill>
                  <a:schemeClr val="accent4">
                    <a:lumMod val="50000"/>
                  </a:schemeClr>
                </a:solidFill>
                <a:latin typeface="Times New Roman" panose="02020603050405020304" pitchFamily="18" charset="0"/>
                <a:cs typeface="Times New Roman" panose="02020603050405020304" pitchFamily="18" charset="0"/>
              </a:rPr>
              <a:t>Krishnarajendra</a:t>
            </a:r>
            <a:r>
              <a:rPr lang="en-US" sz="2400" dirty="0">
                <a:solidFill>
                  <a:schemeClr val="accent4">
                    <a:lumMod val="50000"/>
                  </a:schemeClr>
                </a:solidFill>
                <a:latin typeface="Times New Roman" panose="02020603050405020304" pitchFamily="18" charset="0"/>
                <a:cs typeface="Times New Roman" panose="02020603050405020304" pitchFamily="18" charset="0"/>
              </a:rPr>
              <a:t> Silver Jubilee Technological Institute </a:t>
            </a:r>
            <a:br>
              <a:rPr lang="en-US" sz="2400" dirty="0">
                <a:solidFill>
                  <a:schemeClr val="accent4">
                    <a:lumMod val="50000"/>
                  </a:schemeClr>
                </a:solidFill>
                <a:latin typeface="Times New Roman" panose="02020603050405020304" pitchFamily="18" charset="0"/>
                <a:cs typeface="Times New Roman" panose="02020603050405020304" pitchFamily="18" charset="0"/>
              </a:rPr>
            </a:br>
            <a:r>
              <a:rPr lang="en-US" sz="2400" dirty="0">
                <a:solidFill>
                  <a:schemeClr val="accent4">
                    <a:lumMod val="50000"/>
                  </a:schemeClr>
                </a:solidFill>
                <a:latin typeface="Times New Roman" panose="02020603050405020304" pitchFamily="18" charset="0"/>
                <a:cs typeface="Times New Roman" panose="02020603050405020304" pitchFamily="18" charset="0"/>
              </a:rPr>
              <a:t> K. R. Circle, Bangalore - 560001 </a:t>
            </a:r>
            <a:br>
              <a:rPr lang="en-US" sz="2400" dirty="0">
                <a:solidFill>
                  <a:schemeClr val="accent4">
                    <a:lumMod val="50000"/>
                  </a:schemeClr>
                </a:solidFill>
                <a:latin typeface="Times New Roman" panose="02020603050405020304" pitchFamily="18" charset="0"/>
                <a:cs typeface="Times New Roman" panose="02020603050405020304" pitchFamily="18" charset="0"/>
              </a:rPr>
            </a:br>
            <a:endParaRPr lang="en-IN" sz="2400"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6612" y="0"/>
            <a:ext cx="1425388" cy="1653988"/>
          </a:xfrm>
          <a:prstGeom prst="rect">
            <a:avLst/>
          </a:prstGeom>
        </p:spPr>
      </p:pic>
      <p:sp>
        <p:nvSpPr>
          <p:cNvPr id="3" name="Content Placeholder 2"/>
          <p:cNvSpPr>
            <a:spLocks noGrp="1"/>
          </p:cNvSpPr>
          <p:nvPr>
            <p:ph idx="1"/>
          </p:nvPr>
        </p:nvSpPr>
        <p:spPr>
          <a:xfrm>
            <a:off x="649653" y="1362289"/>
            <a:ext cx="10932458" cy="5009535"/>
          </a:xfrm>
        </p:spPr>
        <p:txBody>
          <a:bodyPr>
            <a:normAutofit/>
          </a:bodyPr>
          <a:lstStyle/>
          <a:p>
            <a:pPr marL="0" indent="0" algn="ctr">
              <a:lnSpc>
                <a:spcPct val="100000"/>
              </a:lnSpc>
              <a:buNone/>
            </a:pPr>
            <a:r>
              <a:rPr lang="en-US" dirty="0">
                <a:solidFill>
                  <a:srgbClr val="000000"/>
                </a:solidFill>
                <a:latin typeface="Times New Roman" panose="02020603050405020304" pitchFamily="18" charset="0"/>
                <a:cs typeface="Times New Roman" panose="02020603050405020304" pitchFamily="18" charset="0"/>
              </a:rPr>
              <a:t>Project Review on</a:t>
            </a:r>
          </a:p>
          <a:p>
            <a:pPr marL="0" indent="0" algn="ctr">
              <a:buNone/>
            </a:pPr>
            <a:r>
              <a:rPr lang="en-US" dirty="0">
                <a:solidFill>
                  <a:srgbClr val="7030A0"/>
                </a:solidFill>
                <a:latin typeface="Times New Roman" panose="02020603050405020304" pitchFamily="18" charset="0"/>
                <a:cs typeface="Times New Roman" panose="02020603050405020304" pitchFamily="18" charset="0"/>
              </a:rPr>
              <a:t>“CHANNEL ESTIMATION ANALYSIS IN MIMO-OFDM WIRELESS COMMUNICATION</a:t>
            </a:r>
            <a:r>
              <a:rPr lang="en-US" dirty="0">
                <a:latin typeface="Times New Roman" panose="02020603050405020304" pitchFamily="18" charset="0"/>
                <a:cs typeface="Times New Roman" panose="02020603050405020304" pitchFamily="18" charset="0"/>
              </a:rPr>
              <a:t>”</a:t>
            </a:r>
          </a:p>
          <a:p>
            <a:pPr marL="0" indent="0" algn="ctr">
              <a:buNone/>
            </a:pPr>
            <a:r>
              <a:rPr lang="en-US" sz="1800" dirty="0">
                <a:solidFill>
                  <a:srgbClr val="000000"/>
                </a:solidFill>
                <a:latin typeface="Times New Roman" panose="02020603050405020304" pitchFamily="18" charset="0"/>
                <a:cs typeface="Times New Roman" panose="02020603050405020304" pitchFamily="18" charset="0"/>
              </a:rPr>
              <a:t>By:</a:t>
            </a:r>
          </a:p>
          <a:p>
            <a:pPr marL="0" indent="0" algn="just">
              <a:buNone/>
            </a:pPr>
            <a:r>
              <a:rPr lang="en-IN" sz="1700" dirty="0">
                <a:latin typeface="Times New Roman" panose="02020603050405020304" pitchFamily="18" charset="0"/>
                <a:ea typeface="Cambria" panose="02040503050406030204" pitchFamily="18" charset="0"/>
                <a:cs typeface="Times New Roman" panose="02020603050405020304" pitchFamily="18" charset="0"/>
              </a:rPr>
              <a:t>                                                                   </a:t>
            </a:r>
            <a:r>
              <a:rPr lang="en-IN" sz="1700" b="1" dirty="0">
                <a:latin typeface="Times New Roman" panose="02020603050405020304" pitchFamily="18" charset="0"/>
                <a:ea typeface="Cambria" panose="02040503050406030204" pitchFamily="18" charset="0"/>
                <a:cs typeface="Times New Roman" panose="02020603050405020304" pitchFamily="18" charset="0"/>
              </a:rPr>
              <a:t> </a:t>
            </a:r>
            <a:r>
              <a:rPr lang="en-IN"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Chandan Kumar N S                                1SK20EC008</a:t>
            </a:r>
          </a:p>
          <a:p>
            <a:pPr marL="0" indent="0" algn="just">
              <a:buNone/>
            </a:pP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Lakshmi  H                                               1SK20EC023</a:t>
            </a:r>
          </a:p>
          <a:p>
            <a:pPr marL="0" indent="0" algn="just">
              <a:buNone/>
            </a:pP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Monika  N S                                              1SK20EC026</a:t>
            </a:r>
          </a:p>
          <a:p>
            <a:pPr marL="0" indent="0" algn="just">
              <a:buNone/>
            </a:pP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US" sz="1700" dirty="0" err="1">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Yogitha</a:t>
            </a:r>
            <a:r>
              <a:rPr lang="en-US" sz="1700"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 J                                                   1SK20EC055</a:t>
            </a:r>
            <a:endParaRPr lang="en-IN" sz="1700" b="1" dirty="0">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US" dirty="0">
                <a:solidFill>
                  <a:srgbClr val="FF1616"/>
                </a:solidFill>
                <a:latin typeface="Times New Roman" panose="02020603050405020304" pitchFamily="18" charset="0"/>
                <a:cs typeface="Times New Roman" panose="02020603050405020304" pitchFamily="18" charset="0"/>
              </a:rPr>
              <a:t>Department of Electronics and Communication Engineering</a:t>
            </a:r>
          </a:p>
          <a:p>
            <a:pPr marL="0" indent="0" algn="ctr">
              <a:buNone/>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34471" y="174812"/>
            <a:ext cx="1223684" cy="1277471"/>
          </a:xfrm>
          <a:prstGeom prst="rect">
            <a:avLst/>
          </a:prstGeom>
        </p:spPr>
      </p:pic>
      <p:sp>
        <p:nvSpPr>
          <p:cNvPr id="7" name="TextBox 6">
            <a:extLst>
              <a:ext uri="{FF2B5EF4-FFF2-40B4-BE49-F238E27FC236}">
                <a16:creationId xmlns:a16="http://schemas.microsoft.com/office/drawing/2014/main" id="{5ACEDBE4-5A9C-2EF5-300F-D97792D81602}"/>
              </a:ext>
            </a:extLst>
          </p:cNvPr>
          <p:cNvSpPr txBox="1"/>
          <p:nvPr/>
        </p:nvSpPr>
        <p:spPr>
          <a:xfrm>
            <a:off x="2292435" y="306885"/>
            <a:ext cx="7423355"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VISVESVARAYA TECHNOLOGICAL UNIVERSITY</a:t>
            </a:r>
          </a:p>
        </p:txBody>
      </p:sp>
      <p:sp>
        <p:nvSpPr>
          <p:cNvPr id="9" name="TextBox 8">
            <a:extLst>
              <a:ext uri="{FF2B5EF4-FFF2-40B4-BE49-F238E27FC236}">
                <a16:creationId xmlns:a16="http://schemas.microsoft.com/office/drawing/2014/main" id="{7527E351-D15B-E158-D8D8-1114753D00AE}"/>
              </a:ext>
            </a:extLst>
          </p:cNvPr>
          <p:cNvSpPr txBox="1"/>
          <p:nvPr/>
        </p:nvSpPr>
        <p:spPr>
          <a:xfrm>
            <a:off x="3619790" y="768550"/>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BELAGAVI,KARNATAKA - 590018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1FFB3C-9D89-7716-C339-4B944F227373}"/>
              </a:ext>
            </a:extLst>
          </p:cNvPr>
          <p:cNvSpPr/>
          <p:nvPr/>
        </p:nvSpPr>
        <p:spPr>
          <a:xfrm>
            <a:off x="4232787" y="641866"/>
            <a:ext cx="2880851" cy="10520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2D45F2DD-E05D-9DAF-545C-FE2EF4B391DD}"/>
              </a:ext>
            </a:extLst>
          </p:cNvPr>
          <p:cNvSpPr txBox="1"/>
          <p:nvPr/>
        </p:nvSpPr>
        <p:spPr>
          <a:xfrm>
            <a:off x="4514885" y="983225"/>
            <a:ext cx="6096000" cy="369332"/>
          </a:xfrm>
          <a:prstGeom prst="rect">
            <a:avLst/>
          </a:prstGeom>
          <a:noFill/>
        </p:spPr>
        <p:txBody>
          <a:bodyPr wrap="square">
            <a:spAutoFit/>
          </a:bodyPr>
          <a:lstStyle/>
          <a:p>
            <a:r>
              <a:rPr lang="en-IN" dirty="0"/>
              <a:t>CHANNEL ESTIMATION</a:t>
            </a:r>
          </a:p>
        </p:txBody>
      </p:sp>
      <p:sp>
        <p:nvSpPr>
          <p:cNvPr id="8" name="Arrow: Down 7">
            <a:extLst>
              <a:ext uri="{FF2B5EF4-FFF2-40B4-BE49-F238E27FC236}">
                <a16:creationId xmlns:a16="http://schemas.microsoft.com/office/drawing/2014/main" id="{AB6F5416-8556-1ABB-A0F1-FF4407B0521E}"/>
              </a:ext>
            </a:extLst>
          </p:cNvPr>
          <p:cNvSpPr/>
          <p:nvPr/>
        </p:nvSpPr>
        <p:spPr>
          <a:xfrm>
            <a:off x="5270090" y="1693917"/>
            <a:ext cx="442452" cy="914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A2C3FE7C-462F-A5D2-0CF5-C686091D7E8A}"/>
              </a:ext>
            </a:extLst>
          </p:cNvPr>
          <p:cNvCxnSpPr>
            <a:cxnSpLocks/>
            <a:stCxn id="8" idx="2"/>
            <a:endCxn id="30" idx="1"/>
          </p:cNvCxnSpPr>
          <p:nvPr/>
        </p:nvCxnSpPr>
        <p:spPr>
          <a:xfrm>
            <a:off x="5491316" y="2608317"/>
            <a:ext cx="1790670" cy="34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90D3D5-28E4-87CC-9047-CA298C5385BB}"/>
              </a:ext>
            </a:extLst>
          </p:cNvPr>
          <p:cNvCxnSpPr>
            <a:cxnSpLocks/>
            <a:stCxn id="8" idx="2"/>
          </p:cNvCxnSpPr>
          <p:nvPr/>
        </p:nvCxnSpPr>
        <p:spPr>
          <a:xfrm flipH="1">
            <a:off x="5270090" y="2608317"/>
            <a:ext cx="221226" cy="60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3BEFDA-3C2F-E4F7-BC52-6C1BA530B50B}"/>
              </a:ext>
            </a:extLst>
          </p:cNvPr>
          <p:cNvCxnSpPr>
            <a:cxnSpLocks/>
            <a:stCxn id="8" idx="2"/>
            <a:endCxn id="27" idx="7"/>
          </p:cNvCxnSpPr>
          <p:nvPr/>
        </p:nvCxnSpPr>
        <p:spPr>
          <a:xfrm flipH="1">
            <a:off x="3290488" y="2608317"/>
            <a:ext cx="2200828" cy="363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DD4C7A5-3543-D46D-4FDE-B97C2B1BC03D}"/>
              </a:ext>
            </a:extLst>
          </p:cNvPr>
          <p:cNvSpPr/>
          <p:nvPr/>
        </p:nvSpPr>
        <p:spPr>
          <a:xfrm>
            <a:off x="1415846" y="2729836"/>
            <a:ext cx="2196280" cy="16518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PILOT BASED CHANNEL ESTIMATION</a:t>
            </a:r>
          </a:p>
        </p:txBody>
      </p:sp>
      <p:sp>
        <p:nvSpPr>
          <p:cNvPr id="29" name="Oval 28">
            <a:extLst>
              <a:ext uri="{FF2B5EF4-FFF2-40B4-BE49-F238E27FC236}">
                <a16:creationId xmlns:a16="http://schemas.microsoft.com/office/drawing/2014/main" id="{DBA8AB10-40CB-C904-D43D-740CE5279BB0}"/>
              </a:ext>
            </a:extLst>
          </p:cNvPr>
          <p:cNvSpPr/>
          <p:nvPr/>
        </p:nvSpPr>
        <p:spPr>
          <a:xfrm>
            <a:off x="4123402" y="3215148"/>
            <a:ext cx="2011926" cy="1524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BLIND CHANNEL ESTIMATION</a:t>
            </a:r>
          </a:p>
        </p:txBody>
      </p:sp>
      <p:sp>
        <p:nvSpPr>
          <p:cNvPr id="30" name="Oval 29">
            <a:extLst>
              <a:ext uri="{FF2B5EF4-FFF2-40B4-BE49-F238E27FC236}">
                <a16:creationId xmlns:a16="http://schemas.microsoft.com/office/drawing/2014/main" id="{C9EDDFC5-0521-6FBF-8EA7-C12614244E20}"/>
              </a:ext>
            </a:extLst>
          </p:cNvPr>
          <p:cNvSpPr/>
          <p:nvPr/>
        </p:nvSpPr>
        <p:spPr>
          <a:xfrm>
            <a:off x="6946490" y="2729836"/>
            <a:ext cx="2290912" cy="1524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SEMI BLIND CHANNEL ESTIMATION</a:t>
            </a:r>
          </a:p>
        </p:txBody>
      </p:sp>
      <p:cxnSp>
        <p:nvCxnSpPr>
          <p:cNvPr id="34" name="Straight Arrow Connector 33">
            <a:extLst>
              <a:ext uri="{FF2B5EF4-FFF2-40B4-BE49-F238E27FC236}">
                <a16:creationId xmlns:a16="http://schemas.microsoft.com/office/drawing/2014/main" id="{9189A413-84DD-BAC8-C85D-81DC3C6A3B3E}"/>
              </a:ext>
            </a:extLst>
          </p:cNvPr>
          <p:cNvCxnSpPr>
            <a:cxnSpLocks/>
            <a:stCxn id="27" idx="4"/>
          </p:cNvCxnSpPr>
          <p:nvPr/>
        </p:nvCxnSpPr>
        <p:spPr>
          <a:xfrm>
            <a:off x="2513986" y="4381655"/>
            <a:ext cx="0" cy="770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CFB8BD1-4C56-2574-5491-66896D0A8DC5}"/>
              </a:ext>
            </a:extLst>
          </p:cNvPr>
          <p:cNvCxnSpPr>
            <a:cxnSpLocks/>
            <a:stCxn id="29" idx="4"/>
            <a:endCxn id="44" idx="0"/>
          </p:cNvCxnSpPr>
          <p:nvPr/>
        </p:nvCxnSpPr>
        <p:spPr>
          <a:xfrm>
            <a:off x="5129365" y="4739148"/>
            <a:ext cx="33491" cy="916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5D53EC8-56FD-957B-3966-5D0265D43809}"/>
              </a:ext>
            </a:extLst>
          </p:cNvPr>
          <p:cNvCxnSpPr>
            <a:cxnSpLocks/>
            <a:stCxn id="30" idx="4"/>
          </p:cNvCxnSpPr>
          <p:nvPr/>
        </p:nvCxnSpPr>
        <p:spPr>
          <a:xfrm>
            <a:off x="8091946" y="4253836"/>
            <a:ext cx="0" cy="85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74AE254-D86F-B839-BEA0-1BADCD305C5A}"/>
              </a:ext>
            </a:extLst>
          </p:cNvPr>
          <p:cNvSpPr/>
          <p:nvPr/>
        </p:nvSpPr>
        <p:spPr>
          <a:xfrm>
            <a:off x="1029315" y="5152103"/>
            <a:ext cx="2637501" cy="11208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LEAST- SQUARE,MINIMUM MEAN SQUARE ERROR</a:t>
            </a:r>
            <a:endParaRPr lang="en-IN" dirty="0"/>
          </a:p>
        </p:txBody>
      </p:sp>
      <p:sp>
        <p:nvSpPr>
          <p:cNvPr id="44" name="Rectangle: Rounded Corners 43">
            <a:extLst>
              <a:ext uri="{FF2B5EF4-FFF2-40B4-BE49-F238E27FC236}">
                <a16:creationId xmlns:a16="http://schemas.microsoft.com/office/drawing/2014/main" id="{EA1FD6EC-1C7B-2C09-6BC5-0D48AC0B3E21}"/>
              </a:ext>
            </a:extLst>
          </p:cNvPr>
          <p:cNvSpPr/>
          <p:nvPr/>
        </p:nvSpPr>
        <p:spPr>
          <a:xfrm>
            <a:off x="3802317" y="5655696"/>
            <a:ext cx="2721077" cy="11208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BUSSANG ALGORITHM,SUBSPACED- BASED</a:t>
            </a:r>
          </a:p>
        </p:txBody>
      </p:sp>
      <p:sp>
        <p:nvSpPr>
          <p:cNvPr id="45" name="Rectangle: Rounded Corners 44">
            <a:extLst>
              <a:ext uri="{FF2B5EF4-FFF2-40B4-BE49-F238E27FC236}">
                <a16:creationId xmlns:a16="http://schemas.microsoft.com/office/drawing/2014/main" id="{9209BEAA-3B12-A763-EE5D-5D90F76F3E08}"/>
              </a:ext>
            </a:extLst>
          </p:cNvPr>
          <p:cNvSpPr/>
          <p:nvPr/>
        </p:nvSpPr>
        <p:spPr>
          <a:xfrm>
            <a:off x="6658895" y="5105089"/>
            <a:ext cx="2721078" cy="11208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EXPECTATION- MAXIMIZATION ALGORITHM,LINEAR PREDICTION</a:t>
            </a:r>
            <a:endParaRPr lang="en-IN" dirty="0"/>
          </a:p>
        </p:txBody>
      </p:sp>
      <p:sp>
        <p:nvSpPr>
          <p:cNvPr id="58" name="TextBox 57">
            <a:extLst>
              <a:ext uri="{FF2B5EF4-FFF2-40B4-BE49-F238E27FC236}">
                <a16:creationId xmlns:a16="http://schemas.microsoft.com/office/drawing/2014/main" id="{CF791128-B3AB-F003-922B-FD01055DF877}"/>
              </a:ext>
            </a:extLst>
          </p:cNvPr>
          <p:cNvSpPr txBox="1"/>
          <p:nvPr/>
        </p:nvSpPr>
        <p:spPr>
          <a:xfrm>
            <a:off x="2513986" y="46411"/>
            <a:ext cx="8495072" cy="1077218"/>
          </a:xfrm>
          <a:prstGeom prst="rect">
            <a:avLst/>
          </a:prstGeom>
          <a:noFill/>
        </p:spPr>
        <p:txBody>
          <a:bodyPr wrap="square">
            <a:spAutoFit/>
          </a:bodyPr>
          <a:lstStyle/>
          <a:p>
            <a:r>
              <a:rPr lang="en-US" sz="3200" b="1" dirty="0">
                <a:highlight>
                  <a:srgbClr val="C0C0C0"/>
                </a:highlight>
                <a:sym typeface="+mn-ea"/>
              </a:rPr>
              <a:t>CHANNEL ESTIMATION TECHNIQUES</a:t>
            </a:r>
            <a:br>
              <a:rPr lang="en-IN" sz="3200" b="1" dirty="0">
                <a:highlight>
                  <a:srgbClr val="C0C0C0"/>
                </a:highlight>
              </a:rPr>
            </a:br>
            <a:endParaRPr lang="en-IN" sz="3200" b="1" dirty="0">
              <a:highlight>
                <a:srgbClr val="C0C0C0"/>
              </a:highlight>
            </a:endParaRPr>
          </a:p>
        </p:txBody>
      </p:sp>
    </p:spTree>
    <p:extLst>
      <p:ext uri="{BB962C8B-B14F-4D97-AF65-F5344CB8AC3E}">
        <p14:creationId xmlns:p14="http://schemas.microsoft.com/office/powerpoint/2010/main" val="327462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A6DE-D072-411A-0FE9-B728A900A017}"/>
              </a:ext>
            </a:extLst>
          </p:cNvPr>
          <p:cNvSpPr>
            <a:spLocks noGrp="1"/>
          </p:cNvSpPr>
          <p:nvPr>
            <p:ph type="title"/>
          </p:nvPr>
        </p:nvSpPr>
        <p:spPr>
          <a:xfrm>
            <a:off x="838200" y="365126"/>
            <a:ext cx="10515600" cy="509946"/>
          </a:xfrm>
        </p:spPr>
        <p:txBody>
          <a:bodyPr>
            <a:normAutofit fontScale="90000"/>
          </a:bodyPr>
          <a:lstStyle/>
          <a:p>
            <a:r>
              <a:rPr lang="en-US" dirty="0"/>
              <a:t>Methodology for channel estimation analysis</a:t>
            </a:r>
            <a:endParaRPr lang="en-IN" dirty="0"/>
          </a:p>
        </p:txBody>
      </p:sp>
      <p:sp>
        <p:nvSpPr>
          <p:cNvPr id="3" name="Content Placeholder 2">
            <a:extLst>
              <a:ext uri="{FF2B5EF4-FFF2-40B4-BE49-F238E27FC236}">
                <a16:creationId xmlns:a16="http://schemas.microsoft.com/office/drawing/2014/main" id="{FD7A65C8-6EBF-E259-D7AE-542FA919C670}"/>
              </a:ext>
            </a:extLst>
          </p:cNvPr>
          <p:cNvSpPr>
            <a:spLocks noGrp="1"/>
          </p:cNvSpPr>
          <p:nvPr>
            <p:ph idx="1"/>
          </p:nvPr>
        </p:nvSpPr>
        <p:spPr>
          <a:xfrm>
            <a:off x="838200" y="1150374"/>
            <a:ext cx="10515600" cy="5026589"/>
          </a:xfrm>
        </p:spPr>
        <p:txBody>
          <a:bodyPr>
            <a:normAutofit fontScale="92500" lnSpcReduction="10000"/>
          </a:bodyPr>
          <a:lstStyle/>
          <a:p>
            <a:pPr>
              <a:buFont typeface="Wingdings" panose="05000000000000000000" pitchFamily="2" charset="2"/>
              <a:buChar char="q"/>
            </a:pPr>
            <a:r>
              <a:rPr lang="en-US" dirty="0"/>
              <a:t>Pilot Transmission</a:t>
            </a:r>
          </a:p>
          <a:p>
            <a:pPr>
              <a:buFont typeface="Wingdings" panose="05000000000000000000" pitchFamily="2" charset="2"/>
              <a:buChar char="q"/>
            </a:pPr>
            <a:r>
              <a:rPr lang="en-IN" dirty="0"/>
              <a:t>System Model</a:t>
            </a:r>
          </a:p>
          <a:p>
            <a:pPr>
              <a:buFont typeface="Wingdings" panose="05000000000000000000" pitchFamily="2" charset="2"/>
              <a:buChar char="q"/>
            </a:pPr>
            <a:r>
              <a:rPr lang="en-US" dirty="0"/>
              <a:t>Channel Estimation Techniques</a:t>
            </a:r>
          </a:p>
          <a:p>
            <a:pPr marL="514350" indent="-514350">
              <a:buFont typeface="+mj-lt"/>
              <a:buAutoNum type="alphaLcParenR"/>
            </a:pPr>
            <a:r>
              <a:rPr lang="en-US" dirty="0"/>
              <a:t>    Least Squares (LS) Estimation</a:t>
            </a:r>
          </a:p>
          <a:p>
            <a:pPr marL="514350" indent="-514350">
              <a:buFont typeface="+mj-lt"/>
              <a:buAutoNum type="alphaLcParenR"/>
            </a:pPr>
            <a:r>
              <a:rPr lang="en-US" dirty="0"/>
              <a:t>    Minimum Mean Squared Error (MMSE) Estimation</a:t>
            </a:r>
          </a:p>
          <a:p>
            <a:pPr>
              <a:buFont typeface="Wingdings" panose="05000000000000000000" pitchFamily="2" charset="2"/>
              <a:buChar char="q"/>
            </a:pPr>
            <a:r>
              <a:rPr lang="en-US" dirty="0"/>
              <a:t>Pilot Symbol Reception</a:t>
            </a:r>
          </a:p>
          <a:p>
            <a:pPr>
              <a:buFont typeface="Wingdings" panose="05000000000000000000" pitchFamily="2" charset="2"/>
              <a:buChar char="q"/>
            </a:pPr>
            <a:r>
              <a:rPr lang="en-US" dirty="0"/>
              <a:t> Channel Estimation</a:t>
            </a:r>
          </a:p>
          <a:p>
            <a:pPr>
              <a:buFont typeface="Wingdings" panose="05000000000000000000" pitchFamily="2" charset="2"/>
              <a:buChar char="q"/>
            </a:pPr>
            <a:r>
              <a:rPr lang="en-US" dirty="0"/>
              <a:t>Channel Interpolation</a:t>
            </a:r>
          </a:p>
          <a:p>
            <a:pPr>
              <a:buFont typeface="Wingdings" panose="05000000000000000000" pitchFamily="2" charset="2"/>
              <a:buChar char="q"/>
            </a:pPr>
            <a:r>
              <a:rPr lang="en-US" dirty="0"/>
              <a:t>Equalization</a:t>
            </a:r>
          </a:p>
          <a:p>
            <a:pPr>
              <a:buFont typeface="Wingdings" panose="05000000000000000000" pitchFamily="2" charset="2"/>
              <a:buChar char="q"/>
            </a:pPr>
            <a:r>
              <a:rPr lang="en-US" dirty="0"/>
              <a:t> Performance Evaluation</a:t>
            </a:r>
          </a:p>
          <a:p>
            <a:pPr>
              <a:buFont typeface="Wingdings" panose="05000000000000000000" pitchFamily="2" charset="2"/>
              <a:buChar char="q"/>
            </a:pPr>
            <a:r>
              <a:rPr lang="en-US" dirty="0"/>
              <a:t>Optimization</a:t>
            </a:r>
            <a:endParaRPr lang="en-IN" dirty="0"/>
          </a:p>
        </p:txBody>
      </p:sp>
    </p:spTree>
    <p:extLst>
      <p:ext uri="{BB962C8B-B14F-4D97-AF65-F5344CB8AC3E}">
        <p14:creationId xmlns:p14="http://schemas.microsoft.com/office/powerpoint/2010/main" val="253194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highlight>
                  <a:srgbClr val="C0C0C0"/>
                </a:highlight>
              </a:rPr>
              <a:t>PROJECT PROGRESS </a:t>
            </a:r>
          </a:p>
        </p:txBody>
      </p:sp>
      <p:sp>
        <p:nvSpPr>
          <p:cNvPr id="3" name="Content Placeholder 2"/>
          <p:cNvSpPr>
            <a:spLocks noGrp="1"/>
          </p:cNvSpPr>
          <p:nvPr>
            <p:ph idx="1"/>
          </p:nvPr>
        </p:nvSpPr>
        <p:spPr>
          <a:xfrm>
            <a:off x="838200" y="1435510"/>
            <a:ext cx="10515600" cy="4741453"/>
          </a:xfrm>
        </p:spPr>
        <p:txBody>
          <a:bodyPr/>
          <a:lstStyle/>
          <a:p>
            <a:pPr>
              <a:lnSpc>
                <a:spcPct val="250000"/>
              </a:lnSpc>
              <a:buFont typeface="Wingdings" panose="05000000000000000000" pitchFamily="2" charset="2"/>
              <a:buChar char="ü"/>
            </a:pPr>
            <a:r>
              <a:rPr lang="en-IN" dirty="0"/>
              <a:t>Collected Research papers on this project</a:t>
            </a:r>
          </a:p>
          <a:p>
            <a:pPr>
              <a:lnSpc>
                <a:spcPct val="250000"/>
              </a:lnSpc>
              <a:buFont typeface="Wingdings" panose="05000000000000000000" pitchFamily="2" charset="2"/>
              <a:buChar char="ü"/>
            </a:pPr>
            <a:r>
              <a:rPr lang="en-IN" dirty="0"/>
              <a:t>Learning basic concepts on Channel estimation , MIMO , OFDM</a:t>
            </a:r>
          </a:p>
          <a:p>
            <a:pPr>
              <a:lnSpc>
                <a:spcPct val="250000"/>
              </a:lnSpc>
              <a:buFont typeface="Wingdings" panose="05000000000000000000" pitchFamily="2" charset="2"/>
              <a:buChar char="ü"/>
            </a:pPr>
            <a:r>
              <a:rPr lang="en-IN" dirty="0"/>
              <a:t>Exploring different </a:t>
            </a:r>
            <a:r>
              <a:rPr lang="en-IN" dirty="0" err="1"/>
              <a:t>Matlab</a:t>
            </a:r>
            <a:r>
              <a:rPr lang="en-IN" dirty="0"/>
              <a:t> tools </a:t>
            </a:r>
          </a:p>
          <a:p>
            <a:pPr>
              <a:lnSpc>
                <a:spcPct val="250000"/>
              </a:lnSpc>
              <a:buFont typeface="Wingdings" panose="05000000000000000000" pitchFamily="2" charset="2"/>
              <a:buChar char="ü"/>
            </a:pPr>
            <a:r>
              <a:rPr lang="en-IN" dirty="0"/>
              <a:t>Implementing Channel Estimation on MATLAB</a:t>
            </a:r>
          </a:p>
          <a:p>
            <a:pPr marL="0" indent="0">
              <a:buNone/>
            </a:pPr>
            <a:endParaRPr lang="en-IN" dirty="0"/>
          </a:p>
          <a:p>
            <a:pPr marL="0" indent="0">
              <a:buNone/>
            </a:pPr>
            <a:endParaRPr lang="en-IN" dirty="0"/>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1D54-2D9D-B2A5-CCD7-00A36C3707E2}"/>
              </a:ext>
            </a:extLst>
          </p:cNvPr>
          <p:cNvSpPr>
            <a:spLocks noGrp="1"/>
          </p:cNvSpPr>
          <p:nvPr>
            <p:ph type="title"/>
          </p:nvPr>
        </p:nvSpPr>
        <p:spPr>
          <a:xfrm>
            <a:off x="454742" y="345461"/>
            <a:ext cx="10515600" cy="1325563"/>
          </a:xfrm>
        </p:spPr>
        <p:txBody>
          <a:bodyPr/>
          <a:lstStyle/>
          <a:p>
            <a:pPr algn="ctr"/>
            <a:r>
              <a:rPr lang="en-IN" dirty="0">
                <a:highlight>
                  <a:srgbClr val="C0C0C0"/>
                </a:highlight>
              </a:rPr>
              <a:t>EXPECTED OUTPUT</a:t>
            </a:r>
          </a:p>
        </p:txBody>
      </p:sp>
      <p:sp>
        <p:nvSpPr>
          <p:cNvPr id="3" name="Content Placeholder 2">
            <a:extLst>
              <a:ext uri="{FF2B5EF4-FFF2-40B4-BE49-F238E27FC236}">
                <a16:creationId xmlns:a16="http://schemas.microsoft.com/office/drawing/2014/main" id="{01CA7D4A-7BCB-92CF-F224-C1929C936EE2}"/>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b="1" i="0" dirty="0">
                <a:solidFill>
                  <a:srgbClr val="000000"/>
                </a:solidFill>
                <a:effectLst/>
                <a:latin typeface="Times New Roman" panose="02020603050405020304" pitchFamily="18" charset="0"/>
                <a:cs typeface="Times New Roman" panose="02020603050405020304" pitchFamily="18" charset="0"/>
              </a:rPr>
              <a:t>SNR</a:t>
            </a:r>
            <a:r>
              <a:rPr lang="en-US" sz="1800" b="0" i="0" dirty="0">
                <a:solidFill>
                  <a:srgbClr val="000000"/>
                </a:solidFill>
                <a:effectLst/>
                <a:latin typeface="Times New Roman" panose="02020603050405020304" pitchFamily="18" charset="0"/>
                <a:cs typeface="Times New Roman" panose="02020603050405020304" pitchFamily="18" charset="0"/>
              </a:rPr>
              <a:t> is the ratio of the signal power to noise power. The higher the value of SNR, the greater will be the quality of the received output.</a:t>
            </a:r>
          </a:p>
          <a:p>
            <a:pPr algn="just">
              <a:lnSpc>
                <a:spcPct val="150000"/>
              </a:lnSpc>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Signal-to-Noise Ratio at different points can be calculated using the following formulas.</a:t>
            </a:r>
          </a:p>
          <a:p>
            <a:pPr algn="just">
              <a:lnSpc>
                <a:spcPct val="150000"/>
              </a:lnSpc>
              <a:buFont typeface="Wingdings" panose="05000000000000000000" pitchFamily="2" charset="2"/>
              <a:buChar char="ü"/>
            </a:pPr>
            <a:r>
              <a:rPr lang="en-US" sz="1800" b="1" i="0" dirty="0">
                <a:solidFill>
                  <a:srgbClr val="000000"/>
                </a:solidFill>
                <a:effectLst/>
                <a:latin typeface="Times New Roman" panose="02020603050405020304" pitchFamily="18" charset="0"/>
                <a:cs typeface="Times New Roman" panose="02020603050405020304" pitchFamily="18" charset="0"/>
              </a:rPr>
              <a:t>Input SNR</a:t>
            </a:r>
            <a:r>
              <a:rPr lang="en-US" sz="1800" b="0" i="0" dirty="0">
                <a:solidFill>
                  <a:srgbClr val="000000"/>
                </a:solidFill>
                <a:effectLst/>
                <a:latin typeface="Times New Roman" panose="02020603050405020304" pitchFamily="18" charset="0"/>
                <a:cs typeface="Times New Roman" panose="02020603050405020304" pitchFamily="18" charset="0"/>
              </a:rPr>
              <a:t> = (</a:t>
            </a:r>
            <a:r>
              <a:rPr lang="en-US" sz="1800" b="0" i="1" dirty="0">
                <a:solidFill>
                  <a:srgbClr val="000000"/>
                </a:solidFill>
                <a:effectLst/>
                <a:latin typeface="Times New Roman" panose="02020603050405020304" pitchFamily="18" charset="0"/>
                <a:cs typeface="Times New Roman" panose="02020603050405020304" pitchFamily="18" charset="0"/>
              </a:rPr>
              <a:t>SNR</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0" i="1" dirty="0">
                <a:solidFill>
                  <a:srgbClr val="000000"/>
                </a:solidFill>
                <a:effectLst/>
                <a:latin typeface="Times New Roman" panose="02020603050405020304" pitchFamily="18" charset="0"/>
                <a:cs typeface="Times New Roman" panose="02020603050405020304" pitchFamily="18" charset="0"/>
              </a:rPr>
              <a:t>I</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0" i="1" u="sng" dirty="0">
                <a:solidFill>
                  <a:srgbClr val="000000"/>
                </a:solidFill>
                <a:effectLst/>
                <a:latin typeface="Times New Roman" panose="02020603050405020304" pitchFamily="18" charset="0"/>
                <a:cs typeface="Times New Roman" panose="02020603050405020304" pitchFamily="18" charset="0"/>
              </a:rPr>
              <a:t>Average power of modulating signal</a:t>
            </a:r>
          </a:p>
          <a:p>
            <a:pPr algn="just">
              <a:lnSpc>
                <a:spcPct val="150000"/>
              </a:lnSpc>
              <a:buFont typeface="Wingdings" panose="05000000000000000000" pitchFamily="2" charset="2"/>
              <a:buChar char="ü"/>
            </a:pPr>
            <a:r>
              <a:rPr lang="en-US" sz="1800" i="1" dirty="0">
                <a:solidFill>
                  <a:srgbClr val="000000"/>
                </a:solidFill>
                <a:latin typeface="Times New Roman" panose="02020603050405020304" pitchFamily="18" charset="0"/>
                <a:cs typeface="Times New Roman" panose="02020603050405020304" pitchFamily="18" charset="0"/>
              </a:rPr>
              <a:t>                                         </a:t>
            </a:r>
            <a:r>
              <a:rPr lang="en-US" sz="1800" b="0" i="1" dirty="0">
                <a:solidFill>
                  <a:srgbClr val="000000"/>
                </a:solidFill>
                <a:effectLst/>
                <a:latin typeface="Times New Roman" panose="02020603050405020304" pitchFamily="18" charset="0"/>
                <a:cs typeface="Times New Roman" panose="02020603050405020304" pitchFamily="18" charset="0"/>
              </a:rPr>
              <a:t>Average power of noise at input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US" sz="1800" b="1" i="0" dirty="0">
                <a:solidFill>
                  <a:srgbClr val="424242"/>
                </a:solidFill>
                <a:effectLst/>
                <a:latin typeface="Times New Roman" panose="02020603050405020304" pitchFamily="18" charset="0"/>
                <a:cs typeface="Times New Roman" panose="02020603050405020304" pitchFamily="18" charset="0"/>
              </a:rPr>
              <a:t>BER : </a:t>
            </a:r>
            <a:r>
              <a:rPr lang="en-US" sz="1800" i="0" dirty="0">
                <a:solidFill>
                  <a:srgbClr val="424242"/>
                </a:solidFill>
                <a:effectLst/>
                <a:latin typeface="Times New Roman" panose="02020603050405020304" pitchFamily="18" charset="0"/>
                <a:cs typeface="Times New Roman" panose="02020603050405020304" pitchFamily="18" charset="0"/>
              </a:rPr>
              <a:t>The bit error rate (BER) of a transmission is the percentage of bits in the transmission that have errors as a result of noise, interference or other issues. The bit error rate can be used to determine the quality of a signal and the relative success of packet delivery.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9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5236-9FBF-45BB-A425-9D866D663681}"/>
              </a:ext>
            </a:extLst>
          </p:cNvPr>
          <p:cNvSpPr>
            <a:spLocks noGrp="1"/>
          </p:cNvSpPr>
          <p:nvPr>
            <p:ph type="title"/>
          </p:nvPr>
        </p:nvSpPr>
        <p:spPr>
          <a:xfrm>
            <a:off x="503904" y="365125"/>
            <a:ext cx="10515600" cy="1325563"/>
          </a:xfrm>
        </p:spPr>
        <p:txBody>
          <a:bodyPr/>
          <a:lstStyle/>
          <a:p>
            <a:pPr algn="ctr"/>
            <a:r>
              <a:rPr lang="en-IN" dirty="0">
                <a:highlight>
                  <a:srgbClr val="C0C0C0"/>
                </a:highlight>
              </a:rPr>
              <a:t>REFERENCES</a:t>
            </a:r>
          </a:p>
        </p:txBody>
      </p:sp>
      <p:sp>
        <p:nvSpPr>
          <p:cNvPr id="3" name="Content Placeholder 2">
            <a:extLst>
              <a:ext uri="{FF2B5EF4-FFF2-40B4-BE49-F238E27FC236}">
                <a16:creationId xmlns:a16="http://schemas.microsoft.com/office/drawing/2014/main" id="{80B58BD2-0364-325C-ABEF-F11C0861A166}"/>
              </a:ext>
            </a:extLst>
          </p:cNvPr>
          <p:cNvSpPr>
            <a:spLocks noGrp="1"/>
          </p:cNvSpPr>
          <p:nvPr>
            <p:ph idx="1"/>
          </p:nvPr>
        </p:nvSpPr>
        <p:spPr/>
        <p:txBody>
          <a:bodyPr>
            <a:normAutofit lnSpcReduction="100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[1] channel estimation analysis in </a:t>
            </a:r>
            <a:r>
              <a:rPr lang="en-US" sz="2000" dirty="0" err="1">
                <a:latin typeface="Times New Roman" panose="02020603050405020304" pitchFamily="18" charset="0"/>
                <a:cs typeface="Times New Roman" panose="02020603050405020304" pitchFamily="18" charset="0"/>
              </a:rPr>
              <a:t>mimo-ofdm</a:t>
            </a:r>
            <a:r>
              <a:rPr lang="en-US" sz="2000" dirty="0">
                <a:latin typeface="Times New Roman" panose="02020603050405020304" pitchFamily="18" charset="0"/>
                <a:cs typeface="Times New Roman" panose="02020603050405020304" pitchFamily="18" charset="0"/>
              </a:rPr>
              <a:t> wireless systems r. s. </a:t>
            </a:r>
            <a:r>
              <a:rPr lang="en-US" sz="2000" dirty="0" err="1">
                <a:latin typeface="Times New Roman" panose="02020603050405020304" pitchFamily="18" charset="0"/>
                <a:cs typeface="Times New Roman" panose="02020603050405020304" pitchFamily="18" charset="0"/>
              </a:rPr>
              <a:t>ganesh</a:t>
            </a:r>
            <a:r>
              <a:rPr lang="en-US" sz="2000" dirty="0">
                <a:latin typeface="Times New Roman" panose="02020603050405020304" pitchFamily="18" charset="0"/>
                <a:cs typeface="Times New Roman" panose="02020603050405020304" pitchFamily="18" charset="0"/>
              </a:rPr>
              <a:t>, and j. </a:t>
            </a:r>
            <a:r>
              <a:rPr lang="en-US" sz="2000" dirty="0" err="1">
                <a:latin typeface="Times New Roman" panose="02020603050405020304" pitchFamily="18" charset="0"/>
                <a:cs typeface="Times New Roman" panose="02020603050405020304" pitchFamily="18" charset="0"/>
              </a:rPr>
              <a:t>jayakumari</a:t>
            </a:r>
            <a:r>
              <a:rPr lang="en-US"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akhila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i.p</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2011</a:t>
            </a:r>
          </a:p>
          <a:p>
            <a:pPr marL="0" indent="0">
              <a:lnSpc>
                <a:spcPct val="150000"/>
              </a:lnSpc>
              <a:buNone/>
            </a:pPr>
            <a:r>
              <a:rPr lang="en-US" sz="2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channel estimation techniques in </a:t>
            </a:r>
            <a:r>
              <a:rPr lang="en-IN" sz="2000" dirty="0" err="1">
                <a:latin typeface="Times New Roman" panose="02020603050405020304" pitchFamily="18" charset="0"/>
                <a:cs typeface="Times New Roman" panose="02020603050405020304" pitchFamily="18" charset="0"/>
              </a:rPr>
              <a:t>mimo-ofdm</a:t>
            </a:r>
            <a:r>
              <a:rPr lang="en-IN" sz="2000" dirty="0">
                <a:latin typeface="Times New Roman" panose="02020603050405020304" pitchFamily="18" charset="0"/>
                <a:cs typeface="Times New Roman" panose="02020603050405020304" pitchFamily="18" charset="0"/>
              </a:rPr>
              <a:t> systems – review article </a:t>
            </a:r>
            <a:r>
              <a:rPr lang="nl-NL" sz="2000" dirty="0">
                <a:latin typeface="Times New Roman" panose="02020603050405020304" pitchFamily="18" charset="0"/>
                <a:cs typeface="Times New Roman" panose="02020603050405020304" pitchFamily="18" charset="0"/>
              </a:rPr>
              <a:t>raspinderjit kaur kahlon , gurpreet singh walia , anu sheetal in 2015 </a:t>
            </a:r>
          </a:p>
          <a:p>
            <a:pPr marL="0" indent="0">
              <a:lnSpc>
                <a:spcPct val="150000"/>
              </a:lnSpc>
              <a:buNone/>
            </a:pPr>
            <a:r>
              <a:rPr lang="en-US" sz="2000" dirty="0">
                <a:latin typeface="Times New Roman" panose="02020603050405020304" pitchFamily="18" charset="0"/>
                <a:cs typeface="Times New Roman" panose="02020603050405020304" pitchFamily="18" charset="0"/>
              </a:rPr>
              <a:t>[3] case study on channel estimation techniques for </a:t>
            </a:r>
            <a:r>
              <a:rPr lang="en-US" sz="2000" dirty="0" err="1">
                <a:latin typeface="Times New Roman" panose="02020603050405020304" pitchFamily="18" charset="0"/>
                <a:cs typeface="Times New Roman" panose="02020603050405020304" pitchFamily="18" charset="0"/>
              </a:rPr>
              <a:t>mimo-ofdm</a:t>
            </a:r>
            <a:r>
              <a:rPr lang="en-US" sz="2000" dirty="0">
                <a:latin typeface="Times New Roman" panose="02020603050405020304" pitchFamily="18" charset="0"/>
                <a:cs typeface="Times New Roman" panose="02020603050405020304" pitchFamily="18" charset="0"/>
              </a:rPr>
              <a:t> systems</a:t>
            </a:r>
            <a:r>
              <a:rPr lang="en-IN" sz="2000" dirty="0">
                <a:latin typeface="Times New Roman" panose="02020603050405020304" pitchFamily="18" charset="0"/>
                <a:cs typeface="Times New Roman" panose="02020603050405020304" pitchFamily="18" charset="0"/>
              </a:rPr>
              <a:t> </a:t>
            </a:r>
            <a:r>
              <a:rPr lang="sv-SE" sz="2000" dirty="0">
                <a:latin typeface="Times New Roman" panose="02020603050405020304" pitchFamily="18" charset="0"/>
                <a:cs typeface="Times New Roman" panose="02020603050405020304" pitchFamily="18" charset="0"/>
              </a:rPr>
              <a:t>Mr. srinivas samala, Mr.t.chandraprakash in 2018</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[4] comparative study of </a:t>
            </a:r>
            <a:r>
              <a:rPr lang="en-US" sz="2000" dirty="0" err="1">
                <a:latin typeface="Times New Roman" panose="02020603050405020304" pitchFamily="18" charset="0"/>
                <a:cs typeface="Times New Roman" panose="02020603050405020304" pitchFamily="18" charset="0"/>
              </a:rPr>
              <a:t>mimo-ofdm</a:t>
            </a:r>
            <a:r>
              <a:rPr lang="en-US" sz="2000" dirty="0">
                <a:latin typeface="Times New Roman" panose="02020603050405020304" pitchFamily="18" charset="0"/>
                <a:cs typeface="Times New Roman" panose="02020603050405020304" pitchFamily="18" charset="0"/>
              </a:rPr>
              <a:t> channel estimation in wireless systems </a:t>
            </a:r>
            <a:r>
              <a:rPr lang="en-IN" sz="2000" dirty="0" err="1">
                <a:latin typeface="Times New Roman" panose="02020603050405020304" pitchFamily="18" charset="0"/>
                <a:cs typeface="Times New Roman" panose="02020603050405020304" pitchFamily="18" charset="0"/>
              </a:rPr>
              <a:t>obinna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okoyeigbo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kennedy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okokpujie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etinosa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noma-osaghae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charles</a:t>
            </a:r>
            <a:r>
              <a:rPr lang="en-IN" sz="2000" dirty="0">
                <a:latin typeface="Times New Roman" panose="02020603050405020304" pitchFamily="18" charset="0"/>
                <a:cs typeface="Times New Roman" panose="02020603050405020304" pitchFamily="18" charset="0"/>
              </a:rPr>
              <a:t> u. </a:t>
            </a:r>
            <a:r>
              <a:rPr lang="en-IN" sz="2000" dirty="0" err="1">
                <a:latin typeface="Times New Roman" panose="02020603050405020304" pitchFamily="18" charset="0"/>
                <a:cs typeface="Times New Roman" panose="02020603050405020304" pitchFamily="18" charset="0"/>
              </a:rPr>
              <a:t>ndujiuba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olamilekan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shobayo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abolade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jeremiah</a:t>
            </a:r>
            <a:r>
              <a:rPr lang="en-IN" sz="2000" dirty="0">
                <a:latin typeface="Times New Roman" panose="02020603050405020304" pitchFamily="18" charset="0"/>
                <a:cs typeface="Times New Roman" panose="02020603050405020304" pitchFamily="18" charset="0"/>
              </a:rPr>
              <a:t> in 2018</a:t>
            </a:r>
          </a:p>
          <a:p>
            <a:endParaRPr lang="en-IN" dirty="0"/>
          </a:p>
          <a:p>
            <a:endParaRPr lang="en-IN" dirty="0"/>
          </a:p>
          <a:p>
            <a:endParaRPr lang="en-US" dirty="0"/>
          </a:p>
          <a:p>
            <a:endParaRPr lang="en-IN" dirty="0"/>
          </a:p>
        </p:txBody>
      </p:sp>
    </p:spTree>
    <p:extLst>
      <p:ext uri="{BB962C8B-B14F-4D97-AF65-F5344CB8AC3E}">
        <p14:creationId xmlns:p14="http://schemas.microsoft.com/office/powerpoint/2010/main" val="91198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432B-AC20-9DDF-143D-F3BE53B535E5}"/>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A7C05C59-465B-FF43-47FA-91863D3AC951}"/>
              </a:ext>
            </a:extLst>
          </p:cNvPr>
          <p:cNvSpPr>
            <a:spLocks noGrp="1"/>
          </p:cNvSpPr>
          <p:nvPr>
            <p:ph idx="1"/>
          </p:nvPr>
        </p:nvSpPr>
        <p:spPr/>
        <p:txBody>
          <a:bodyPr>
            <a:normAutofit lnSpcReduction="10000"/>
          </a:bodyPr>
          <a:lstStyle/>
          <a:p>
            <a:pPr>
              <a:lnSpc>
                <a:spcPct val="120000"/>
              </a:lnSpc>
              <a:buChar char="•"/>
            </a:pPr>
            <a:r>
              <a:rPr lang="en-US" altLang="zh-CN" sz="2800" dirty="0">
                <a:solidFill>
                  <a:srgbClr val="000000"/>
                </a:solidFill>
                <a:latin typeface="Times New Roman" panose="02020603050405020304" charset="0"/>
                <a:ea typeface="Times New Roman" panose="02020603050405020304" charset="0"/>
                <a:cs typeface="Times New Roman" panose="02020603050405020304" charset="0"/>
                <a:sym typeface="+mn-ea"/>
              </a:rPr>
              <a:t>Introduction </a:t>
            </a:r>
            <a:endParaRPr lang="en-US" sz="2800" dirty="0">
              <a:solidFill>
                <a:srgbClr val="000000"/>
              </a:solidFill>
              <a:latin typeface="Sanchez Bold" charset="0"/>
              <a:ea typeface="Sanchez Bold" charset="0"/>
              <a:cs typeface="Sanchez Bold" charset="0"/>
              <a:sym typeface="+mn-ea"/>
            </a:endParaRPr>
          </a:p>
          <a:p>
            <a:pPr>
              <a:lnSpc>
                <a:spcPct val="120000"/>
              </a:lnSpc>
            </a:pPr>
            <a:r>
              <a:rPr lang="en-US" sz="2800" dirty="0">
                <a:solidFill>
                  <a:srgbClr val="000000"/>
                </a:solidFill>
                <a:latin typeface="Sanchez" panose="02000000000000000000"/>
                <a:sym typeface="+mn-ea"/>
              </a:rPr>
              <a:t>Literature Survey</a:t>
            </a:r>
          </a:p>
          <a:p>
            <a:pPr>
              <a:lnSpc>
                <a:spcPct val="120000"/>
              </a:lnSpc>
            </a:pPr>
            <a:r>
              <a:rPr lang="en-US" sz="2800" dirty="0">
                <a:solidFill>
                  <a:srgbClr val="000000"/>
                </a:solidFill>
                <a:latin typeface="Times New Roman" panose="02020603050405020304" charset="0"/>
                <a:ea typeface="Times New Roman" panose="02020603050405020304" charset="0"/>
                <a:cs typeface="Times New Roman" panose="02020603050405020304" charset="0"/>
                <a:sym typeface="+mn-ea"/>
              </a:rPr>
              <a:t>Objectives</a:t>
            </a:r>
            <a:endParaRPr lang="en-US" sz="2800" dirty="0">
              <a:solidFill>
                <a:srgbClr val="000000"/>
              </a:solidFill>
              <a:latin typeface="Sanchez" panose="02000000000000000000"/>
              <a:sym typeface="+mn-ea"/>
            </a:endParaRPr>
          </a:p>
          <a:p>
            <a:pPr>
              <a:lnSpc>
                <a:spcPct val="120000"/>
              </a:lnSpc>
            </a:pPr>
            <a:r>
              <a:rPr lang="en-US" altLang="zh-CN" sz="2800" dirty="0">
                <a:solidFill>
                  <a:srgbClr val="000000"/>
                </a:solidFill>
                <a:latin typeface="Times New Roman" panose="02020603050405020304" charset="0"/>
                <a:ea typeface="Times New Roman" panose="02020603050405020304" charset="0"/>
                <a:cs typeface="Times New Roman" panose="02020603050405020304" charset="0"/>
                <a:sym typeface="+mn-ea"/>
              </a:rPr>
              <a:t>Block Diagram </a:t>
            </a:r>
          </a:p>
          <a:p>
            <a:pPr>
              <a:lnSpc>
                <a:spcPct val="120000"/>
              </a:lnSpc>
            </a:pPr>
            <a:r>
              <a:rPr lang="en-US" altLang="zh-CN" sz="2800" dirty="0">
                <a:solidFill>
                  <a:srgbClr val="000000"/>
                </a:solidFill>
                <a:latin typeface="Times New Roman" panose="02020603050405020304" charset="0"/>
                <a:ea typeface="Times New Roman" panose="02020603050405020304" charset="0"/>
                <a:cs typeface="Times New Roman" panose="02020603050405020304" charset="0"/>
                <a:sym typeface="+mn-ea"/>
              </a:rPr>
              <a:t>Methodology</a:t>
            </a:r>
            <a:endParaRPr lang="en-US" sz="2800" dirty="0">
              <a:solidFill>
                <a:srgbClr val="000000"/>
              </a:solidFill>
              <a:latin typeface="Times New Roman" panose="02020603050405020304" charset="0"/>
              <a:ea typeface="Times New Roman" panose="02020603050405020304" charset="0"/>
              <a:cs typeface="Times New Roman" panose="02020603050405020304" charset="0"/>
              <a:sym typeface="+mn-ea"/>
            </a:endParaRPr>
          </a:p>
          <a:p>
            <a:pPr>
              <a:lnSpc>
                <a:spcPct val="120000"/>
              </a:lnSpc>
            </a:pPr>
            <a:r>
              <a:rPr lang="en-US" altLang="zh-CN" sz="2800" dirty="0">
                <a:latin typeface="Times New Roman" panose="02020603050405020304" charset="0"/>
                <a:ea typeface="Times New Roman" panose="02020603050405020304" charset="0"/>
                <a:cs typeface="Times New Roman" panose="02020603050405020304" charset="0"/>
                <a:sym typeface="+mn-ea"/>
              </a:rPr>
              <a:t>Implementation </a:t>
            </a:r>
          </a:p>
          <a:p>
            <a:pPr>
              <a:lnSpc>
                <a:spcPct val="120000"/>
              </a:lnSpc>
            </a:pPr>
            <a:r>
              <a:rPr lang="en-US" sz="2800" dirty="0">
                <a:solidFill>
                  <a:srgbClr val="000000"/>
                </a:solidFill>
                <a:latin typeface="Times New Roman" panose="02020603050405020304" charset="0"/>
                <a:ea typeface="Times New Roman" panose="02020603050405020304" charset="0"/>
                <a:cs typeface="Times New Roman" panose="02020603050405020304" charset="0"/>
                <a:sym typeface="+mn-ea"/>
              </a:rPr>
              <a:t>References</a:t>
            </a:r>
            <a:endParaRPr lang="en-US" altLang="zh-CN" sz="2800" dirty="0">
              <a:solidFill>
                <a:srgbClr val="000000"/>
              </a:solidFill>
              <a:latin typeface="Times New Roman" panose="02020603050405020304" charset="0"/>
              <a:ea typeface="Times New Roman" panose="02020603050405020304" charset="0"/>
              <a:cs typeface="Times New Roman" panose="02020603050405020304" charset="0"/>
              <a:sym typeface="+mn-ea"/>
            </a:endParaRPr>
          </a:p>
          <a:p>
            <a:pPr marL="0" indent="0">
              <a:buNone/>
            </a:pPr>
            <a:endParaRPr lang="en-IN" dirty="0"/>
          </a:p>
        </p:txBody>
      </p:sp>
    </p:spTree>
    <p:extLst>
      <p:ext uri="{BB962C8B-B14F-4D97-AF65-F5344CB8AC3E}">
        <p14:creationId xmlns:p14="http://schemas.microsoft.com/office/powerpoint/2010/main" val="86325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06" y="201706"/>
            <a:ext cx="10515600" cy="1233488"/>
          </a:xfrm>
        </p:spPr>
        <p:txBody>
          <a:bodyPr/>
          <a:lstStyle/>
          <a:p>
            <a:pPr algn="ctr"/>
            <a:r>
              <a:rPr lang="en-IN" dirty="0">
                <a:highlight>
                  <a:srgbClr val="C0C0C0"/>
                </a:highlight>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57517" y="1502895"/>
            <a:ext cx="10515600" cy="4064187"/>
          </a:xfrm>
        </p:spPr>
        <p:txBody>
          <a:bodyPr>
            <a:normAutofit/>
          </a:bodyPr>
          <a:lstStyle/>
          <a:p>
            <a:r>
              <a:rPr lang="en-US" dirty="0">
                <a:latin typeface="Times New Roman" panose="02020603050405020304" pitchFamily="18" charset="0"/>
                <a:cs typeface="Times New Roman" panose="02020603050405020304" pitchFamily="18" charset="0"/>
              </a:rPr>
              <a:t>Channel estimation  is the process of estimating the channel characteristics between the transmit and receive antennas in a MIMO-OFDM system. </a:t>
            </a:r>
          </a:p>
          <a:p>
            <a:endParaRPr lang="en-US" dirty="0">
              <a:latin typeface="Times New Roman" panose="02020603050405020304" pitchFamily="18" charset="0"/>
              <a:cs typeface="Times New Roman" panose="02020603050405020304" pitchFamily="18" charset="0"/>
            </a:endParaRPr>
          </a:p>
        </p:txBody>
      </p:sp>
      <p:pic>
        <p:nvPicPr>
          <p:cNvPr id="4" name="Picture 2" descr="Communication Technology | ShareTechnote">
            <a:extLst>
              <a:ext uri="{FF2B5EF4-FFF2-40B4-BE49-F238E27FC236}">
                <a16:creationId xmlns:a16="http://schemas.microsoft.com/office/drawing/2014/main" id="{6655E5FA-4D63-11E2-8C67-2DA24C1A2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536" y="2782529"/>
            <a:ext cx="9104671" cy="3539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86A1E4E-0959-F4AE-C0F6-FB58C57FC2B5}"/>
              </a:ext>
            </a:extLst>
          </p:cNvPr>
          <p:cNvGraphicFramePr>
            <a:graphicFrameLocks noGrp="1"/>
          </p:cNvGraphicFramePr>
          <p:nvPr>
            <p:extLst>
              <p:ext uri="{D42A27DB-BD31-4B8C-83A1-F6EECF244321}">
                <p14:modId xmlns:p14="http://schemas.microsoft.com/office/powerpoint/2010/main" val="1189730894"/>
              </p:ext>
            </p:extLst>
          </p:nvPr>
        </p:nvGraphicFramePr>
        <p:xfrm>
          <a:off x="1042219" y="1097280"/>
          <a:ext cx="10087898" cy="5432129"/>
        </p:xfrm>
        <a:graphic>
          <a:graphicData uri="http://schemas.openxmlformats.org/drawingml/2006/table">
            <a:tbl>
              <a:tblPr firstRow="1" bandRow="1">
                <a:tableStyleId>{5C22544A-7EE6-4342-B048-85BDC9FD1C3A}</a:tableStyleId>
              </a:tblPr>
              <a:tblGrid>
                <a:gridCol w="3375742">
                  <a:extLst>
                    <a:ext uri="{9D8B030D-6E8A-4147-A177-3AD203B41FA5}">
                      <a16:colId xmlns:a16="http://schemas.microsoft.com/office/drawing/2014/main" val="1517340238"/>
                    </a:ext>
                  </a:extLst>
                </a:gridCol>
                <a:gridCol w="3356078">
                  <a:extLst>
                    <a:ext uri="{9D8B030D-6E8A-4147-A177-3AD203B41FA5}">
                      <a16:colId xmlns:a16="http://schemas.microsoft.com/office/drawing/2014/main" val="1057712752"/>
                    </a:ext>
                  </a:extLst>
                </a:gridCol>
                <a:gridCol w="3356078">
                  <a:extLst>
                    <a:ext uri="{9D8B030D-6E8A-4147-A177-3AD203B41FA5}">
                      <a16:colId xmlns:a16="http://schemas.microsoft.com/office/drawing/2014/main" val="764753110"/>
                    </a:ext>
                  </a:extLst>
                </a:gridCol>
              </a:tblGrid>
              <a:tr h="862301">
                <a:tc>
                  <a:txBody>
                    <a:bodyPr/>
                    <a:lstStyle/>
                    <a:p>
                      <a:r>
                        <a:rPr lang="en-IN" b="1" dirty="0">
                          <a:solidFill>
                            <a:srgbClr val="FFFFFF"/>
                          </a:solidFill>
                          <a:latin typeface="Times New Roman" panose="02020603050405020304" pitchFamily="18" charset="0"/>
                          <a:cs typeface="Times New Roman" panose="02020603050405020304" pitchFamily="18" charset="0"/>
                        </a:rPr>
                        <a:t>TITLE OF THE PAPER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Times New Roman" panose="02020603050405020304" pitchFamily="18" charset="0"/>
                          <a:cs typeface="Times New Roman" panose="02020603050405020304" pitchFamily="18" charset="0"/>
                        </a:rPr>
                        <a:t>AUTHOR AND YEAR OF THE</a:t>
                      </a:r>
                      <a:r>
                        <a:rPr lang="en-US" b="1" baseline="0" dirty="0">
                          <a:solidFill>
                            <a:srgbClr val="FFFFFF"/>
                          </a:solidFill>
                          <a:latin typeface="Times New Roman" panose="02020603050405020304" pitchFamily="18" charset="0"/>
                          <a:cs typeface="Times New Roman" panose="02020603050405020304" pitchFamily="18" charset="0"/>
                        </a:rPr>
                        <a:t> </a:t>
                      </a:r>
                      <a:r>
                        <a:rPr lang="en-US" b="1" dirty="0">
                          <a:solidFill>
                            <a:srgbClr val="FFFFFF"/>
                          </a:solidFill>
                          <a:latin typeface="Times New Roman" panose="02020603050405020304" pitchFamily="18" charset="0"/>
                          <a:cs typeface="Times New Roman" panose="02020603050405020304" pitchFamily="18" charset="0"/>
                        </a:rPr>
                        <a:t>PUBLICATION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GB" dirty="0">
                          <a:latin typeface="Times New Roman" panose="02020603050405020304" pitchFamily="18" charset="0"/>
                          <a:cs typeface="Times New Roman" panose="02020603050405020304" pitchFamily="18" charset="0"/>
                        </a:rPr>
                        <a:t>OBSERVATION AND OUTCOMES </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711871"/>
                  </a:ext>
                </a:extLst>
              </a:tr>
              <a:tr h="1897063">
                <a:tc>
                  <a:txBody>
                    <a:bodyPr/>
                    <a:lstStyle/>
                    <a:p>
                      <a:r>
                        <a:rPr lang="en-US" dirty="0">
                          <a:latin typeface="Times New Roman" panose="02020603050405020304" pitchFamily="18" charset="0"/>
                          <a:cs typeface="Times New Roman" panose="02020603050405020304" pitchFamily="18" charset="0"/>
                        </a:rPr>
                        <a:t>[1] Channel Estimation Analysis in MIMO-OFDM Wireless Systems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R. S. Ganesh, and J. </a:t>
                      </a:r>
                      <a:r>
                        <a:rPr lang="en-US" dirty="0" err="1">
                          <a:latin typeface="Times New Roman" panose="02020603050405020304" pitchFamily="18" charset="0"/>
                          <a:cs typeface="Times New Roman" panose="02020603050405020304" pitchFamily="18" charset="0"/>
                        </a:rPr>
                        <a:t>Jayakumari</a:t>
                      </a:r>
                      <a:r>
                        <a:rPr lang="en-US"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Akhila</a:t>
                      </a:r>
                      <a:r>
                        <a:rPr lang="en-IN" dirty="0">
                          <a:latin typeface="Times New Roman" panose="02020603050405020304" pitchFamily="18" charset="0"/>
                          <a:cs typeface="Times New Roman" panose="02020603050405020304" pitchFamily="18" charset="0"/>
                        </a:rPr>
                        <a:t> I.P </a:t>
                      </a:r>
                      <a:r>
                        <a:rPr lang="en-US" dirty="0">
                          <a:latin typeface="Times New Roman" panose="02020603050405020304" pitchFamily="18" charset="0"/>
                          <a:cs typeface="Times New Roman" panose="02020603050405020304" pitchFamily="18" charset="0"/>
                        </a:rPr>
                        <a:t>in 2011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Proposed a estimation method for a Rayleigh fading channel. From simulation they concluded that MMSE estimation has high quality performance than LS channel estimation.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4010076"/>
                  </a:ext>
                </a:extLst>
              </a:tr>
              <a:tr h="2620666">
                <a:tc>
                  <a:txBody>
                    <a:bodyPr/>
                    <a:lstStyle/>
                    <a:p>
                      <a:r>
                        <a:rPr lang="en-US"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Channel Estimation Techniques in MIMO-OFDM Systems – Review Article </a:t>
                      </a:r>
                    </a:p>
                  </a:txBody>
                  <a:tcPr/>
                </a:tc>
                <a:tc>
                  <a:txBody>
                    <a:bodyPr/>
                    <a:lstStyle/>
                    <a:p>
                      <a:r>
                        <a:rPr lang="nl-NL" dirty="0">
                          <a:latin typeface="Times New Roman" panose="02020603050405020304" pitchFamily="18" charset="0"/>
                          <a:cs typeface="Times New Roman" panose="02020603050405020304" pitchFamily="18" charset="0"/>
                        </a:rPr>
                        <a:t>Raspinderjit Kaur Kahlon , Gurpreet Singh Walia , Anu Sheetal in 2015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review of different channel estimation techniques has been discussed. Different channel estimators have been discussed and it is concluded that pilot based channel estimation is far better than others.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6335223"/>
                  </a:ext>
                </a:extLst>
              </a:tr>
            </a:tbl>
          </a:graphicData>
        </a:graphic>
      </p:graphicFrame>
      <p:sp>
        <p:nvSpPr>
          <p:cNvPr id="5" name="TextBox 4">
            <a:extLst>
              <a:ext uri="{FF2B5EF4-FFF2-40B4-BE49-F238E27FC236}">
                <a16:creationId xmlns:a16="http://schemas.microsoft.com/office/drawing/2014/main" id="{4254E910-E965-5514-351B-BC11C3A7E219}"/>
              </a:ext>
            </a:extLst>
          </p:cNvPr>
          <p:cNvSpPr txBox="1"/>
          <p:nvPr/>
        </p:nvSpPr>
        <p:spPr>
          <a:xfrm>
            <a:off x="3333135" y="380689"/>
            <a:ext cx="6096000" cy="646331"/>
          </a:xfrm>
          <a:prstGeom prst="rect">
            <a:avLst/>
          </a:prstGeom>
          <a:noFill/>
        </p:spPr>
        <p:txBody>
          <a:bodyPr wrap="square">
            <a:spAutoFit/>
          </a:bodyPr>
          <a:lstStyle/>
          <a:p>
            <a:r>
              <a:rPr lang="en-IN" sz="3600" dirty="0">
                <a:highlight>
                  <a:srgbClr val="C0C0C0"/>
                </a:highlight>
                <a:latin typeface="Times New Roman Bold" panose="02020803070505020304" pitchFamily="18" charset="0"/>
                <a:cs typeface="Times New Roman Bold" panose="02020803070505020304" pitchFamily="18" charset="0"/>
              </a:rPr>
              <a:t>LITERATURE REVIEW</a:t>
            </a:r>
          </a:p>
        </p:txBody>
      </p:sp>
    </p:spTree>
    <p:extLst>
      <p:ext uri="{BB962C8B-B14F-4D97-AF65-F5344CB8AC3E}">
        <p14:creationId xmlns:p14="http://schemas.microsoft.com/office/powerpoint/2010/main" val="211281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D200A63-2CCA-EA26-8EC5-3FB58C586D7E}"/>
              </a:ext>
            </a:extLst>
          </p:cNvPr>
          <p:cNvGraphicFramePr>
            <a:graphicFrameLocks noGrp="1"/>
          </p:cNvGraphicFramePr>
          <p:nvPr>
            <p:extLst>
              <p:ext uri="{D42A27DB-BD31-4B8C-83A1-F6EECF244321}">
                <p14:modId xmlns:p14="http://schemas.microsoft.com/office/powerpoint/2010/main" val="2260704402"/>
              </p:ext>
            </p:extLst>
          </p:nvPr>
        </p:nvGraphicFramePr>
        <p:xfrm>
          <a:off x="1042219" y="550608"/>
          <a:ext cx="9940413" cy="5925177"/>
        </p:xfrm>
        <a:graphic>
          <a:graphicData uri="http://schemas.openxmlformats.org/drawingml/2006/table">
            <a:tbl>
              <a:tblPr firstRow="1" bandRow="1">
                <a:tableStyleId>{5C22544A-7EE6-4342-B048-85BDC9FD1C3A}</a:tableStyleId>
              </a:tblPr>
              <a:tblGrid>
                <a:gridCol w="3313471">
                  <a:extLst>
                    <a:ext uri="{9D8B030D-6E8A-4147-A177-3AD203B41FA5}">
                      <a16:colId xmlns:a16="http://schemas.microsoft.com/office/drawing/2014/main" val="673679713"/>
                    </a:ext>
                  </a:extLst>
                </a:gridCol>
                <a:gridCol w="3313471">
                  <a:extLst>
                    <a:ext uri="{9D8B030D-6E8A-4147-A177-3AD203B41FA5}">
                      <a16:colId xmlns:a16="http://schemas.microsoft.com/office/drawing/2014/main" val="581379659"/>
                    </a:ext>
                  </a:extLst>
                </a:gridCol>
                <a:gridCol w="3313471">
                  <a:extLst>
                    <a:ext uri="{9D8B030D-6E8A-4147-A177-3AD203B41FA5}">
                      <a16:colId xmlns:a16="http://schemas.microsoft.com/office/drawing/2014/main" val="2183573242"/>
                    </a:ext>
                  </a:extLst>
                </a:gridCol>
              </a:tblGrid>
              <a:tr h="770914">
                <a:tc>
                  <a:txBody>
                    <a:bodyPr/>
                    <a:lstStyle/>
                    <a:p>
                      <a:r>
                        <a:rPr lang="en-IN" b="1" dirty="0">
                          <a:solidFill>
                            <a:srgbClr val="FFFFFF"/>
                          </a:solidFill>
                          <a:latin typeface="Times New Roman" panose="02020603050405020304" pitchFamily="18" charset="0"/>
                          <a:cs typeface="Times New Roman" panose="02020603050405020304" pitchFamily="18" charset="0"/>
                        </a:rPr>
                        <a:t>TITLE OF THE PAPER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Times New Roman" panose="02020603050405020304" pitchFamily="18" charset="0"/>
                          <a:cs typeface="Times New Roman" panose="02020603050405020304" pitchFamily="18" charset="0"/>
                        </a:rPr>
                        <a:t>AUTHOR AND YEAR OF THE</a:t>
                      </a:r>
                      <a:r>
                        <a:rPr lang="en-US" b="1" baseline="0" dirty="0">
                          <a:solidFill>
                            <a:srgbClr val="FFFFFF"/>
                          </a:solidFill>
                          <a:latin typeface="Times New Roman" panose="02020603050405020304" pitchFamily="18" charset="0"/>
                          <a:cs typeface="Times New Roman" panose="02020603050405020304" pitchFamily="18" charset="0"/>
                        </a:rPr>
                        <a:t> </a:t>
                      </a:r>
                      <a:r>
                        <a:rPr lang="en-US" b="1" dirty="0">
                          <a:solidFill>
                            <a:srgbClr val="FFFFFF"/>
                          </a:solidFill>
                          <a:latin typeface="Times New Roman" panose="02020603050405020304" pitchFamily="18" charset="0"/>
                          <a:cs typeface="Times New Roman" panose="02020603050405020304" pitchFamily="18" charset="0"/>
                        </a:rPr>
                        <a:t>PUBLICATION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GB" dirty="0">
                          <a:latin typeface="Times New Roman" panose="02020603050405020304" pitchFamily="18" charset="0"/>
                          <a:cs typeface="Times New Roman" panose="02020603050405020304" pitchFamily="18" charset="0"/>
                        </a:rPr>
                        <a:t>OBSERVATION AND OUTCOMES </a:t>
                      </a:r>
                    </a:p>
                  </a:txBody>
                  <a:tcPr/>
                </a:tc>
                <a:extLst>
                  <a:ext uri="{0D108BD9-81ED-4DB2-BD59-A6C34878D82A}">
                    <a16:rowId xmlns:a16="http://schemas.microsoft.com/office/drawing/2014/main" val="3570461840"/>
                  </a:ext>
                </a:extLst>
              </a:tr>
              <a:tr h="2070607">
                <a:tc>
                  <a:txBody>
                    <a:bodyPr/>
                    <a:lstStyle/>
                    <a:p>
                      <a:r>
                        <a:rPr lang="en-US" dirty="0">
                          <a:latin typeface="Times New Roman" panose="02020603050405020304" pitchFamily="18" charset="0"/>
                          <a:cs typeface="Times New Roman" panose="02020603050405020304" pitchFamily="18" charset="0"/>
                        </a:rPr>
                        <a:t>[3] CASE STUDY ON CHANNEL ESTIMATION TECHNIQUES FOR MIMO-OFDM SYSTEMS</a:t>
                      </a:r>
                      <a:endParaRPr lang="en-IN" dirty="0">
                        <a:latin typeface="Times New Roman" panose="02020603050405020304" pitchFamily="18" charset="0"/>
                        <a:cs typeface="Times New Roman" panose="02020603050405020304" pitchFamily="18" charset="0"/>
                      </a:endParaRPr>
                    </a:p>
                  </a:txBody>
                  <a:tcPr/>
                </a:tc>
                <a:tc>
                  <a:txBody>
                    <a:bodyPr/>
                    <a:lstStyle/>
                    <a:p>
                      <a:r>
                        <a:rPr lang="sv-SE" dirty="0">
                          <a:latin typeface="Times New Roman" panose="02020603050405020304" pitchFamily="18" charset="0"/>
                          <a:cs typeface="Times New Roman" panose="02020603050405020304" pitchFamily="18" charset="0"/>
                        </a:rPr>
                        <a:t>Mr. Srinivas Samala, Mr.T.Chandraprakash in 2018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Diverse channel assessment process are reviewed and discussed.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3974977"/>
                  </a:ext>
                </a:extLst>
              </a:tr>
              <a:tr h="3083656">
                <a:tc>
                  <a:txBody>
                    <a:bodyPr/>
                    <a:lstStyle/>
                    <a:p>
                      <a:r>
                        <a:rPr lang="en-US" dirty="0">
                          <a:latin typeface="Times New Roman" panose="02020603050405020304" pitchFamily="18" charset="0"/>
                          <a:cs typeface="Times New Roman" panose="02020603050405020304" pitchFamily="18" charset="0"/>
                        </a:rPr>
                        <a:t>[4] Comparative Study of MIMO-OFDM Channel Estimation in Wireless Systems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Obinna </a:t>
                      </a:r>
                      <a:r>
                        <a:rPr lang="en-IN" dirty="0" err="1">
                          <a:latin typeface="Times New Roman" panose="02020603050405020304" pitchFamily="18" charset="0"/>
                          <a:cs typeface="Times New Roman" panose="02020603050405020304" pitchFamily="18" charset="0"/>
                        </a:rPr>
                        <a:t>Okoyeigbo</a:t>
                      </a:r>
                      <a:r>
                        <a:rPr lang="en-IN" dirty="0">
                          <a:latin typeface="Times New Roman" panose="02020603050405020304" pitchFamily="18" charset="0"/>
                          <a:cs typeface="Times New Roman" panose="02020603050405020304" pitchFamily="18" charset="0"/>
                        </a:rPr>
                        <a:t>, Kennedy </a:t>
                      </a:r>
                      <a:r>
                        <a:rPr lang="en-IN" dirty="0" err="1">
                          <a:latin typeface="Times New Roman" panose="02020603050405020304" pitchFamily="18" charset="0"/>
                          <a:cs typeface="Times New Roman" panose="02020603050405020304" pitchFamily="18" charset="0"/>
                        </a:rPr>
                        <a:t>Okokpujie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Etinosa</a:t>
                      </a:r>
                      <a:r>
                        <a:rPr lang="en-IN" dirty="0">
                          <a:latin typeface="Times New Roman" panose="02020603050405020304" pitchFamily="18" charset="0"/>
                          <a:cs typeface="Times New Roman" panose="02020603050405020304" pitchFamily="18" charset="0"/>
                        </a:rPr>
                        <a:t> Noma-</a:t>
                      </a:r>
                      <a:r>
                        <a:rPr lang="en-IN" dirty="0" err="1">
                          <a:latin typeface="Times New Roman" panose="02020603050405020304" pitchFamily="18" charset="0"/>
                          <a:cs typeface="Times New Roman" panose="02020603050405020304" pitchFamily="18" charset="0"/>
                        </a:rPr>
                        <a:t>Osaghae</a:t>
                      </a:r>
                      <a:r>
                        <a:rPr lang="en-IN" dirty="0">
                          <a:latin typeface="Times New Roman" panose="02020603050405020304" pitchFamily="18" charset="0"/>
                          <a:cs typeface="Times New Roman" panose="02020603050405020304" pitchFamily="18" charset="0"/>
                        </a:rPr>
                        <a:t>, Charles U. </a:t>
                      </a:r>
                      <a:r>
                        <a:rPr lang="en-IN" dirty="0" err="1">
                          <a:latin typeface="Times New Roman" panose="02020603050405020304" pitchFamily="18" charset="0"/>
                          <a:cs typeface="Times New Roman" panose="02020603050405020304" pitchFamily="18" charset="0"/>
                        </a:rPr>
                        <a:t>Ndujiuba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Olamilekan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Shobayo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Abolade</a:t>
                      </a:r>
                      <a:r>
                        <a:rPr lang="en-IN" dirty="0">
                          <a:latin typeface="Times New Roman" panose="02020603050405020304" pitchFamily="18" charset="0"/>
                          <a:cs typeface="Times New Roman" panose="02020603050405020304" pitchFamily="18" charset="0"/>
                        </a:rPr>
                        <a:t> Jeremiah in 2018</a:t>
                      </a:r>
                    </a:p>
                  </a:txBody>
                  <a:tcPr/>
                </a:tc>
                <a:tc>
                  <a:txBody>
                    <a:bodyPr/>
                    <a:lstStyle/>
                    <a:p>
                      <a:r>
                        <a:rPr lang="en-US" dirty="0">
                          <a:latin typeface="Times New Roman" panose="02020603050405020304" pitchFamily="18" charset="0"/>
                          <a:cs typeface="Times New Roman" panose="02020603050405020304" pitchFamily="18" charset="0"/>
                        </a:rPr>
                        <a:t>The block type pilot arrangements, comb type pilot arrangements, the LS and MMSE channel estimation technique using MISO and SISO, with and without OFDM, have been modelled, simulated and compared, and conclusions have been made.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6301661"/>
                  </a:ext>
                </a:extLst>
              </a:tr>
            </a:tbl>
          </a:graphicData>
        </a:graphic>
      </p:graphicFrame>
    </p:spTree>
    <p:extLst>
      <p:ext uri="{BB962C8B-B14F-4D97-AF65-F5344CB8AC3E}">
        <p14:creationId xmlns:p14="http://schemas.microsoft.com/office/powerpoint/2010/main" val="10399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DC0402-2F9B-C2D8-C266-439492E2CD2B}"/>
              </a:ext>
            </a:extLst>
          </p:cNvPr>
          <p:cNvSpPr txBox="1"/>
          <p:nvPr/>
        </p:nvSpPr>
        <p:spPr>
          <a:xfrm>
            <a:off x="2546555" y="346275"/>
            <a:ext cx="6096000" cy="646331"/>
          </a:xfrm>
          <a:prstGeom prst="rect">
            <a:avLst/>
          </a:prstGeom>
          <a:noFill/>
        </p:spPr>
        <p:txBody>
          <a:bodyPr wrap="square">
            <a:spAutoFit/>
          </a:bodyPr>
          <a:lstStyle/>
          <a:p>
            <a:pPr algn="ctr"/>
            <a:r>
              <a:rPr lang="en-IN" sz="3600" dirty="0">
                <a:highlight>
                  <a:srgbClr val="C0C0C0"/>
                </a:highlight>
                <a:latin typeface="Times New Roman Bold" panose="02020803070505020304" pitchFamily="18" charset="0"/>
                <a:cs typeface="Times New Roman Bold" panose="02020803070505020304" pitchFamily="18" charset="0"/>
              </a:rPr>
              <a:t>OBJECTIVES</a:t>
            </a:r>
          </a:p>
        </p:txBody>
      </p:sp>
      <p:sp>
        <p:nvSpPr>
          <p:cNvPr id="5" name="TextBox 4">
            <a:extLst>
              <a:ext uri="{FF2B5EF4-FFF2-40B4-BE49-F238E27FC236}">
                <a16:creationId xmlns:a16="http://schemas.microsoft.com/office/drawing/2014/main" id="{D4209D45-4D61-F264-7FA3-EC0FFD2F46BA}"/>
              </a:ext>
            </a:extLst>
          </p:cNvPr>
          <p:cNvSpPr txBox="1"/>
          <p:nvPr/>
        </p:nvSpPr>
        <p:spPr>
          <a:xfrm>
            <a:off x="1396180" y="1672782"/>
            <a:ext cx="9301317" cy="4758354"/>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objective of channel estimation is to estimate the time-varying channel between the transmitter and receiver in a wireless communication system.</a:t>
            </a:r>
          </a:p>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determine the accuracy of the channel estimation process and its impact on the performance of the system.</a:t>
            </a:r>
          </a:p>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channel estimation errors like attenuation, phase shift and noise can be reduced.</a:t>
            </a:r>
          </a:p>
          <a:p>
            <a:pPr marL="285750" indent="-285750">
              <a:lnSpc>
                <a:spcPct val="2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endParaRPr lang="en-IN" dirty="0"/>
          </a:p>
        </p:txBody>
      </p:sp>
    </p:spTree>
    <p:extLst>
      <p:ext uri="{BB962C8B-B14F-4D97-AF65-F5344CB8AC3E}">
        <p14:creationId xmlns:p14="http://schemas.microsoft.com/office/powerpoint/2010/main" val="394898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70" y="107577"/>
            <a:ext cx="10515600" cy="1102659"/>
          </a:xfrm>
        </p:spPr>
        <p:txBody>
          <a:bodyPr>
            <a:normAutofit fontScale="90000"/>
          </a:bodyPr>
          <a:lstStyle/>
          <a:p>
            <a:pPr algn="ctr"/>
            <a:r>
              <a:rPr lang="en-US" sz="3600" b="1" dirty="0">
                <a:highlight>
                  <a:srgbClr val="C0C0C0"/>
                </a:highlight>
              </a:rPr>
              <a:t>MIMO-</a:t>
            </a:r>
            <a:r>
              <a:rPr lang="en-IN" sz="3600" b="1" dirty="0">
                <a:highlight>
                  <a:srgbClr val="C0C0C0"/>
                </a:highlight>
              </a:rPr>
              <a:t>Multiple Input Multiple Output </a:t>
            </a:r>
            <a:br>
              <a:rPr lang="en-IN" sz="4400" dirty="0"/>
            </a:br>
            <a:endParaRPr lang="en-IN" dirty="0"/>
          </a:p>
        </p:txBody>
      </p:sp>
      <p:sp>
        <p:nvSpPr>
          <p:cNvPr id="3" name="Content Placeholder 2"/>
          <p:cNvSpPr>
            <a:spLocks noGrp="1"/>
          </p:cNvSpPr>
          <p:nvPr>
            <p:ph idx="1"/>
          </p:nvPr>
        </p:nvSpPr>
        <p:spPr>
          <a:xfrm>
            <a:off x="551329" y="912885"/>
            <a:ext cx="11089341" cy="4854388"/>
          </a:xfrm>
        </p:spPr>
        <p:txBody>
          <a:bodyPr>
            <a:normAutofit/>
          </a:bodyPr>
          <a:lstStyle/>
          <a:p>
            <a:r>
              <a:rPr lang="en-IN" sz="2400" dirty="0">
                <a:latin typeface="Times New Roman" panose="02020603050405020304" pitchFamily="18" charset="0"/>
                <a:cs typeface="Times New Roman" panose="02020603050405020304" pitchFamily="18" charset="0"/>
              </a:rPr>
              <a:t>MIMO uses multiple antennas to send multiple parallel signals (from transmitter). </a:t>
            </a:r>
          </a:p>
          <a:p>
            <a:r>
              <a:rPr lang="en-IN" sz="2400" dirty="0">
                <a:latin typeface="Times New Roman" panose="02020603050405020304" pitchFamily="18" charset="0"/>
                <a:cs typeface="Times New Roman" panose="02020603050405020304" pitchFamily="18" charset="0"/>
              </a:rPr>
              <a:t>Multiple data streams transmitted in a single channel at the same time. Delivers simultaneous speed, coverage, and reliability improvements</a:t>
            </a:r>
          </a:p>
          <a:p>
            <a:endParaRPr lang="en-US" sz="2400" dirty="0"/>
          </a:p>
          <a:p>
            <a:endParaRPr lang="en-IN" sz="2300" dirty="0"/>
          </a:p>
          <a:p>
            <a:endParaRPr lang="en-IN" dirty="0"/>
          </a:p>
        </p:txBody>
      </p:sp>
      <p:pic>
        <p:nvPicPr>
          <p:cNvPr id="6" name="Picture 5">
            <a:extLst>
              <a:ext uri="{FF2B5EF4-FFF2-40B4-BE49-F238E27FC236}">
                <a16:creationId xmlns:a16="http://schemas.microsoft.com/office/drawing/2014/main" id="{D16D025A-D1D0-BAE0-D2B5-42A91BC22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103" y="2423788"/>
            <a:ext cx="7325031" cy="3521327"/>
          </a:xfrm>
          <a:prstGeom prst="rect">
            <a:avLst/>
          </a:prstGeom>
        </p:spPr>
      </p:pic>
      <p:sp>
        <p:nvSpPr>
          <p:cNvPr id="8" name="TextBox 7">
            <a:extLst>
              <a:ext uri="{FF2B5EF4-FFF2-40B4-BE49-F238E27FC236}">
                <a16:creationId xmlns:a16="http://schemas.microsoft.com/office/drawing/2014/main" id="{66B4766B-B66E-10DB-9831-AF4AC84C5D37}"/>
              </a:ext>
            </a:extLst>
          </p:cNvPr>
          <p:cNvSpPr txBox="1"/>
          <p:nvPr/>
        </p:nvSpPr>
        <p:spPr>
          <a:xfrm>
            <a:off x="6230470" y="6282769"/>
            <a:ext cx="6096000" cy="369332"/>
          </a:xfrm>
          <a:prstGeom prst="rect">
            <a:avLst/>
          </a:prstGeom>
          <a:noFill/>
        </p:spPr>
        <p:txBody>
          <a:bodyPr wrap="square">
            <a:spAutoFit/>
          </a:bodyPr>
          <a:lstStyle/>
          <a:p>
            <a:r>
              <a:rPr lang="en-IN" sz="1800" u="sng" dirty="0"/>
              <a:t>2x2 MIMO configuration </a:t>
            </a:r>
            <a:endParaRPr lang="en-IN"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604"/>
          </a:xfrm>
        </p:spPr>
        <p:txBody>
          <a:bodyPr>
            <a:normAutofit fontScale="90000"/>
          </a:bodyPr>
          <a:lstStyle/>
          <a:p>
            <a:r>
              <a:rPr lang="en-US" b="1" dirty="0">
                <a:highlight>
                  <a:srgbClr val="C0C0C0"/>
                </a:highlight>
              </a:rPr>
              <a:t>OFDM-Orthogonal frequency division multiplexing</a:t>
            </a:r>
            <a:endParaRPr lang="en-IN" b="1" dirty="0">
              <a:highlight>
                <a:srgbClr val="C0C0C0"/>
              </a:highlight>
            </a:endParaRPr>
          </a:p>
        </p:txBody>
      </p:sp>
      <p:sp>
        <p:nvSpPr>
          <p:cNvPr id="5" name="TextBox 4">
            <a:extLst>
              <a:ext uri="{FF2B5EF4-FFF2-40B4-BE49-F238E27FC236}">
                <a16:creationId xmlns:a16="http://schemas.microsoft.com/office/drawing/2014/main" id="{12A0CCEA-20D1-22F7-6B48-FDAF1512AB6A}"/>
              </a:ext>
            </a:extLst>
          </p:cNvPr>
          <p:cNvSpPr txBox="1"/>
          <p:nvPr/>
        </p:nvSpPr>
        <p:spPr>
          <a:xfrm>
            <a:off x="1150375" y="1285568"/>
            <a:ext cx="9979741" cy="646331"/>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The method for multiplexing signals which divides the available bandwidth into a series of frequencies known as tones.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913E04D-F8CA-5FA0-C96E-4D14A2832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88" y="2102657"/>
            <a:ext cx="6690546" cy="4562475"/>
          </a:xfrm>
          <a:prstGeom prst="rect">
            <a:avLst/>
          </a:prstGeom>
        </p:spPr>
      </p:pic>
      <p:pic>
        <p:nvPicPr>
          <p:cNvPr id="8" name="Picture 7">
            <a:extLst>
              <a:ext uri="{FF2B5EF4-FFF2-40B4-BE49-F238E27FC236}">
                <a16:creationId xmlns:a16="http://schemas.microsoft.com/office/drawing/2014/main" id="{1A53AE8B-79C3-49A8-2980-CF88BD9DF3DA}"/>
              </a:ext>
            </a:extLst>
          </p:cNvPr>
          <p:cNvPicPr>
            <a:picLocks noChangeAspect="1"/>
          </p:cNvPicPr>
          <p:nvPr/>
        </p:nvPicPr>
        <p:blipFill rotWithShape="1">
          <a:blip r:embed="rId3">
            <a:extLst>
              <a:ext uri="{28A0092B-C50C-407E-A947-70E740481C1C}">
                <a14:useLocalDpi xmlns:a14="http://schemas.microsoft.com/office/drawing/2010/main" val="0"/>
              </a:ext>
            </a:extLst>
          </a:blip>
          <a:srcRect l="4891" t="3482" r="7247"/>
          <a:stretch/>
        </p:blipFill>
        <p:spPr>
          <a:xfrm>
            <a:off x="7325033" y="1979614"/>
            <a:ext cx="4768645" cy="47332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highlight>
                  <a:srgbClr val="C0C0C0"/>
                </a:highlight>
              </a:rPr>
              <a:t>MIMO-OFDM</a:t>
            </a:r>
            <a:endParaRPr lang="en-IN" dirty="0">
              <a:highlight>
                <a:srgbClr val="C0C0C0"/>
              </a:highlight>
            </a:endParaRPr>
          </a:p>
        </p:txBody>
      </p:sp>
      <p:pic>
        <p:nvPicPr>
          <p:cNvPr id="4" name="Picture 3">
            <a:extLst>
              <a:ext uri="{FF2B5EF4-FFF2-40B4-BE49-F238E27FC236}">
                <a16:creationId xmlns:a16="http://schemas.microsoft.com/office/drawing/2014/main" id="{C229E1AE-9B19-ABDB-9F41-8A6B1A31F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25679"/>
            <a:ext cx="9291484" cy="42377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804</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Sanchez</vt:lpstr>
      <vt:lpstr>Sanchez Bold</vt:lpstr>
      <vt:lpstr>Times New Roman</vt:lpstr>
      <vt:lpstr>Times New Roman Bold</vt:lpstr>
      <vt:lpstr>Wingdings</vt:lpstr>
      <vt:lpstr>Office Theme</vt:lpstr>
      <vt:lpstr>Government Sri Krishnarajendra Silver Jubilee Technological Institute   K. R. Circle, Bangalore - 560001  </vt:lpstr>
      <vt:lpstr>Content:</vt:lpstr>
      <vt:lpstr>INTRODUCTION</vt:lpstr>
      <vt:lpstr>PowerPoint Presentation</vt:lpstr>
      <vt:lpstr>PowerPoint Presentation</vt:lpstr>
      <vt:lpstr>PowerPoint Presentation</vt:lpstr>
      <vt:lpstr>MIMO-Multiple Input Multiple Output  </vt:lpstr>
      <vt:lpstr>OFDM-Orthogonal frequency division multiplexing</vt:lpstr>
      <vt:lpstr>MIMO-OFDM</vt:lpstr>
      <vt:lpstr>PowerPoint Presentation</vt:lpstr>
      <vt:lpstr>Methodology for channel estimation analysis</vt:lpstr>
      <vt:lpstr>PROJECT PROGRESS </vt:lpstr>
      <vt:lpstr>EXPECTED 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chandan kumar</cp:lastModifiedBy>
  <cp:revision>13</cp:revision>
  <dcterms:created xsi:type="dcterms:W3CDTF">2023-06-07T01:04:00Z</dcterms:created>
  <dcterms:modified xsi:type="dcterms:W3CDTF">2023-06-08T16:43:34Z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5D708E3662E0465496E1B10C70868192</vt:lpwstr>
  </property>
  <property fmtid="{D5CDD505-2E9C-101B-9397-08002B2CF9AE}" pid="3" name="KSOProductBuildVer">
    <vt:lpwstr>1033-11.2.0.11537</vt:lpwstr>
  </property>
</Properties>
</file>