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6"/>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9"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0"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6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Slide Image Placeholder 1"/>
          <p:cNvSpPr>
            <a:spLocks noGrp="1" noRot="1" noChangeAspect="1"/>
          </p:cNvSpPr>
          <p:nvPr>
            <p:ph type="sldImg"/>
          </p:nvPr>
        </p:nvSpPr>
        <p:spPr>
          <a:xfrm>
            <a:off x="381000" y="685800"/>
            <a:ext cx="6096000" cy="3429000"/>
          </a:xfrm>
        </p:spPr>
      </p:sp>
      <p:sp>
        <p:nvSpPr>
          <p:cNvPr id="1048671"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64"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5"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6"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7"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104866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1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2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2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7"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8"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9"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80"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81"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82"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83"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84"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85"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72"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3"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74"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5"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6"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6"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7"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8"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8045" y="1877868"/>
            <a:ext cx="5025352" cy="37084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370841"/>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521644" cy="4216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Name :</a:t>
            </a:r>
            <a:r>
              <a:rPr lang="zh-CN" altLang="en-US" sz="1100" b="0" i="0" u="none" strike="noStrike" cap="none">
                <a:solidFill>
                  <a:schemeClr val="tx1"/>
                </a:solidFill>
                <a:latin typeface="Arial"/>
                <a:ea typeface="Arial"/>
                <a:cs typeface="Arial"/>
                <a:sym typeface="Arial"/>
              </a:rPr>
              <a:t> </a:t>
            </a:r>
            <a:r>
              <a:rPr lang="en-US" altLang="zh-CN" sz="1100" b="0" i="0" u="none" strike="noStrike" cap="none">
                <a:solidFill>
                  <a:schemeClr val="tx1"/>
                </a:solidFill>
                <a:latin typeface="Arial"/>
                <a:ea typeface="Arial"/>
                <a:cs typeface="Arial"/>
                <a:sym typeface="Arial"/>
              </a:rPr>
              <a:t>S.Dhanushiya</a:t>
            </a:r>
            <a:endParaRPr lang="en-US" sz="1100" b="0" i="0" u="none" strike="noStrike" cap="none">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t>
            </a:r>
            <a:r>
              <a:rPr lang="zh-CN" altLang="en-US" sz="1100" b="0" i="0" u="none" strike="noStrike" cap="none">
                <a:solidFill>
                  <a:schemeClr val="tx1"/>
                </a:solidFill>
                <a:latin typeface="Arial"/>
                <a:ea typeface="Arial"/>
                <a:cs typeface="Arial"/>
                <a:sym typeface="Arial"/>
              </a:rPr>
              <a:t> </a:t>
            </a:r>
            <a:r>
              <a:rPr lang="en-US" altLang="zh-CN" sz="1100" b="0" i="0" u="none" strike="noStrike" cap="none">
                <a:solidFill>
                  <a:schemeClr val="tx1"/>
                </a:solidFill>
                <a:latin typeface="Arial"/>
                <a:ea typeface="Arial"/>
                <a:cs typeface="Arial"/>
                <a:sym typeface="Arial"/>
              </a:rPr>
              <a:t>au951221104010</a:t>
            </a:r>
            <a:endParaRPr lang="en-US" sz="1100" b="0" i="0" u="none" strike="noStrike" cap="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44" name="TextBox 5"/>
          <p:cNvSpPr txBox="1"/>
          <p:nvPr/>
        </p:nvSpPr>
        <p:spPr>
          <a:xfrm>
            <a:off x="492236" y="1448365"/>
            <a:ext cx="7951304" cy="2186940"/>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4"/>
          <p:cNvPicPr>
            <a:picLocks noChangeAspect="1"/>
          </p:cNvPicPr>
          <p:nvPr/>
        </p:nvPicPr>
        <p:blipFill>
          <a:blip r:embed="rId2"/>
          <a:stretch>
            <a:fillRect/>
          </a:stretch>
        </p:blipFill>
        <p:spPr>
          <a:xfrm>
            <a:off x="1719471" y="1437792"/>
            <a:ext cx="5953535" cy="28691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sp>
        <p:nvSpPr>
          <p:cNvPr id="1048651" name="TextBox 3"/>
          <p:cNvSpPr txBox="1"/>
          <p:nvPr/>
        </p:nvSpPr>
        <p:spPr>
          <a:xfrm>
            <a:off x="1225135" y="1628913"/>
            <a:ext cx="7289855" cy="2377440"/>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3057201" y="632023"/>
            <a:ext cx="7886430" cy="632649"/>
          </a:xfrm>
        </p:spPr>
        <p:txBody>
          <a:bodyPr/>
          <a:lstStyle/>
          <a:p>
            <a:pPr algn="ctr"/>
            <a:r>
              <a:rPr lang="en-US" b="1" dirty="0"/>
              <a:t>Service-Page</a:t>
            </a:r>
          </a:p>
        </p:txBody>
      </p:sp>
      <p:sp>
        <p:nvSpPr>
          <p:cNvPr id="1048653" name="TextBox 3"/>
          <p:cNvSpPr txBox="1"/>
          <p:nvPr/>
        </p:nvSpPr>
        <p:spPr>
          <a:xfrm>
            <a:off x="755788" y="1814468"/>
            <a:ext cx="4576140" cy="1615440"/>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2656875" y="588249"/>
            <a:ext cx="7886430" cy="624183"/>
          </a:xfrm>
        </p:spPr>
        <p:txBody>
          <a:bodyPr/>
          <a:lstStyle/>
          <a:p>
            <a:pPr algn="ctr"/>
            <a:r>
              <a:rPr lang="en-US" b="1"/>
              <a:t>Departments-Page</a:t>
            </a:r>
          </a:p>
        </p:txBody>
      </p:sp>
      <p:sp>
        <p:nvSpPr>
          <p:cNvPr id="1048655" name="TextBox 3"/>
          <p:cNvSpPr txBox="1"/>
          <p:nvPr/>
        </p:nvSpPr>
        <p:spPr>
          <a:xfrm>
            <a:off x="1100898" y="1771531"/>
            <a:ext cx="4576140" cy="1424940"/>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lstStyle/>
          <a:p>
            <a:pPr algn="ctr"/>
            <a:r>
              <a:rPr lang="en-US" b="1" dirty="0"/>
              <a:t>Blog-Page</a:t>
            </a:r>
          </a:p>
        </p:txBody>
      </p:sp>
      <p:pic>
        <p:nvPicPr>
          <p:cNvPr id="2097163" name="Picture 4"/>
          <p:cNvPicPr>
            <a:picLocks noChangeAspect="1"/>
          </p:cNvPicPr>
          <p:nvPr/>
        </p:nvPicPr>
        <p:blipFill>
          <a:blip r:embed="rId2"/>
          <a:stretch>
            <a:fillRect/>
          </a:stretch>
        </p:blipFill>
        <p:spPr>
          <a:xfrm>
            <a:off x="2283704" y="1945316"/>
            <a:ext cx="4576141" cy="15565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8" name="TextBox 3"/>
          <p:cNvSpPr txBox="1"/>
          <p:nvPr/>
        </p:nvSpPr>
        <p:spPr>
          <a:xfrm>
            <a:off x="806864" y="1267649"/>
            <a:ext cx="6716506" cy="2948939"/>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graphicFrame>
        <p:nvGraphicFramePr>
          <p:cNvPr id="2" name="Table 1">
            <a:extLst>
              <a:ext uri="{FF2B5EF4-FFF2-40B4-BE49-F238E27FC236}">
                <a16:creationId xmlns:a16="http://schemas.microsoft.com/office/drawing/2014/main" id="{CD568BCB-3CCE-43CF-BED2-1F93324B55E2}"/>
              </a:ext>
            </a:extLst>
          </p:cNvPr>
          <p:cNvGraphicFramePr>
            <a:graphicFrameLocks noGrp="1"/>
          </p:cNvGraphicFramePr>
          <p:nvPr>
            <p:extLst>
              <p:ext uri="{D42A27DB-BD31-4B8C-83A1-F6EECF244321}">
                <p14:modId xmlns:p14="http://schemas.microsoft.com/office/powerpoint/2010/main" val="282370224"/>
              </p:ext>
            </p:extLst>
          </p:nvPr>
        </p:nvGraphicFramePr>
        <p:xfrm>
          <a:off x="138652" y="1530190"/>
          <a:ext cx="7886700" cy="1709998"/>
        </p:xfrm>
        <a:graphic>
          <a:graphicData uri="http://schemas.openxmlformats.org/drawingml/2006/table">
            <a:tbl>
              <a:tblPr/>
              <a:tblGrid>
                <a:gridCol w="1019397">
                  <a:extLst>
                    <a:ext uri="{9D8B030D-6E8A-4147-A177-3AD203B41FA5}">
                      <a16:colId xmlns:a16="http://schemas.microsoft.com/office/drawing/2014/main" val="1904465076"/>
                    </a:ext>
                  </a:extLst>
                </a:gridCol>
                <a:gridCol w="6867303">
                  <a:extLst>
                    <a:ext uri="{9D8B030D-6E8A-4147-A177-3AD203B41FA5}">
                      <a16:colId xmlns:a16="http://schemas.microsoft.com/office/drawing/2014/main" val="2417145064"/>
                    </a:ext>
                  </a:extLst>
                </a:gridCol>
              </a:tblGrid>
              <a:tr h="363113">
                <a:tc>
                  <a:txBody>
                    <a:bodyPr/>
                    <a:lstStyle/>
                    <a:p>
                      <a:pPr fontAlgn="t"/>
                      <a:endParaRPr lang="en-US" sz="1000">
                        <a:effectLst/>
                      </a:endParaRPr>
                    </a:p>
                  </a:txBody>
                  <a:tcPr marL="106798" marR="106798" marT="32039" marB="32039">
                    <a:lnL>
                      <a:noFill/>
                    </a:lnL>
                    <a:lnR>
                      <a:noFill/>
                    </a:lnR>
                    <a:lnT>
                      <a:noFill/>
                    </a:lnT>
                    <a:lnB>
                      <a:noFill/>
                    </a:lnB>
                  </a:tcPr>
                </a:tc>
                <a:tc>
                  <a:txBody>
                    <a:bodyPr/>
                    <a:lstStyle/>
                    <a:p>
                      <a:pPr rtl="0"/>
                      <a:r>
                        <a:rPr lang="en-US" sz="1400" b="0" i="0" u="none" strike="noStrike" cap="none" dirty="0">
                          <a:solidFill>
                            <a:schemeClr val="tx1"/>
                          </a:solidFill>
                          <a:effectLst/>
                          <a:latin typeface="+mn-lt"/>
                          <a:ea typeface="+mn-ea"/>
                          <a:cs typeface="+mn-cs"/>
                          <a:sym typeface="Arial"/>
                        </a:rPr>
                        <a:t> In concluding your voting application project using the Django framework, you could summarize key achievements, challenges faced, lessons learned, and future improvements or extensions. Additionally, you might reflect on the project's impact, relevance, and potential for further development or real-world application. It's also helpful to mention any insights gained into Django development practices and the overall experience of working on the project.</a:t>
                      </a:r>
                    </a:p>
                    <a:p>
                      <a:br>
                        <a:rPr lang="en-US" sz="1400" b="0" i="0" u="none" strike="noStrike" cap="none" dirty="0">
                          <a:solidFill>
                            <a:schemeClr val="tx1"/>
                          </a:solidFill>
                          <a:effectLst/>
                          <a:latin typeface="+mn-lt"/>
                          <a:ea typeface="+mn-ea"/>
                          <a:cs typeface="+mn-cs"/>
                          <a:sym typeface="Arial"/>
                        </a:rPr>
                      </a:br>
                      <a:endParaRPr lang="en-US" sz="1000" dirty="0">
                        <a:solidFill>
                          <a:srgbClr val="222222"/>
                        </a:solidFill>
                        <a:effectLst/>
                      </a:endParaRPr>
                    </a:p>
                  </a:txBody>
                  <a:tcPr marL="64079" marR="64079" marT="32039" marB="32039" anchor="ctr">
                    <a:lnL>
                      <a:noFill/>
                    </a:lnL>
                    <a:lnR>
                      <a:noFill/>
                    </a:lnR>
                    <a:lnT>
                      <a:noFill/>
                    </a:lnT>
                    <a:lnB>
                      <a:noFill/>
                    </a:lnB>
                  </a:tcPr>
                </a:tc>
                <a:extLst>
                  <a:ext uri="{0D108BD9-81ED-4DB2-BD59-A6C34878D82A}">
                    <a16:rowId xmlns:a16="http://schemas.microsoft.com/office/drawing/2014/main" val="2610831089"/>
                  </a:ext>
                </a:extLst>
              </a:tr>
            </a:tbl>
          </a:graphicData>
        </a:graphic>
      </p:graphicFrame>
      <p:sp>
        <p:nvSpPr>
          <p:cNvPr id="3" name="Rectangle 1">
            <a:extLst>
              <a:ext uri="{FF2B5EF4-FFF2-40B4-BE49-F238E27FC236}">
                <a16:creationId xmlns:a16="http://schemas.microsoft.com/office/drawing/2014/main" id="{77494A32-4898-49FC-9608-4B6B0E445AB7}"/>
              </a:ext>
            </a:extLst>
          </p:cNvPr>
          <p:cNvSpPr>
            <a:spLocks noChangeArrowheads="1"/>
          </p:cNvSpPr>
          <p:nvPr/>
        </p:nvSpPr>
        <p:spPr bwMode="auto">
          <a:xfrm>
            <a:off x="628650" y="2631559"/>
            <a:ext cx="2487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2400" b="0" i="0" u="none" strike="noStrike" cap="none" normalizeH="0" baseline="0" dirty="0">
              <a:ln>
                <a:noFill/>
              </a:ln>
              <a:solidFill>
                <a:srgbClr val="222222"/>
              </a:solidFill>
              <a:effectLst/>
              <a:latin typeface="Google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a:spLocks noGrp="1"/>
          </p:cNvSpPr>
          <p:nvPr>
            <p:ph type="title"/>
          </p:nvPr>
        </p:nvSpPr>
        <p:spPr>
          <a:xfrm>
            <a:off x="3504528" y="2334505"/>
            <a:ext cx="2149019" cy="419100"/>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7"/>
          <p:cNvSpPr txBox="1"/>
          <p:nvPr/>
        </p:nvSpPr>
        <p:spPr>
          <a:xfrm>
            <a:off x="683715" y="1528842"/>
            <a:ext cx="7887003" cy="1600438"/>
          </a:xfrm>
          <a:prstGeom prst="rect">
            <a:avLst/>
          </a:prstGeom>
          <a:noFill/>
        </p:spPr>
        <p:txBody>
          <a:bodyPr wrap="square">
            <a:spAutoFit/>
          </a:bodyPr>
          <a:lstStyle/>
          <a:p>
            <a:r>
              <a:rPr lang="en-US" dirty="0"/>
              <a:t>This project aims to develop a web-based voting application using Django, a high-level Python web framework. The application allows users to register, create, and participate in polls on various topics. It provides a user-friendly interface for voting, displaying real-time results, and managing polls. Security features such as authentication and authorization ensure the integrity and confidentiality of the voting process. The project leverages Django's built-in features for efficient development and scalability.</a:t>
            </a:r>
            <a:endParaRPr lang="en-US" dirty="0">
              <a:effectLst/>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5"/>
          <p:cNvSpPr txBox="1"/>
          <p:nvPr/>
        </p:nvSpPr>
        <p:spPr>
          <a:xfrm>
            <a:off x="346572" y="1059610"/>
            <a:ext cx="8658776" cy="281941"/>
          </a:xfrm>
          <a:prstGeom prst="rect">
            <a:avLst/>
          </a:prstGeom>
          <a:noFill/>
        </p:spPr>
        <p:txBody>
          <a:bodyPr wrap="square">
            <a:spAutoFit/>
          </a:bodyPr>
          <a:lstStyle/>
          <a:p>
            <a:pPr algn="l"/>
            <a:endParaRPr lang="en-US" b="0" i="0">
              <a:solidFill>
                <a:srgbClr val="000000"/>
              </a:solidFill>
              <a:effectLst/>
              <a:latin typeface="Söhne"/>
            </a:endParaRPr>
          </a:p>
        </p:txBody>
      </p:sp>
      <p:sp>
        <p:nvSpPr>
          <p:cNvPr id="1048616" name="TextBox 6"/>
          <p:cNvSpPr txBox="1"/>
          <p:nvPr/>
        </p:nvSpPr>
        <p:spPr>
          <a:xfrm>
            <a:off x="865188" y="1537802"/>
            <a:ext cx="7082320" cy="2031325"/>
          </a:xfrm>
          <a:prstGeom prst="rect">
            <a:avLst/>
          </a:prstGeom>
          <a:noFill/>
        </p:spPr>
        <p:txBody>
          <a:bodyPr wrap="square">
            <a:spAutoFit/>
          </a:bodyPr>
          <a:lstStyle/>
          <a:p>
            <a:r>
              <a:rPr lang="en-US" dirty="0"/>
              <a:t>Design and develop a web-based voting application using the Django framework. The application should allow users to register, log in, create polls, vote on existing polls, view poll results, and administer the application as an admin. Ensure security measures are implemented to prevent unauthorized access and tampering with the voting process. The application should provide a user-friendly interface and adhere to best practices in web development and user experience design.</a:t>
            </a:r>
            <a:endParaRPr lang="en-US" b="0" i="0" dirty="0">
              <a:solidFill>
                <a:srgbClr val="000000"/>
              </a:solidFill>
              <a:effectLst/>
              <a:latin typeface="Söhne"/>
            </a:endParaRPr>
          </a:p>
          <a:p>
            <a:pPr marL="285750" indent="-285750" algn="l">
              <a:buFont typeface="Arial" panose="020B0604020202020204" pitchFamily="34" charset="0"/>
              <a:buChar char="•"/>
            </a:pPr>
            <a:endParaRPr lang="en-US" b="0" i="0" dirty="0">
              <a:solidFill>
                <a:srgbClr val="000000"/>
              </a:solidFill>
              <a:effectLst/>
              <a:latin typeface="Söhne"/>
            </a:endParaRPr>
          </a:p>
          <a:p>
            <a:br>
              <a:rPr lang="en-US" b="0" i="0" dirty="0">
                <a:solidFill>
                  <a:srgbClr val="000000"/>
                </a:solidFill>
                <a:effectLst/>
                <a:latin typeface="Söhne"/>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1048623" name="TextBox 6"/>
          <p:cNvSpPr txBox="1"/>
          <p:nvPr/>
        </p:nvSpPr>
        <p:spPr>
          <a:xfrm>
            <a:off x="1204430" y="1435653"/>
            <a:ext cx="7050569" cy="2948940"/>
          </a:xfrm>
          <a:prstGeom prst="rect">
            <a:avLst/>
          </a:prstGeom>
          <a:noFill/>
        </p:spPr>
        <p:txBody>
          <a:bodyPr wrap="square">
            <a:spAutoFit/>
          </a:bodyPr>
          <a:lstStyle/>
          <a:p>
            <a:pPr marL="285750" indent="-285750" algn="l">
              <a:buFont typeface="Arial" panose="020B0604020202020204" pitchFamily="34" charset="0"/>
              <a:buChar char="•"/>
            </a:pPr>
            <a:r>
              <a:rPr lang="en-US" b="0" i="0">
                <a:solidFill>
                  <a:srgbClr val="0D0D0D"/>
                </a:solidFill>
                <a:effectLst/>
                <a:latin typeface="Söhne"/>
              </a:rPr>
              <a:t>Create a new Django app within the project to handle the voting functionality. This app will contain models, views, templates, and any other necessary components</a:t>
            </a:r>
            <a:r>
              <a:rPr lang="en-US" altLang="zh-CN">
                <a:solidFill>
                  <a:srgbClr val="0D0D0D"/>
                </a:solidFill>
                <a:latin typeface="Söhne"/>
              </a:rPr>
              <a:t>.</a:t>
            </a:r>
            <a:r>
              <a:rPr lang="en-US" b="0" i="0">
                <a:solidFill>
                  <a:srgbClr val="0D0D0D"/>
                </a:solidFill>
                <a:effectLst/>
                <a:latin typeface="Söhne"/>
              </a:rPr>
              <a:t>Define Django models to represent the data associated with the voting system, such as User, Poll, Choice, and Vote</a:t>
            </a:r>
            <a:r>
              <a:rPr lang="en-US" altLang="zh-CN">
                <a:solidFill>
                  <a:srgbClr val="0D0D0D"/>
                </a:solidFill>
                <a:latin typeface="Söhne"/>
              </a:rPr>
              <a:t>.</a:t>
            </a:r>
          </a:p>
          <a:p>
            <a:pPr marL="285750" indent="-285750" algn="l">
              <a:buFont typeface="Arial" panose="020B0604020202020204" pitchFamily="34" charset="0"/>
              <a:buChar char="•"/>
            </a:pPr>
            <a:endParaRPr lang="en-US" b="0" i="0">
              <a:solidFill>
                <a:srgbClr val="0D0D0D"/>
              </a:solidFill>
              <a:effectLst/>
              <a:latin typeface="Söhne"/>
            </a:endParaRPr>
          </a:p>
          <a:p>
            <a:pPr marL="285750" indent="-285750" algn="l">
              <a:buFont typeface="Arial" panose="020B0604020202020204" pitchFamily="34" charset="0"/>
              <a:buChar char="•"/>
            </a:pPr>
            <a:r>
              <a:rPr lang="en-US" altLang="zh-CN" b="0" i="0">
                <a:solidFill>
                  <a:srgbClr val="0D0D0D"/>
                </a:solidFill>
                <a:effectLst/>
                <a:latin typeface="Söhne"/>
              </a:rPr>
              <a:t>Project setup</a:t>
            </a:r>
          </a:p>
          <a:p>
            <a:pPr marL="285750" indent="-285750" algn="l">
              <a:buFont typeface="Arial" panose="020B0604020202020204" pitchFamily="34" charset="0"/>
              <a:buChar char="•"/>
            </a:pPr>
            <a:r>
              <a:rPr lang="en-US" altLang="zh-CN" b="0" i="0">
                <a:solidFill>
                  <a:srgbClr val="0D0D0D"/>
                </a:solidFill>
                <a:effectLst/>
                <a:latin typeface="Söhne"/>
              </a:rPr>
              <a:t>App creation </a:t>
            </a:r>
          </a:p>
          <a:p>
            <a:pPr marL="285750" indent="-285750" algn="l">
              <a:buFont typeface="Arial" panose="020B0604020202020204" pitchFamily="34" charset="0"/>
              <a:buChar char="•"/>
            </a:pPr>
            <a:r>
              <a:rPr lang="en-US" altLang="zh-CN">
                <a:solidFill>
                  <a:srgbClr val="0D0D0D"/>
                </a:solidFill>
                <a:latin typeface="Söhne"/>
              </a:rPr>
              <a:t>Database</a:t>
            </a:r>
            <a:r>
              <a:rPr lang="en-US" altLang="zh-CN" b="0" i="0">
                <a:solidFill>
                  <a:srgbClr val="0D0D0D"/>
                </a:solidFill>
                <a:effectLst/>
                <a:latin typeface="Söhne"/>
              </a:rPr>
              <a:t> models</a:t>
            </a:r>
          </a:p>
          <a:p>
            <a:pPr marL="285750" indent="-285750" algn="l">
              <a:buFont typeface="Arial" panose="020B0604020202020204" pitchFamily="34" charset="0"/>
              <a:buChar char="•"/>
            </a:pPr>
            <a:r>
              <a:rPr lang="en-US" altLang="zh-CN" b="0" i="0">
                <a:solidFill>
                  <a:srgbClr val="0D0D0D"/>
                </a:solidFill>
                <a:effectLst/>
                <a:latin typeface="Söhne"/>
              </a:rPr>
              <a:t>Admin interfaces</a:t>
            </a:r>
          </a:p>
          <a:p>
            <a:pPr marL="285750" indent="-285750" algn="l">
              <a:buFont typeface="Arial" panose="020B0604020202020204" pitchFamily="34" charset="0"/>
              <a:buChar char="•"/>
            </a:pPr>
            <a:r>
              <a:rPr lang="en-US" altLang="zh-CN" b="0" i="0">
                <a:solidFill>
                  <a:srgbClr val="0D0D0D"/>
                </a:solidFill>
                <a:effectLst/>
                <a:latin typeface="Söhne"/>
              </a:rPr>
              <a:t>User authentication</a:t>
            </a:r>
          </a:p>
          <a:p>
            <a:pPr marL="285750" indent="-285750" algn="l">
              <a:buFont typeface="Arial" panose="020B0604020202020204" pitchFamily="34" charset="0"/>
              <a:buChar char="•"/>
            </a:pPr>
            <a:r>
              <a:rPr lang="en-US" altLang="zh-CN">
                <a:solidFill>
                  <a:srgbClr val="0D0D0D"/>
                </a:solidFill>
                <a:latin typeface="Söhne"/>
              </a:rPr>
              <a:t>Poll creation</a:t>
            </a:r>
          </a:p>
          <a:p>
            <a:pPr marL="285750" indent="-285750" algn="l">
              <a:buFont typeface="Arial" panose="020B0604020202020204" pitchFamily="34" charset="0"/>
              <a:buChar char="•"/>
            </a:pPr>
            <a:r>
              <a:rPr lang="en-US" altLang="zh-CN">
                <a:solidFill>
                  <a:srgbClr val="0D0D0D"/>
                </a:solidFill>
                <a:latin typeface="Söhne"/>
              </a:rPr>
              <a:t>Voting and results display</a:t>
            </a:r>
            <a:endParaRPr lang="en-US" altLang="zh-CN" b="0" i="0">
              <a:solidFill>
                <a:srgbClr val="0D0D0D"/>
              </a:solidFill>
              <a:effectLst/>
              <a:latin typeface="Söhne"/>
            </a:endParaRPr>
          </a:p>
          <a:p>
            <a:pPr marL="285750" indent="-285750" algn="l">
              <a:buFont typeface="Arial" panose="020B0604020202020204" pitchFamily="34" charset="0"/>
              <a:buChar char="•"/>
            </a:pPr>
            <a:r>
              <a:rPr lang="en-US" altLang="zh-CN" b="0" i="0">
                <a:solidFill>
                  <a:srgbClr val="0D0D0D"/>
                </a:solidFill>
                <a:effectLst/>
                <a:latin typeface="Söhne"/>
              </a:rPr>
              <a:t>Frondend design</a:t>
            </a:r>
            <a:r>
              <a:rPr lang="zh-CN" altLang="en-US" b="0" i="0">
                <a:solidFill>
                  <a:srgbClr val="0D0D0D"/>
                </a:solidFill>
                <a:effectLst/>
                <a:latin typeface="Söhne"/>
              </a:rPr>
              <a:t> </a:t>
            </a:r>
            <a:r>
              <a:rPr lang="en-US" altLang="zh-CN" b="0" i="0">
                <a:solidFill>
                  <a:srgbClr val="0D0D0D"/>
                </a:solidFill>
                <a:effectLst/>
                <a:latin typeface="Söhne"/>
              </a:rPr>
              <a:t>and </a:t>
            </a:r>
            <a:r>
              <a:rPr lang="en-US" altLang="zh-CN">
                <a:solidFill>
                  <a:srgbClr val="0D0D0D"/>
                </a:solidFill>
                <a:latin typeface="Söhne"/>
              </a:rPr>
              <a:t>URL</a:t>
            </a:r>
            <a:r>
              <a:rPr lang="zh-CN" altLang="en-US">
                <a:solidFill>
                  <a:srgbClr val="0D0D0D"/>
                </a:solidFill>
                <a:latin typeface="Söhne"/>
              </a:rPr>
              <a:t> </a:t>
            </a:r>
            <a:r>
              <a:rPr lang="en-US" altLang="zh-CN">
                <a:solidFill>
                  <a:srgbClr val="0D0D0D"/>
                </a:solidFill>
                <a:latin typeface="Söhne"/>
              </a:rPr>
              <a:t>routing</a:t>
            </a:r>
          </a:p>
          <a:p>
            <a:pPr marL="285750" indent="-285750" algn="l">
              <a:buFont typeface="Arial" panose="020B0604020202020204" pitchFamily="34" charset="0"/>
              <a:buChar char="•"/>
            </a:pPr>
            <a:r>
              <a:rPr lang="en-US" altLang="zh-CN">
                <a:solidFill>
                  <a:srgbClr val="0D0D0D"/>
                </a:solidFill>
                <a:latin typeface="Söhne"/>
              </a:rPr>
              <a:t>Testing and deployment</a:t>
            </a:r>
          </a:p>
          <a:p>
            <a:pPr marL="285750" indent="-285750" algn="l">
              <a:buFont typeface="Arial" panose="020B0604020202020204" pitchFamily="34" charset="0"/>
              <a:buChar char="•"/>
            </a:pPr>
            <a:endParaRPr lang="en-US" b="0" i="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4"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25" name="TextBox 10"/>
          <p:cNvSpPr txBox="1"/>
          <p:nvPr/>
        </p:nvSpPr>
        <p:spPr>
          <a:xfrm>
            <a:off x="745925" y="1281090"/>
            <a:ext cx="8033640" cy="2531270"/>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Söhne"/>
            </a:endParaRPr>
          </a:p>
          <a:p>
            <a:pPr marL="285750" lvl="1" indent="-285750">
              <a:buFont typeface="Arial" panose="020B0604020202020204" pitchFamily="34" charset="0"/>
              <a:buChar char="•"/>
            </a:pPr>
            <a:r>
              <a:rPr lang="en-US" b="0" i="0" dirty="0">
                <a:solidFill>
                  <a:srgbClr val="0D0D0D"/>
                </a:solidFill>
                <a:effectLst/>
                <a:latin typeface="Söhne"/>
              </a:rPr>
              <a:t>Utilize Django's built-in authentication system for user registration, login, and logout functionalities.</a:t>
            </a:r>
          </a:p>
          <a:p>
            <a:pPr lvl="1"/>
            <a:r>
              <a:rPr lang="en-US" b="0" i="0" dirty="0">
                <a:solidFill>
                  <a:srgbClr val="0D0D0D"/>
                </a:solidFill>
                <a:effectLst/>
                <a:latin typeface="Söhne"/>
              </a:rPr>
              <a:t>Customize authentication views and templates as needed.</a:t>
            </a:r>
          </a:p>
          <a:p>
            <a:endParaRPr lang="en-US" b="0" i="0" dirty="0">
              <a:solidFill>
                <a:srgbClr val="0D0D0D"/>
              </a:solidFill>
              <a:effectLst/>
              <a:latin typeface="Söhne"/>
            </a:endParaRPr>
          </a:p>
          <a:p>
            <a:pPr marL="285750" lvl="1" indent="-285750">
              <a:buFont typeface="Arial" panose="020B0604020202020204" pitchFamily="34" charset="0"/>
              <a:buChar char="•"/>
            </a:pPr>
            <a:r>
              <a:rPr lang="en-US" b="0" i="0" dirty="0">
                <a:solidFill>
                  <a:srgbClr val="0D0D0D"/>
                </a:solidFill>
                <a:effectLst/>
                <a:latin typeface="Söhne"/>
              </a:rPr>
              <a:t>Implement views and templates for displaying candidates and allowing users to cast their votes.</a:t>
            </a:r>
          </a:p>
          <a:p>
            <a:pPr lvl="1"/>
            <a:r>
              <a:rPr lang="en-US" b="0" i="0" dirty="0">
                <a:solidFill>
                  <a:srgbClr val="0D0D0D"/>
                </a:solidFill>
                <a:effectLst/>
                <a:latin typeface="Söhne"/>
              </a:rPr>
              <a:t>Ensure that each user can only vote once and handle any potential errors or edge cases.</a:t>
            </a:r>
          </a:p>
          <a:p>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Register models with Django's admin interface to allow administrators to manage candidates, voters, and votes easily.</a:t>
            </a:r>
          </a:p>
          <a:p>
            <a:pPr marL="285750" indent="-285750">
              <a:buFont typeface="Arial" panose="020B0604020202020204" pitchFamily="34" charset="0"/>
              <a:buChar char="•"/>
            </a:pPr>
            <a:r>
              <a:rPr lang="en-US" b="0" i="0" dirty="0">
                <a:solidFill>
                  <a:srgbClr val="0D0D0D"/>
                </a:solidFill>
                <a:effectLst/>
                <a:latin typeface="Söhne"/>
              </a:rPr>
              <a:t>Customize admin views and templates for better usability if </a:t>
            </a:r>
            <a:r>
              <a:rPr lang="en-IN" b="0" i="0" dirty="0">
                <a:solidFill>
                  <a:srgbClr val="0D0D0D"/>
                </a:solidFill>
                <a:effectLst/>
                <a:latin typeface="Söhne"/>
              </a:rPr>
              <a:t>necessary.</a:t>
            </a:r>
            <a:endParaRPr lang="en-US" b="0" i="0" dirty="0">
              <a:solidFill>
                <a:srgbClr val="0D0D0D"/>
              </a:solidFill>
              <a:effectLst/>
              <a:latin typeface="Söhne"/>
            </a:endParaRPr>
          </a:p>
          <a:p>
            <a:pPr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2"/>
          <p:cNvSpPr txBox="1"/>
          <p:nvPr/>
        </p:nvSpPr>
        <p:spPr>
          <a:xfrm>
            <a:off x="-302038" y="649299"/>
            <a:ext cx="8659229" cy="791499"/>
          </a:xfrm>
          <a:prstGeom prst="rect">
            <a:avLst/>
          </a:prstGeom>
          <a:noFill/>
        </p:spPr>
        <p:txBody>
          <a:bodyPr wrap="square">
            <a:spAutoFit/>
          </a:bodyPr>
          <a:lstStyle/>
          <a:p>
            <a:pPr marL="457200" lvl="1" algn="l">
              <a:lnSpc>
                <a:spcPct val="150000"/>
              </a:lnSpc>
            </a:pPr>
            <a:r>
              <a:rPr lang="en-US" altLang="zh-CN" sz="1600" b="1" dirty="0">
                <a:solidFill>
                  <a:srgbClr val="213163"/>
                </a:solidFill>
                <a:latin typeface="Times New Roman" panose="02020603050405020304" pitchFamily="18" charset="0"/>
                <a:cs typeface="Times New Roman" panose="02020603050405020304" pitchFamily="18" charset="0"/>
              </a:rPr>
              <a:t>Advantages</a:t>
            </a:r>
          </a:p>
          <a:p>
            <a:pPr marL="457200" lvl="1" algn="l">
              <a:lnSpc>
                <a:spcPct val="150000"/>
              </a:lnSpc>
            </a:pPr>
            <a:endParaRPr lang="en-US" sz="1600" b="1" i="0" dirty="0">
              <a:solidFill>
                <a:srgbClr val="213163"/>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1" name="TextBox 7"/>
          <p:cNvSpPr txBox="1"/>
          <p:nvPr/>
        </p:nvSpPr>
        <p:spPr>
          <a:xfrm>
            <a:off x="676813" y="1367309"/>
            <a:ext cx="7790373" cy="3108543"/>
          </a:xfrm>
          <a:prstGeom prst="rect">
            <a:avLst/>
          </a:prstGeom>
          <a:noFill/>
        </p:spPr>
        <p:txBody>
          <a:bodyPr wrap="square">
            <a:spAutoFit/>
          </a:bodyPr>
          <a:lstStyle/>
          <a:p>
            <a:r>
              <a:rPr lang="en-US" dirty="0"/>
              <a:t>Rapid Development: Django's built-in features like ORM, admin interface, and authentication system accelerate development.</a:t>
            </a:r>
          </a:p>
          <a:p>
            <a:r>
              <a:rPr lang="en-US" dirty="0"/>
              <a:t> </a:t>
            </a:r>
          </a:p>
          <a:p>
            <a:r>
              <a:rPr lang="en-US" dirty="0"/>
              <a:t>Scalability: Django's design patterns promote scalability, allowing the application to handle increased traffic and data volume.</a:t>
            </a:r>
          </a:p>
          <a:p>
            <a:endParaRPr lang="en-US" dirty="0"/>
          </a:p>
          <a:p>
            <a:r>
              <a:rPr lang="en-US" dirty="0"/>
              <a:t> Security: Django provides built-in protection against common security threats such as SQL injection, cross-site scripting (XSS), and cross-site request forgery (CSRF).</a:t>
            </a:r>
          </a:p>
          <a:p>
            <a:r>
              <a:rPr lang="en-US" dirty="0"/>
              <a:t> </a:t>
            </a:r>
          </a:p>
          <a:p>
            <a:r>
              <a:rPr lang="en-US" dirty="0"/>
              <a:t>Modular Structure: Django's app-based architecture enables modular development, making it easy to add or modify features. </a:t>
            </a:r>
          </a:p>
          <a:p>
            <a:endParaRPr lang="en-US" dirty="0"/>
          </a:p>
          <a:p>
            <a:r>
              <a:rPr lang="en-US" dirty="0"/>
              <a:t>Community Support: Django has a large and active community, providing access to numerous libraries, plugins, and resources for assistance.</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2"/>
          <p:cNvSpPr txBox="1"/>
          <p:nvPr/>
        </p:nvSpPr>
        <p:spPr>
          <a:xfrm>
            <a:off x="-136387" y="711418"/>
            <a:ext cx="8017933" cy="739141"/>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4" name="TextBox 5"/>
          <p:cNvSpPr txBox="1"/>
          <p:nvPr/>
        </p:nvSpPr>
        <p:spPr>
          <a:xfrm>
            <a:off x="730940" y="1362214"/>
            <a:ext cx="7682119" cy="2893100"/>
          </a:xfrm>
          <a:prstGeom prst="rect">
            <a:avLst/>
          </a:prstGeom>
          <a:noFill/>
        </p:spPr>
        <p:txBody>
          <a:bodyPr wrap="square">
            <a:spAutoFit/>
          </a:bodyPr>
          <a:lstStyle/>
          <a:p>
            <a:r>
              <a:rPr lang="en-US" dirty="0"/>
              <a:t>Complexity: Django can be overkill for simple projects, adding unnecessary complexity.</a:t>
            </a:r>
          </a:p>
          <a:p>
            <a:r>
              <a:rPr lang="en-US" dirty="0"/>
              <a:t> </a:t>
            </a:r>
          </a:p>
          <a:p>
            <a:r>
              <a:rPr lang="en-US" dirty="0"/>
              <a:t> Learning Curve: If you're not already familiar with Django, there will be a learning curve to understand its concepts and conventions.</a:t>
            </a:r>
          </a:p>
          <a:p>
            <a:r>
              <a:rPr lang="en-US" dirty="0"/>
              <a:t> </a:t>
            </a:r>
          </a:p>
          <a:p>
            <a:r>
              <a:rPr lang="en-US" dirty="0"/>
              <a:t>Performance: Django might not be the best choice for high-performance real-time applications due to its synchronous nature</a:t>
            </a:r>
          </a:p>
          <a:p>
            <a:endParaRPr lang="en-US" dirty="0"/>
          </a:p>
          <a:p>
            <a:r>
              <a:rPr lang="en-US" dirty="0"/>
              <a:t>Scalability: While Django can scale, it may require additional effort compared to more lightweight frameworks for very large-scale applications. </a:t>
            </a:r>
          </a:p>
          <a:p>
            <a:endParaRPr lang="en-US" dirty="0"/>
          </a:p>
          <a:p>
            <a:r>
              <a:rPr lang="en-US" dirty="0"/>
              <a:t>Flexibility: Django's opinionated nature may limit flexibility in certain cases where you need to implement unconventional features or workflows.</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6"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a:effectLst/>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7" name="TextBox 11"/>
          <p:cNvSpPr txBox="1"/>
          <p:nvPr/>
        </p:nvSpPr>
        <p:spPr>
          <a:xfrm>
            <a:off x="1000361" y="1361511"/>
            <a:ext cx="3318484" cy="281940"/>
          </a:xfrm>
          <a:prstGeom prst="rect">
            <a:avLst/>
          </a:prstGeom>
          <a:noFill/>
        </p:spPr>
        <p:txBody>
          <a:bodyPr wrap="square" rtlCol="0">
            <a:spAutoFit/>
          </a:bodyPr>
          <a:lstStyle/>
          <a:p>
            <a:pPr algn="ctr"/>
            <a:r>
              <a:rPr lang="en-US"/>
              <a:t>Front-end</a:t>
            </a:r>
          </a:p>
        </p:txBody>
      </p:sp>
      <p:sp>
        <p:nvSpPr>
          <p:cNvPr id="1048638" name="TextBox 12"/>
          <p:cNvSpPr txBox="1"/>
          <p:nvPr/>
        </p:nvSpPr>
        <p:spPr>
          <a:xfrm>
            <a:off x="4865736" y="1287522"/>
            <a:ext cx="3580969" cy="281940"/>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0" name="Picture 3"/>
          <p:cNvPicPr>
            <a:picLocks noChangeAspect="1"/>
          </p:cNvPicPr>
          <p:nvPr/>
        </p:nvPicPr>
        <p:blipFill>
          <a:blip r:embed="rId10"/>
          <a:stretch>
            <a:fillRect/>
          </a:stretch>
        </p:blipFill>
        <p:spPr>
          <a:xfrm>
            <a:off x="2841968" y="3575329"/>
            <a:ext cx="1135672" cy="520489"/>
          </a:xfrm>
          <a:prstGeom prst="rect">
            <a:avLst/>
          </a:prstGeom>
        </p:spPr>
      </p:pic>
      <p:pic>
        <p:nvPicPr>
          <p:cNvPr id="2097161" name="Picture 7"/>
          <p:cNvPicPr>
            <a:picLocks noChangeAspect="1"/>
          </p:cNvPicPr>
          <p:nvPr/>
        </p:nvPicPr>
        <p:blipFill>
          <a:blip r:embed="rId11"/>
          <a:stretch>
            <a:fillRect/>
          </a:stretch>
        </p:blipFill>
        <p:spPr>
          <a:xfrm>
            <a:off x="5781369" y="3921036"/>
            <a:ext cx="1314066" cy="76001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7DE1A-6C3C-4591-BAA1-4CD28FA0D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1004</Words>
  <Application>Microsoft Office PowerPoint</Application>
  <PresentationFormat>On-screen Show (16:9)</PresentationFormat>
  <Paragraphs>119</Paragraphs>
  <Slides>18</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8" baseType="lpstr">
      <vt:lpstr>SimSun</vt:lpstr>
      <vt:lpstr>Arial</vt:lpstr>
      <vt:lpstr>Arial MT</vt:lpstr>
      <vt:lpstr>Calibri</vt:lpstr>
      <vt:lpstr>Google Sans</vt:lpstr>
      <vt:lpstr>Poppins</vt:lpstr>
      <vt:lpstr>Söhne</vt:lpstr>
      <vt:lpstr>Times New Roman</vt: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Dhanushiya S</cp:lastModifiedBy>
  <cp:revision>2</cp:revision>
  <dcterms:created xsi:type="dcterms:W3CDTF">2024-04-26T06:38:12Z</dcterms:created>
  <dcterms:modified xsi:type="dcterms:W3CDTF">2024-04-26T15:57:37Z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a70622baf1c84f748e583fbcce300b25</vt:lpwstr>
  </property>
</Properties>
</file>