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6.xml" ContentType="application/vnd.openxmlformats-officedocument.presentationml.notesSlide+xml"/>
  <Override PartName="/ppt/slides/slide10.xml" ContentType="application/vnd.openxmlformats-officedocument.presentationml.slide+xml"/>
  <Override PartName="/ppt/notesSlides/notesSlide7.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8.xml" ContentType="application/vnd.openxmlformats-officedocument.presentationml.notesSlide+xml"/>
  <Override PartName="/ppt/slides/slide18.xml" ContentType="application/vnd.openxmlformats-officedocument.presentationml.slide+xml"/>
  <Override PartName="/ppt/notesSlides/notesSlide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6"/>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163"/>
    <a:srgbClr val="213164"/>
    <a:srgbClr val="213264"/>
    <a:srgbClr val="841910"/>
    <a:srgbClr val="DFDDFB"/>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napToGrid="0">
      <p:cViewPr varScale="1">
        <p:scale>
          <a:sx n="107" d="100"/>
          <a:sy n="107" d="100"/>
        </p:scale>
        <p:origin x="1018"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9" name="Shape 2"/>
        <p:cNvGrpSpPr/>
        <p:nvPr/>
      </p:nvGrpSpPr>
      <p:grpSpPr>
        <a:xfrm>
          <a:off x="0" y="0"/>
          <a:ext cx="0" cy="0"/>
          <a:chOff x="0" y="0"/>
          <a:chExt cx="0" cy="0"/>
        </a:xfrm>
      </p:grpSpPr>
      <p:sp>
        <p:nvSpPr>
          <p:cNvPr id="1048689"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90"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1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7"/>
        <p:cNvGrpSpPr/>
        <p:nvPr/>
      </p:nvGrpSpPr>
      <p:grpSpPr>
        <a:xfrm>
          <a:off x="0" y="0"/>
          <a:ext cx="0" cy="0"/>
          <a:chOff x="0" y="0"/>
          <a:chExt cx="0" cy="0"/>
        </a:xfrm>
      </p:grpSpPr>
      <p:sp>
        <p:nvSpPr>
          <p:cNvPr id="104862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57"/>
        <p:cNvGrpSpPr/>
        <p:nvPr/>
      </p:nvGrpSpPr>
      <p:grpSpPr>
        <a:xfrm>
          <a:off x="0" y="0"/>
          <a:ext cx="0" cy="0"/>
          <a:chOff x="0" y="0"/>
          <a:chExt cx="0" cy="0"/>
        </a:xfrm>
      </p:grpSpPr>
      <p:sp>
        <p:nvSpPr>
          <p:cNvPr id="104864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6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70" name="Slide Image Placeholder 1"/>
          <p:cNvSpPr>
            <a:spLocks noChangeAspect="1" noRot="1" noGrp="1"/>
          </p:cNvSpPr>
          <p:nvPr>
            <p:ph type="sldImg"/>
          </p:nvPr>
        </p:nvSpPr>
        <p:spPr>
          <a:xfrm>
            <a:off x="381000" y="685800"/>
            <a:ext cx="6096000" cy="3429000"/>
          </a:xfrm>
        </p:spPr>
      </p:sp>
      <p:sp>
        <p:nvSpPr>
          <p:cNvPr id="1048671"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4/11/2024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9" name=""/>
        <p:cNvGrpSpPr/>
        <p:nvPr/>
      </p:nvGrpSpPr>
      <p:grpSpPr>
        <a:xfrm>
          <a:off x="0" y="0"/>
          <a:ext cx="0" cy="0"/>
          <a:chOff x="0" y="0"/>
          <a:chExt cx="0" cy="0"/>
        </a:xfrm>
      </p:grpSpPr>
      <p:sp>
        <p:nvSpPr>
          <p:cNvPr id="1048664"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5" name="Holder 3"/>
          <p:cNvSpPr>
            <a:spLocks noGrp="1"/>
          </p:cNvSpPr>
          <p:nvPr>
            <p:ph type="body" idx="1"/>
          </p:nvPr>
        </p:nvSpPr>
        <p:spPr/>
        <p:txBody>
          <a:bodyPr bIns="0" lIns="0" rIns="0" tIns="0"/>
          <a:lstStyle>
            <a:lvl1pPr>
              <a:defRPr b="0" i="0">
                <a:solidFill>
                  <a:schemeClr val="tx1"/>
                </a:solidFill>
              </a:defRPr>
            </a:lvl1pPr>
          </a:lstStyle>
          <a:p/>
        </p:txBody>
      </p:sp>
      <p:sp>
        <p:nvSpPr>
          <p:cNvPr id="1048666"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7"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1048668"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6" name="Shape 28"/>
        <p:cNvGrpSpPr/>
        <p:nvPr/>
      </p:nvGrpSpPr>
      <p:grpSpPr>
        <a:xfrm>
          <a:off x="0" y="0"/>
          <a:ext cx="0" cy="0"/>
          <a:chOff x="0" y="0"/>
          <a:chExt cx="0" cy="0"/>
        </a:xfrm>
      </p:grpSpPr>
      <p:sp>
        <p:nvSpPr>
          <p:cNvPr id="1048619"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20"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21"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4" name="Shape 20"/>
        <p:cNvGrpSpPr/>
        <p:nvPr/>
      </p:nvGrpSpPr>
      <p:grpSpPr>
        <a:xfrm>
          <a:off x="0" y="0"/>
          <a:ext cx="0" cy="0"/>
          <a:chOff x="0" y="0"/>
          <a:chExt cx="0" cy="0"/>
        </a:xfrm>
      </p:grpSpPr>
      <p:sp>
        <p:nvSpPr>
          <p:cNvPr id="1048677"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8"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9"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0"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5" name="Shape 28"/>
        <p:cNvGrpSpPr/>
        <p:nvPr/>
      </p:nvGrpSpPr>
      <p:grpSpPr>
        <a:xfrm>
          <a:off x="0" y="0"/>
          <a:ext cx="0" cy="0"/>
          <a:chOff x="0" y="0"/>
          <a:chExt cx="0" cy="0"/>
        </a:xfrm>
      </p:grpSpPr>
      <p:sp>
        <p:nvSpPr>
          <p:cNvPr id="1048681"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82"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3"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6" name="Shape 32"/>
        <p:cNvGrpSpPr/>
        <p:nvPr/>
      </p:nvGrpSpPr>
      <p:grpSpPr>
        <a:xfrm>
          <a:off x="0" y="0"/>
          <a:ext cx="0" cy="0"/>
          <a:chOff x="0" y="0"/>
          <a:chExt cx="0" cy="0"/>
        </a:xfrm>
      </p:grpSpPr>
      <p:sp>
        <p:nvSpPr>
          <p:cNvPr id="1048684"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85"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3" name="Shape 35"/>
        <p:cNvGrpSpPr/>
        <p:nvPr/>
      </p:nvGrpSpPr>
      <p:grpSpPr>
        <a:xfrm>
          <a:off x="0" y="0"/>
          <a:ext cx="0" cy="0"/>
          <a:chOff x="0" y="0"/>
          <a:chExt cx="0" cy="0"/>
        </a:xfrm>
      </p:grpSpPr>
      <p:sp>
        <p:nvSpPr>
          <p:cNvPr id="1048672"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73"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74"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5"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6"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7" name="Shape 41"/>
        <p:cNvGrpSpPr/>
        <p:nvPr/>
      </p:nvGrpSpPr>
      <p:grpSpPr>
        <a:xfrm>
          <a:off x="0" y="0"/>
          <a:ext cx="0" cy="0"/>
          <a:chOff x="0" y="0"/>
          <a:chExt cx="0" cy="0"/>
        </a:xfrm>
      </p:grpSpPr>
      <p:sp>
        <p:nvSpPr>
          <p:cNvPr id="1048686"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7"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8" name="Shape 48"/>
        <p:cNvGrpSpPr/>
        <p:nvPr/>
      </p:nvGrpSpPr>
      <p:grpSpPr>
        <a:xfrm>
          <a:off x="0" y="0"/>
          <a:ext cx="0" cy="0"/>
          <a:chOff x="0" y="0"/>
          <a:chExt cx="0" cy="0"/>
        </a:xfrm>
      </p:grpSpPr>
      <p:sp>
        <p:nvSpPr>
          <p:cNvPr id="1048688"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0"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jpeg"/><Relationship Id="rId9" Type="http://schemas.openxmlformats.org/officeDocument/2006/relationships/image" Target="../media/image10.jpeg"/><Relationship Id="rId10" Type="http://schemas.openxmlformats.org/officeDocument/2006/relationships/slideLayout" Target="../slideLayouts/slideLayout1.xml"/><Relationship Id="rId11"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8045" y="1877868"/>
            <a:ext cx="5025352" cy="37084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370841"/>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521644" cy="421640"/>
          </a:xfrm>
          <a:prstGeom prst="rect"/>
          <a:noFill/>
        </p:spPr>
        <p:txBody>
          <a:bodyPr wrap="square">
            <a:spAutoFit/>
          </a:bodyPr>
          <a:p>
            <a:pPr lvl="0" marR="0" rtl="0">
              <a:lnSpc>
                <a:spcPct val="100000"/>
              </a:lnSpc>
              <a:spcBef>
                <a:spcPts val="0"/>
              </a:spcBef>
              <a:spcAft>
                <a:spcPts val="200"/>
              </a:spcAft>
              <a:buClr>
                <a:schemeClr val="bg1"/>
              </a:buClr>
            </a:pPr>
            <a:r>
              <a:rPr b="0" cap="none" sz="1100" i="0" lang="en-US" strike="noStrike" u="none">
                <a:solidFill>
                  <a:schemeClr val="tx1"/>
                </a:solidFill>
                <a:latin typeface="Arial"/>
                <a:ea typeface="Arial"/>
                <a:cs typeface="Arial"/>
                <a:sym typeface="Arial"/>
              </a:rPr>
              <a:t>Student Name :</a:t>
            </a:r>
            <a:r>
              <a:rPr altLang="en-US" b="0" cap="none" sz="1100" i="0" lang="zh-CN" strike="noStrike" u="none">
                <a:solidFill>
                  <a:schemeClr val="tx1"/>
                </a:solidFill>
                <a:latin typeface="Arial"/>
                <a:ea typeface="Arial"/>
                <a:cs typeface="Arial"/>
                <a:sym typeface="Arial"/>
              </a:rPr>
              <a:t> </a:t>
            </a:r>
            <a:r>
              <a:rPr altLang="zh-CN" b="0" cap="none" sz="1100" i="0" lang="en-US" strike="noStrike" u="none">
                <a:solidFill>
                  <a:schemeClr val="tx1"/>
                </a:solidFill>
                <a:latin typeface="Arial"/>
                <a:ea typeface="Arial"/>
                <a:cs typeface="Arial"/>
                <a:sym typeface="Arial"/>
              </a:rPr>
              <a:t>S</a:t>
            </a:r>
            <a:r>
              <a:rPr altLang="zh-CN" b="0" cap="none" sz="1100" i="0" lang="en-US" strike="noStrike" u="none">
                <a:solidFill>
                  <a:schemeClr val="tx1"/>
                </a:solidFill>
                <a:latin typeface="Arial"/>
                <a:ea typeface="Arial"/>
                <a:cs typeface="Arial"/>
                <a:sym typeface="Arial"/>
              </a:rPr>
              <a:t>.</a:t>
            </a:r>
            <a:r>
              <a:rPr altLang="zh-CN" b="0" cap="none" sz="1100" i="0" lang="en-US" strike="noStrike" u="none">
                <a:solidFill>
                  <a:schemeClr val="tx1"/>
                </a:solidFill>
                <a:latin typeface="Arial"/>
                <a:ea typeface="Arial"/>
                <a:cs typeface="Arial"/>
                <a:sym typeface="Arial"/>
              </a:rPr>
              <a:t>D</a:t>
            </a:r>
            <a:r>
              <a:rPr altLang="zh-CN" b="0" cap="none" sz="1100" i="0" lang="en-US" strike="noStrike" u="none">
                <a:solidFill>
                  <a:schemeClr val="tx1"/>
                </a:solidFill>
                <a:latin typeface="Arial"/>
                <a:ea typeface="Arial"/>
                <a:cs typeface="Arial"/>
                <a:sym typeface="Arial"/>
              </a:rPr>
              <a:t>h</a:t>
            </a:r>
            <a:r>
              <a:rPr altLang="zh-CN" b="0" cap="none" sz="1100" i="0" lang="en-US" strike="noStrike" u="none">
                <a:solidFill>
                  <a:schemeClr val="tx1"/>
                </a:solidFill>
                <a:latin typeface="Arial"/>
                <a:ea typeface="Arial"/>
                <a:cs typeface="Arial"/>
                <a:sym typeface="Arial"/>
              </a:rPr>
              <a:t>a</a:t>
            </a:r>
            <a:r>
              <a:rPr altLang="zh-CN" b="0" cap="none" sz="1100" i="0" lang="en-US" strike="noStrike" u="none">
                <a:solidFill>
                  <a:schemeClr val="tx1"/>
                </a:solidFill>
                <a:latin typeface="Arial"/>
                <a:ea typeface="Arial"/>
                <a:cs typeface="Arial"/>
                <a:sym typeface="Arial"/>
              </a:rPr>
              <a:t>n</a:t>
            </a:r>
            <a:r>
              <a:rPr altLang="zh-CN" b="0" cap="none" sz="1100" i="0" lang="en-US" strike="noStrike" u="none">
                <a:solidFill>
                  <a:schemeClr val="tx1"/>
                </a:solidFill>
                <a:latin typeface="Arial"/>
                <a:ea typeface="Arial"/>
                <a:cs typeface="Arial"/>
                <a:sym typeface="Arial"/>
              </a:rPr>
              <a:t>u</a:t>
            </a:r>
            <a:r>
              <a:rPr altLang="zh-CN" b="0" cap="none" sz="1100" i="0" lang="en-US" strike="noStrike" u="none">
                <a:solidFill>
                  <a:schemeClr val="tx1"/>
                </a:solidFill>
                <a:latin typeface="Arial"/>
                <a:ea typeface="Arial"/>
                <a:cs typeface="Arial"/>
                <a:sym typeface="Arial"/>
              </a:rPr>
              <a:t>s</a:t>
            </a:r>
            <a:r>
              <a:rPr altLang="zh-CN" b="0" cap="none" sz="1100" i="0" lang="en-US" strike="noStrike" u="none">
                <a:solidFill>
                  <a:schemeClr val="tx1"/>
                </a:solidFill>
                <a:latin typeface="Arial"/>
                <a:ea typeface="Arial"/>
                <a:cs typeface="Arial"/>
                <a:sym typeface="Arial"/>
              </a:rPr>
              <a:t>h</a:t>
            </a:r>
            <a:r>
              <a:rPr altLang="zh-CN" b="0" cap="none" sz="1100" i="0" lang="en-US" strike="noStrike" u="none">
                <a:solidFill>
                  <a:schemeClr val="tx1"/>
                </a:solidFill>
                <a:latin typeface="Arial"/>
                <a:ea typeface="Arial"/>
                <a:cs typeface="Arial"/>
                <a:sym typeface="Arial"/>
              </a:rPr>
              <a:t>i</a:t>
            </a:r>
            <a:r>
              <a:rPr altLang="zh-CN" b="0" cap="none" sz="1100" i="0" lang="en-US" strike="noStrike" u="none">
                <a:solidFill>
                  <a:schemeClr val="tx1"/>
                </a:solidFill>
                <a:latin typeface="Arial"/>
                <a:ea typeface="Arial"/>
                <a:cs typeface="Arial"/>
                <a:sym typeface="Arial"/>
              </a:rPr>
              <a:t>y</a:t>
            </a:r>
            <a:r>
              <a:rPr altLang="zh-CN" b="0" cap="none" sz="1100" i="0" lang="en-US" strike="noStrike" u="none">
                <a:solidFill>
                  <a:schemeClr val="tx1"/>
                </a:solidFill>
                <a:latin typeface="Arial"/>
                <a:ea typeface="Arial"/>
                <a:cs typeface="Arial"/>
                <a:sym typeface="Arial"/>
              </a:rPr>
              <a:t>a</a:t>
            </a:r>
            <a:endParaRPr b="0" cap="none"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sz="1100" i="0" lang="en-US" strike="noStrike" u="none">
                <a:solidFill>
                  <a:schemeClr val="tx1"/>
                </a:solidFill>
                <a:latin typeface="Arial"/>
                <a:ea typeface="Arial"/>
                <a:cs typeface="Arial"/>
                <a:sym typeface="Arial"/>
              </a:rPr>
              <a:t>Student ID :</a:t>
            </a:r>
            <a:r>
              <a:rPr altLang="en-US" b="0" cap="none" sz="1100" i="0" lang="zh-CN" strike="noStrike" u="none">
                <a:solidFill>
                  <a:schemeClr val="tx1"/>
                </a:solidFill>
                <a:latin typeface="Arial"/>
                <a:ea typeface="Arial"/>
                <a:cs typeface="Arial"/>
                <a:sym typeface="Arial"/>
              </a:rPr>
              <a:t> </a:t>
            </a:r>
            <a:r>
              <a:rPr altLang="zh-CN" b="0" cap="none" sz="1100" i="0" lang="en-US" strike="noStrike" u="none">
                <a:solidFill>
                  <a:schemeClr val="tx1"/>
                </a:solidFill>
                <a:latin typeface="Arial"/>
                <a:ea typeface="Arial"/>
                <a:cs typeface="Arial"/>
                <a:sym typeface="Arial"/>
              </a:rPr>
              <a:t>au9512211040</a:t>
            </a:r>
            <a:r>
              <a:rPr altLang="zh-CN" b="0" cap="none" sz="1100" i="0" lang="en-US" strike="noStrike" u="none">
                <a:solidFill>
                  <a:schemeClr val="tx1"/>
                </a:solidFill>
                <a:latin typeface="Arial"/>
                <a:ea typeface="Arial"/>
                <a:cs typeface="Arial"/>
                <a:sym typeface="Arial"/>
              </a:rPr>
              <a:t>1</a:t>
            </a:r>
            <a:r>
              <a:rPr altLang="zh-CN" b="0" cap="none" sz="1100" i="0" lang="en-US" strike="noStrike" u="none">
                <a:solidFill>
                  <a:schemeClr val="tx1"/>
                </a:solidFill>
                <a:latin typeface="Arial"/>
                <a:ea typeface="Arial"/>
                <a:cs typeface="Arial"/>
                <a:sym typeface="Arial"/>
              </a:rPr>
              <a:t>0</a:t>
            </a:r>
            <a:endParaRPr b="0" cap="none"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261610"/>
          </a:xfrm>
          <a:prstGeom prst="rect"/>
          <a:noFill/>
        </p:spPr>
        <p:txBody>
          <a:bodyPr wrap="square">
            <a:spAutoFit/>
          </a:bodyPr>
          <a:p>
            <a:pPr lvl="0" marR="0" rtl="0">
              <a:lnSpc>
                <a:spcPct val="100000"/>
              </a:lnSpc>
              <a:spcBef>
                <a:spcPts val="0"/>
              </a:spcBef>
              <a:spcAft>
                <a:spcPts val="200"/>
              </a:spcAft>
              <a:buClr>
                <a:schemeClr val="bg1"/>
              </a:buClr>
            </a:pPr>
            <a:r>
              <a:rPr altLang="zh-CN" b="0" cap="none" sz="1100" i="0" lang="en-US" strike="noStrike" u="none">
                <a:solidFill>
                  <a:schemeClr val="tx1"/>
                </a:solidFill>
                <a:latin typeface="Arial"/>
                <a:ea typeface="Arial"/>
                <a:cs typeface="Arial"/>
                <a:sym typeface="Arial"/>
              </a:rPr>
              <a:t>JP College Of Engineering </a:t>
            </a:r>
            <a:endParaRPr b="0" cap="none"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Shape 60"/>
        <p:cNvGrpSpPr/>
        <p:nvPr/>
      </p:nvGrpSpPr>
      <p:grpSpPr>
        <a:xfrm>
          <a:off x="0" y="0"/>
          <a:ext cx="0" cy="0"/>
          <a:chOff x="0" y="0"/>
          <a:chExt cx="0" cy="0"/>
        </a:xfrm>
      </p:grpSpPr>
      <p:sp>
        <p:nvSpPr>
          <p:cNvPr id="1048642"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44" name="TextBox 5"/>
          <p:cNvSpPr txBox="1"/>
          <p:nvPr/>
        </p:nvSpPr>
        <p:spPr>
          <a:xfrm>
            <a:off x="492236" y="1448365"/>
            <a:ext cx="7951304" cy="2186940"/>
          </a:xfrm>
          <a:prstGeom prst="rect"/>
          <a:noFill/>
        </p:spPr>
        <p:txBody>
          <a:bodyPr wrap="square">
            <a:spAutoFit/>
          </a:bodyPr>
          <a:p>
            <a:pPr indent="-285750" marL="285750">
              <a:buFont typeface="Arial" panose="020B0604020202020204" pitchFamily="34" charset="0"/>
              <a:buChar char="•"/>
            </a:pPr>
            <a:r>
              <a:rPr lang="en-US"/>
              <a:t>In developing a voting application using Django, meticulous attention is directed towards both modeling the underlying data structure and effectively presenting the voting results to users.</a:t>
            </a:r>
          </a:p>
          <a:p>
            <a:pPr indent="-285750" marL="285750">
              <a:buFont typeface="Arial" panose="020B0604020202020204" pitchFamily="34" charset="0"/>
              <a:buChar char="•"/>
            </a:pPr>
            <a:r>
              <a:rPr lang="en-US"/>
              <a:t>Through Django's model system, the application's data architecture is meticulously crafted, typically featuring models like Question and Choice to represent the polls and available choices. </a:t>
            </a:r>
          </a:p>
          <a:p>
            <a:pPr indent="-285750" marL="285750">
              <a:buFont typeface="Arial" panose="020B0604020202020204" pitchFamily="34" charset="0"/>
              <a:buChar char="•"/>
            </a:pPr>
            <a:r>
              <a:rPr lang="en-US"/>
              <a:t>Once users have participated in the voting process, conveying the results to them becomes paramount.</a:t>
            </a:r>
          </a:p>
          <a:p>
            <a:pPr indent="-285750" marL="285750">
              <a:buFont typeface="Arial" panose="020B0604020202020204" pitchFamily="34" charset="0"/>
              <a:buChar char="•"/>
            </a:pPr>
            <a:r>
              <a:rPr lang="en-US"/>
              <a:t>Leveraging Django's templating system, the application dynamically generates HTML templates that vividly present the voting outcomes in an intuitive and visually engaging manner.</a:t>
            </a:r>
          </a:p>
          <a:p>
            <a:pPr indent="-285750" marL="285750">
              <a:buFont typeface="Arial" panose="020B0604020202020204" pitchFamily="34" charset="0"/>
              <a:buChar char="•"/>
            </a:pPr>
            <a:r>
              <a:rPr lang="en-US"/>
              <a:t>Furthermore, the application may utilize charting libraries or custom visualization techniques to elucidate the distribution of votes across different options, offering users valuable insights into the voting process's outcome.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2" name="Picture 4"/>
          <p:cNvPicPr>
            <a:picLocks noChangeAspect="1"/>
          </p:cNvPicPr>
          <p:nvPr/>
        </p:nvPicPr>
        <p:blipFill>
          <a:blip xmlns:r="http://schemas.openxmlformats.org/officeDocument/2006/relationships" r:embed="rId1"/>
          <a:stretch>
            <a:fillRect/>
          </a:stretch>
        </p:blipFill>
        <p:spPr>
          <a:xfrm>
            <a:off x="1719471" y="1437792"/>
            <a:ext cx="5953535" cy="286916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sp>
        <p:nvSpPr>
          <p:cNvPr id="1048651" name="TextBox 3"/>
          <p:cNvSpPr txBox="1"/>
          <p:nvPr/>
        </p:nvSpPr>
        <p:spPr>
          <a:xfrm>
            <a:off x="1225135" y="1628913"/>
            <a:ext cx="7289855" cy="2377440"/>
          </a:xfrm>
          <a:prstGeom prst="rect"/>
          <a:noFill/>
        </p:spPr>
        <p:txBody>
          <a:bodyPr wrap="square">
            <a:spAutoFit/>
          </a:bodyPr>
          <a:p>
            <a:r>
              <a:rPr lang="en-US"/>
              <a:t>1.Credibility: The "About Us" page establishes credibility by providing informationabout the organization's history, mission, and team members </a:t>
            </a:r>
            <a:r>
              <a:rPr altLang="zh-CN" lang="en-US"/>
              <a:t>.</a:t>
            </a:r>
          </a:p>
          <a:p>
            <a:endParaRPr altLang="zh-CN" lang="en-US"/>
          </a:p>
          <a:p>
            <a:r>
              <a:rPr lang="en-US"/>
              <a:t>2.Mission and Values: It communicates the organization's mission, values, and objectivesin promoting democratic participation and decision-making.</a:t>
            </a:r>
          </a:p>
          <a:p>
            <a:endParaRPr lang="en-US"/>
          </a:p>
          <a:p>
            <a:r>
              <a:rPr lang="en-US"/>
              <a:t> 3. Community Engagement: The page showcases the organization's commitment tocommunity engagement and empowerment through the voting process, inspiring active participation. </a:t>
            </a:r>
          </a:p>
          <a:p>
            <a:endParaRPr lang="en-US"/>
          </a:p>
          <a:p>
            <a:r>
              <a:rPr lang="en-US"/>
              <a:t>4. Contact Information: Users can easily reach out with questions, feedback, or inquiriesabout the voting application through the contact information provided on the page.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2" name="Title 1"/>
          <p:cNvSpPr>
            <a:spLocks noGrp="1"/>
          </p:cNvSpPr>
          <p:nvPr>
            <p:ph type="title"/>
          </p:nvPr>
        </p:nvSpPr>
        <p:spPr>
          <a:xfrm>
            <a:off x="-3057201" y="632023"/>
            <a:ext cx="7886430" cy="632649"/>
          </a:xfrm>
        </p:spPr>
        <p:txBody>
          <a:bodyPr/>
          <a:p>
            <a:pPr algn="ctr"/>
            <a:r>
              <a:rPr b="1" dirty="0" lang="en-US"/>
              <a:t>Service-Page</a:t>
            </a:r>
          </a:p>
        </p:txBody>
      </p:sp>
      <p:sp>
        <p:nvSpPr>
          <p:cNvPr id="1048653" name="TextBox 3"/>
          <p:cNvSpPr txBox="1"/>
          <p:nvPr/>
        </p:nvSpPr>
        <p:spPr>
          <a:xfrm>
            <a:off x="755788" y="1814468"/>
            <a:ext cx="4576140" cy="1615440"/>
          </a:xfrm>
          <a:prstGeom prst="rect"/>
          <a:noFill/>
        </p:spPr>
        <p:txBody>
          <a:bodyPr wrap="square">
            <a:spAutoFit/>
          </a:bodyPr>
          <a:p>
            <a:pPr indent="-285750" marL="285750">
              <a:buFont typeface="Arial" panose="020B0604020202020204" pitchFamily="34" charset="0"/>
              <a:buChar char="•"/>
            </a:pPr>
            <a:r>
              <a:rPr lang="en-US"/>
              <a:t>Header Section</a:t>
            </a:r>
          </a:p>
          <a:p>
            <a:pPr indent="-285750" marL="285750">
              <a:buFont typeface="Arial" panose="020B0604020202020204" pitchFamily="34" charset="0"/>
              <a:buChar char="•"/>
            </a:pPr>
            <a:r>
              <a:rPr lang="en-US"/>
              <a:t>Introduction section </a:t>
            </a:r>
          </a:p>
          <a:p>
            <a:pPr indent="-285750" marL="285750">
              <a:buFont typeface="Arial" panose="020B0604020202020204" pitchFamily="34" charset="0"/>
              <a:buChar char="•"/>
            </a:pPr>
            <a:r>
              <a:rPr lang="en-US"/>
              <a:t>User Services</a:t>
            </a:r>
          </a:p>
          <a:p>
            <a:pPr indent="-285750" marL="285750">
              <a:buFont typeface="Arial" panose="020B0604020202020204" pitchFamily="34" charset="0"/>
              <a:buChar char="•"/>
            </a:pPr>
            <a:r>
              <a:rPr lang="en-US"/>
              <a:t>Administrator Services </a:t>
            </a:r>
          </a:p>
          <a:p>
            <a:pPr indent="-285750" marL="285750">
              <a:buFont typeface="Arial" panose="020B0604020202020204" pitchFamily="34" charset="0"/>
              <a:buChar char="•"/>
            </a:pPr>
            <a:r>
              <a:rPr lang="en-US"/>
              <a:t>Organizational Services</a:t>
            </a:r>
          </a:p>
          <a:p>
            <a:pPr indent="-285750" marL="285750">
              <a:buFont typeface="Arial" panose="020B0604020202020204" pitchFamily="34" charset="0"/>
              <a:buChar char="•"/>
            </a:pPr>
            <a:r>
              <a:rPr lang="en-US"/>
              <a:t>Technical Services</a:t>
            </a:r>
          </a:p>
          <a:p>
            <a:pPr indent="-285750" marL="285750">
              <a:buFont typeface="Arial" panose="020B0604020202020204" pitchFamily="34" charset="0"/>
              <a:buChar char="•"/>
            </a:pPr>
            <a:r>
              <a:rPr lang="en-US"/>
              <a:t>Consulting Services</a:t>
            </a:r>
          </a:p>
          <a:p>
            <a:pPr indent="-285750" marL="285750">
              <a:buFont typeface="Arial" panose="020B0604020202020204" pitchFamily="34" charset="0"/>
              <a:buChar char="•"/>
            </a:pPr>
            <a:r>
              <a:rPr lang="en-US"/>
              <a:t>Call to Action Services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4" name="Title 1"/>
          <p:cNvSpPr>
            <a:spLocks noGrp="1"/>
          </p:cNvSpPr>
          <p:nvPr>
            <p:ph type="title"/>
          </p:nvPr>
        </p:nvSpPr>
        <p:spPr>
          <a:xfrm>
            <a:off x="-2656875" y="588249"/>
            <a:ext cx="7886430" cy="624183"/>
          </a:xfrm>
        </p:spPr>
        <p:txBody>
          <a:bodyPr/>
          <a:p>
            <a:pPr algn="ctr"/>
            <a:r>
              <a:rPr b="1" lang="en-US"/>
              <a:t>Departments-Page</a:t>
            </a:r>
          </a:p>
        </p:txBody>
      </p:sp>
      <p:sp>
        <p:nvSpPr>
          <p:cNvPr id="1048655" name="TextBox 3"/>
          <p:cNvSpPr txBox="1"/>
          <p:nvPr/>
        </p:nvSpPr>
        <p:spPr>
          <a:xfrm>
            <a:off x="1100898" y="1771531"/>
            <a:ext cx="4576140" cy="1424940"/>
          </a:xfrm>
          <a:prstGeom prst="rect"/>
          <a:noFill/>
        </p:spPr>
        <p:txBody>
          <a:bodyPr wrap="square">
            <a:spAutoFit/>
          </a:bodyPr>
          <a:p>
            <a:r>
              <a:rPr lang="en-US"/>
              <a:t>Header Section </a:t>
            </a:r>
          </a:p>
          <a:p>
            <a:r>
              <a:rPr lang="en-US"/>
              <a:t>● Introduction Section </a:t>
            </a:r>
          </a:p>
          <a:p>
            <a:r>
              <a:rPr lang="en-US"/>
              <a:t>● Department Listings </a:t>
            </a:r>
          </a:p>
          <a:p>
            <a:r>
              <a:rPr lang="en-US"/>
              <a:t>● Department Details </a:t>
            </a:r>
          </a:p>
          <a:p>
            <a:r>
              <a:rPr lang="en-US"/>
              <a:t>● Key Personnel </a:t>
            </a:r>
          </a:p>
          <a:p>
            <a:r>
              <a:rPr lang="en-US"/>
              <a:t>● Collaboration Opportunities</a:t>
            </a:r>
          </a:p>
          <a:p>
            <a:r>
              <a:rPr lang="en-US"/>
              <a:t>● Footer Section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6" name="Title 1"/>
          <p:cNvSpPr>
            <a:spLocks noGrp="1"/>
          </p:cNvSpPr>
          <p:nvPr>
            <p:ph type="title"/>
          </p:nvPr>
        </p:nvSpPr>
        <p:spPr>
          <a:xfrm>
            <a:off x="628560" y="618066"/>
            <a:ext cx="7886430" cy="649583"/>
          </a:xfrm>
        </p:spPr>
        <p:txBody>
          <a:bodyPr/>
          <a:p>
            <a:pPr algn="ctr"/>
            <a:r>
              <a:rPr b="1" dirty="0" lang="en-US"/>
              <a:t>Blog-Page</a:t>
            </a:r>
          </a:p>
        </p:txBody>
      </p:sp>
      <p:pic>
        <p:nvPicPr>
          <p:cNvPr id="2097163" name="Picture 4"/>
          <p:cNvPicPr>
            <a:picLocks noChangeAspect="1"/>
          </p:cNvPicPr>
          <p:nvPr/>
        </p:nvPicPr>
        <p:blipFill>
          <a:blip xmlns:r="http://schemas.openxmlformats.org/officeDocument/2006/relationships" r:embed="rId1"/>
          <a:stretch>
            <a:fillRect/>
          </a:stretch>
        </p:blipFill>
        <p:spPr>
          <a:xfrm>
            <a:off x="2283704" y="1945316"/>
            <a:ext cx="4576141" cy="155656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7"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58" name="TextBox 3"/>
          <p:cNvSpPr txBox="1"/>
          <p:nvPr/>
        </p:nvSpPr>
        <p:spPr>
          <a:xfrm>
            <a:off x="806864" y="1267649"/>
            <a:ext cx="6716506" cy="2948939"/>
          </a:xfrm>
          <a:prstGeom prst="rect"/>
          <a:noFill/>
        </p:spPr>
        <p:txBody>
          <a:bodyPr wrap="square">
            <a:spAutoFit/>
          </a:bodyPr>
          <a:p>
            <a:pPr indent="-285750" marL="285750">
              <a:buFont typeface="Arial" panose="020B0604020202020204" pitchFamily="34" charset="0"/>
              <a:buChar char="•"/>
            </a:pPr>
            <a:r>
              <a:rPr b="0" i="0" lang="en-US">
                <a:solidFill>
                  <a:srgbClr val="0D0D0D"/>
                </a:solidFill>
                <a:effectLst/>
                <a:latin typeface="Söhne"/>
              </a:rPr>
              <a:t>Utilize machine learning algorithms to analyze voting data, predict future trends, and provide personalized recommendations for users based on their voting history and preferences</a:t>
            </a:r>
          </a:p>
          <a:p>
            <a:pPr indent="-285750" marL="285750">
              <a:buFont typeface="Arial" panose="020B0604020202020204" pitchFamily="34" charset="0"/>
              <a:buChar char="•"/>
            </a:pPr>
            <a:endParaRPr lang="en-US">
              <a:solidFill>
                <a:srgbClr val="0D0D0D"/>
              </a:solidFill>
              <a:latin typeface="Söhne"/>
            </a:endParaRPr>
          </a:p>
          <a:p>
            <a:pPr indent="-285750" marL="285750">
              <a:buFont typeface="Arial" panose="020B0604020202020204" pitchFamily="34" charset="0"/>
              <a:buChar char="•"/>
            </a:pPr>
            <a:r>
              <a:rPr b="0" i="0" lang="en-US">
                <a:solidFill>
                  <a:srgbClr val="0D0D0D"/>
                </a:solidFill>
                <a:effectLst/>
                <a:latin typeface="Söhne"/>
              </a:rPr>
              <a:t>Extend the voting application's reach by developing native mobile apps for iOS and Android platforms, offering a seamless and optimized experience for mobile users.</a:t>
            </a:r>
          </a:p>
          <a:p>
            <a:pPr indent="-285750" marL="285750">
              <a:buFont typeface="Arial" panose="020B0604020202020204" pitchFamily="34" charset="0"/>
              <a:buChar char="•"/>
            </a:pPr>
            <a:endParaRPr b="0" i="0" lang="en-US">
              <a:solidFill>
                <a:srgbClr val="0D0D0D"/>
              </a:solidFill>
              <a:effectLst/>
              <a:latin typeface="Söhne"/>
            </a:endParaRPr>
          </a:p>
          <a:p>
            <a:pPr indent="-285750" marL="285750">
              <a:buFont typeface="Arial" panose="020B0604020202020204" pitchFamily="34" charset="0"/>
              <a:buChar char="•"/>
            </a:pPr>
            <a:r>
              <a:rPr b="0" i="0" lang="en-US">
                <a:solidFill>
                  <a:srgbClr val="0D0D0D"/>
                </a:solidFill>
                <a:effectLst/>
                <a:latin typeface="Söhne"/>
              </a:rPr>
              <a:t>Explore integrating blockchain technology to enhance the transparency, security, and integrity of the voting process, ensuring that votes are immutable and tamper-proof.</a:t>
            </a:r>
          </a:p>
          <a:p>
            <a:pPr indent="-285750" marL="285750">
              <a:buFont typeface="Arial" panose="020B0604020202020204" pitchFamily="34" charset="0"/>
              <a:buChar char="•"/>
            </a:pPr>
            <a:endParaRPr b="0" i="0" lang="en-US">
              <a:solidFill>
                <a:srgbClr val="0D0D0D"/>
              </a:solidFill>
              <a:effectLst/>
              <a:latin typeface="Söhne"/>
            </a:endParaRPr>
          </a:p>
          <a:p>
            <a:pPr indent="-285750" marL="285750">
              <a:buFont typeface="Arial" panose="020B0604020202020204" pitchFamily="34" charset="0"/>
              <a:buChar char="•"/>
            </a:pPr>
            <a:r>
              <a:rPr b="0" i="0" lang="en-US">
                <a:solidFill>
                  <a:srgbClr val="0D0D0D"/>
                </a:solidFill>
                <a:effectLst/>
                <a:latin typeface="Söhne"/>
              </a:rPr>
              <a:t>Implement comprehensive reporting functionalities for administrators to generate detailed reports on voting patterns, demographics, and trends. This could include visualizations such as charts and graphs.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59"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0"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61" name="TextBox 5"/>
          <p:cNvSpPr txBox="1"/>
          <p:nvPr/>
        </p:nvSpPr>
        <p:spPr>
          <a:xfrm>
            <a:off x="943334" y="1436599"/>
            <a:ext cx="7257332" cy="1424940"/>
          </a:xfrm>
          <a:prstGeom prst="rect"/>
          <a:noFill/>
        </p:spPr>
        <p:txBody>
          <a:bodyPr wrap="square">
            <a:spAutoFit/>
          </a:bodyPr>
          <a:p>
            <a:r>
              <a:rPr b="0" i="0" lang="en-US">
                <a:solidFill>
                  <a:srgbClr val="0D0D0D"/>
                </a:solidFill>
                <a:effectLst/>
                <a:latin typeface="Söhne"/>
              </a:rPr>
              <a:t>In conclusion, building a voting web application using the Django framework offers a solid foundation for creating a secure, scalable, and user-friendly platform. With Django's built-in features and extensive ecosystem of libraries and tools, developers can efficiently implement key functionalities such as user authentication, data modeling, and web templating. Overall, Django provides a robust framework for developing a voting web application that empowers users to participate in democratic processes effectively while ensuring the integrity and fairness of the voting process</a:t>
            </a:r>
            <a:r>
              <a:rPr altLang="zh-CN" b="0" i="0" lang="en-US">
                <a:solidFill>
                  <a:srgbClr val="0D0D0D"/>
                </a:solidFill>
                <a:effectLst/>
                <a:latin typeface="Söhne"/>
              </a:rPr>
              <a: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9" name="object 2"/>
          <p:cNvSpPr txBox="1">
            <a:spLocks noGrp="1"/>
          </p:cNvSpPr>
          <p:nvPr>
            <p:ph type="title"/>
          </p:nvPr>
        </p:nvSpPr>
        <p:spPr>
          <a:xfrm>
            <a:off x="3504528" y="2334505"/>
            <a:ext cx="2149019" cy="419100"/>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altLang="zh-CN" b="1" sz="1600" lang="en-US">
                <a:latin typeface="+mj-lt"/>
              </a:rPr>
              <a:t>Voting</a:t>
            </a:r>
            <a:r>
              <a:rPr b="1" sz="1600" lang="en-US">
                <a:latin typeface="+mj-lt"/>
              </a:rPr>
              <a:t> </a:t>
            </a:r>
            <a:r>
              <a:rPr b="1" dirty="0" sz="1600" lang="en-US">
                <a:latin typeface="+mj-lt"/>
              </a:rPr>
              <a:t>Web Application </a:t>
            </a:r>
            <a:r>
              <a:rPr b="1" sz="1600" lang="en-US">
                <a:latin typeface="+mj-lt"/>
              </a:rPr>
              <a:t>using Django </a:t>
            </a:r>
            <a:r>
              <a:rPr b="1" dirty="0" sz="1600" lang="en-US">
                <a:latin typeface="+mj-lt"/>
              </a:rPr>
              <a:t>Framework</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1" y="786852"/>
            <a:ext cx="8883207" cy="2837975"/>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0" name="TextBox 7"/>
          <p:cNvSpPr txBox="1"/>
          <p:nvPr/>
        </p:nvSpPr>
        <p:spPr>
          <a:xfrm>
            <a:off x="683715" y="1528842"/>
            <a:ext cx="7887003" cy="1424940"/>
          </a:xfrm>
          <a:prstGeom prst="rect"/>
          <a:noFill/>
        </p:spPr>
        <p:txBody>
          <a:bodyPr wrap="square">
            <a:spAutoFit/>
          </a:bodyPr>
          <a:p>
            <a:r>
              <a:rPr altLang="en-US" lang="zh-CN"/>
              <a:t>      </a:t>
            </a:r>
            <a:r>
              <a:rPr lang="en-US">
                <a:effectLst/>
              </a:rPr>
              <a:t>This paper presents the development of a modern voting web application using the Django framework. The application aims to facilitate efficient and secure voting processes for various elections, including political, organizational, or community-based. Leveraging Django's robust features such as authentication, authorization, and ORM, the application ensures the integrity and confidentiality of the voting system.Through rigorous testing and adherence to best practices, the voting web application provides a reliable and user-friendly platform for democratic participation.</a:t>
            </a: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8652" y="737347"/>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TextBox 5"/>
          <p:cNvSpPr txBox="1"/>
          <p:nvPr/>
        </p:nvSpPr>
        <p:spPr>
          <a:xfrm>
            <a:off x="346572" y="1059610"/>
            <a:ext cx="8658776" cy="281941"/>
          </a:xfrm>
          <a:prstGeom prst="rect"/>
          <a:noFill/>
        </p:spPr>
        <p:txBody>
          <a:bodyPr wrap="square">
            <a:spAutoFit/>
          </a:bodyPr>
          <a:p>
            <a:pPr algn="l"/>
            <a:endParaRPr b="0" i="0" lang="en-US">
              <a:solidFill>
                <a:srgbClr val="000000"/>
              </a:solidFill>
              <a:effectLst/>
              <a:latin typeface="Söhne"/>
            </a:endParaRPr>
          </a:p>
        </p:txBody>
      </p:sp>
      <p:sp>
        <p:nvSpPr>
          <p:cNvPr id="1048616" name="TextBox 6"/>
          <p:cNvSpPr txBox="1"/>
          <p:nvPr/>
        </p:nvSpPr>
        <p:spPr>
          <a:xfrm>
            <a:off x="865188" y="1537802"/>
            <a:ext cx="7082320" cy="1805940"/>
          </a:xfrm>
          <a:prstGeom prst="rect"/>
          <a:noFill/>
        </p:spPr>
        <p:txBody>
          <a:bodyPr wrap="square">
            <a:spAutoFit/>
          </a:bodyPr>
          <a:p>
            <a:pPr algn="l" indent="-285750" marL="285750">
              <a:buFont typeface="Arial" panose="020B0604020202020204" pitchFamily="34" charset="0"/>
              <a:buChar char="•"/>
            </a:pPr>
            <a:r>
              <a:rPr b="0" i="0" lang="en-US">
                <a:solidFill>
                  <a:srgbClr val="000000"/>
                </a:solidFill>
                <a:effectLst/>
                <a:latin typeface="Söhne"/>
              </a:rPr>
              <a:t>Develop a secure and user-friendly web application using Django framework that allows registered users to participate in various voting processes, such as polls, surveys, or elections.</a:t>
            </a:r>
          </a:p>
          <a:p>
            <a:pPr algn="l" indent="-285750" marL="285750">
              <a:buFont typeface="Arial" panose="020B0604020202020204" pitchFamily="34" charset="0"/>
              <a:buChar char="•"/>
            </a:pPr>
            <a:r>
              <a:rPr b="0" i="0" lang="en-US">
                <a:solidFill>
                  <a:srgbClr val="000000"/>
                </a:solidFill>
                <a:effectLst/>
                <a:latin typeface="Söhne"/>
              </a:rPr>
              <a:t> The application should ensure the integrity of votes, provide an intuitive interface for both administrators and users, and include features for authentication, authorization, and result visualization.</a:t>
            </a:r>
          </a:p>
          <a:p>
            <a:pPr algn="l" indent="-285750" marL="285750">
              <a:buFont typeface="Arial" panose="020B0604020202020204" pitchFamily="34" charset="0"/>
              <a:buChar char="•"/>
            </a:pPr>
            <a:endParaRPr b="0" i="0" lang="en-US">
              <a:solidFill>
                <a:srgbClr val="000000"/>
              </a:solidFill>
              <a:effectLst/>
              <a:latin typeface="Söhne"/>
            </a:endParaRPr>
          </a:p>
          <a:p>
            <a:br>
              <a:rPr b="0" i="0" lang="en-US">
                <a:solidFill>
                  <a:srgbClr val="000000"/>
                </a:solidFill>
                <a:effectLst/>
                <a:latin typeface="Söhne"/>
              </a:rPr>
            </a:b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2" name="Title 1"/>
          <p:cNvSpPr>
            <a:spLocks noGrp="1"/>
          </p:cNvSpPr>
          <p:nvPr>
            <p:ph type="title"/>
          </p:nvPr>
        </p:nvSpPr>
        <p:spPr>
          <a:xfrm>
            <a:off x="44865" y="869674"/>
            <a:ext cx="3760582" cy="207066"/>
          </a:xfrm>
        </p:spPr>
        <p:txBody>
          <a:bodyPr/>
          <a:p>
            <a:r>
              <a:rPr altLang="zh-CN" b="1" sz="1800" lang="en-US">
                <a:solidFill>
                  <a:srgbClr val="213164"/>
                </a:solidFill>
              </a:rPr>
              <a:t>Project Overview </a:t>
            </a:r>
            <a:endParaRPr b="1" sz="1800" lang="en-US">
              <a:solidFill>
                <a:srgbClr val="213164"/>
              </a:solidFill>
            </a:endParaRPr>
          </a:p>
        </p:txBody>
      </p:sp>
      <p:sp>
        <p:nvSpPr>
          <p:cNvPr id="1048623" name="TextBox 6"/>
          <p:cNvSpPr txBox="1"/>
          <p:nvPr/>
        </p:nvSpPr>
        <p:spPr>
          <a:xfrm>
            <a:off x="1204430" y="1435653"/>
            <a:ext cx="7050569" cy="2948940"/>
          </a:xfrm>
          <a:prstGeom prst="rect"/>
          <a:noFill/>
        </p:spPr>
        <p:txBody>
          <a:bodyPr wrap="square">
            <a:spAutoFit/>
          </a:bodyPr>
          <a:p>
            <a:pPr algn="l" indent="-285750" marL="285750">
              <a:buFont typeface="Arial" panose="020B0604020202020204" pitchFamily="34" charset="0"/>
              <a:buChar char="•"/>
            </a:pPr>
            <a:r>
              <a:rPr b="0" i="0" lang="en-US">
                <a:solidFill>
                  <a:srgbClr val="0D0D0D"/>
                </a:solidFill>
                <a:effectLst/>
                <a:latin typeface="Söhne"/>
              </a:rPr>
              <a:t>Create a new Django app within the project to handle the voting functionality. This app will contain models, views, templates, and any other necessary components</a:t>
            </a:r>
            <a:r>
              <a:rPr altLang="zh-CN" lang="en-US">
                <a:solidFill>
                  <a:srgbClr val="0D0D0D"/>
                </a:solidFill>
                <a:latin typeface="Söhne"/>
              </a:rPr>
              <a:t>.</a:t>
            </a:r>
            <a:r>
              <a:rPr b="0" i="0" lang="en-US">
                <a:solidFill>
                  <a:srgbClr val="0D0D0D"/>
                </a:solidFill>
                <a:effectLst/>
                <a:latin typeface="Söhne"/>
              </a:rPr>
              <a:t>Define Django models to represent the data associated with the voting system, such as User, Poll, Choice, and Vote</a:t>
            </a:r>
            <a:r>
              <a:rPr altLang="zh-CN" lang="en-US">
                <a:solidFill>
                  <a:srgbClr val="0D0D0D"/>
                </a:solidFill>
                <a:latin typeface="Söhne"/>
              </a:rPr>
              <a:t>.</a:t>
            </a:r>
          </a:p>
          <a:p>
            <a:pPr algn="l" indent="-285750" marL="285750">
              <a:buFont typeface="Arial" panose="020B0604020202020204" pitchFamily="34" charset="0"/>
              <a:buChar char="•"/>
            </a:pPr>
            <a:endParaRPr b="0" i="0" lang="en-US">
              <a:solidFill>
                <a:srgbClr val="0D0D0D"/>
              </a:solidFill>
              <a:effectLst/>
              <a:latin typeface="Söhne"/>
            </a:endParaRPr>
          </a:p>
          <a:p>
            <a:pPr algn="l" indent="-285750" marL="285750">
              <a:buFont typeface="Arial" panose="020B0604020202020204" pitchFamily="34" charset="0"/>
              <a:buChar char="•"/>
            </a:pPr>
            <a:r>
              <a:rPr altLang="zh-CN" b="0" i="0" lang="en-US">
                <a:solidFill>
                  <a:srgbClr val="0D0D0D"/>
                </a:solidFill>
                <a:effectLst/>
                <a:latin typeface="Söhne"/>
              </a:rPr>
              <a:t>Project setup</a:t>
            </a:r>
          </a:p>
          <a:p>
            <a:pPr algn="l" indent="-285750" marL="285750">
              <a:buFont typeface="Arial" panose="020B0604020202020204" pitchFamily="34" charset="0"/>
              <a:buChar char="•"/>
            </a:pPr>
            <a:r>
              <a:rPr altLang="zh-CN" b="0" i="0" lang="en-US">
                <a:solidFill>
                  <a:srgbClr val="0D0D0D"/>
                </a:solidFill>
                <a:effectLst/>
                <a:latin typeface="Söhne"/>
              </a:rPr>
              <a:t>App creation </a:t>
            </a:r>
          </a:p>
          <a:p>
            <a:pPr algn="l" indent="-285750" marL="285750">
              <a:buFont typeface="Arial" panose="020B0604020202020204" pitchFamily="34" charset="0"/>
              <a:buChar char="•"/>
            </a:pPr>
            <a:r>
              <a:rPr altLang="zh-CN" lang="en-US">
                <a:solidFill>
                  <a:srgbClr val="0D0D0D"/>
                </a:solidFill>
                <a:latin typeface="Söhne"/>
              </a:rPr>
              <a:t>Database</a:t>
            </a:r>
            <a:r>
              <a:rPr altLang="zh-CN" b="0" i="0" lang="en-US">
                <a:solidFill>
                  <a:srgbClr val="0D0D0D"/>
                </a:solidFill>
                <a:effectLst/>
                <a:latin typeface="Söhne"/>
              </a:rPr>
              <a:t> models</a:t>
            </a:r>
          </a:p>
          <a:p>
            <a:pPr algn="l" indent="-285750" marL="285750">
              <a:buFont typeface="Arial" panose="020B0604020202020204" pitchFamily="34" charset="0"/>
              <a:buChar char="•"/>
            </a:pPr>
            <a:r>
              <a:rPr altLang="zh-CN" b="0" i="0" lang="en-US">
                <a:solidFill>
                  <a:srgbClr val="0D0D0D"/>
                </a:solidFill>
                <a:effectLst/>
                <a:latin typeface="Söhne"/>
              </a:rPr>
              <a:t>Admin interfaces</a:t>
            </a:r>
          </a:p>
          <a:p>
            <a:pPr algn="l" indent="-285750" marL="285750">
              <a:buFont typeface="Arial" panose="020B0604020202020204" pitchFamily="34" charset="0"/>
              <a:buChar char="•"/>
            </a:pPr>
            <a:r>
              <a:rPr altLang="zh-CN" b="0" i="0" lang="en-US">
                <a:solidFill>
                  <a:srgbClr val="0D0D0D"/>
                </a:solidFill>
                <a:effectLst/>
                <a:latin typeface="Söhne"/>
              </a:rPr>
              <a:t>User authentication</a:t>
            </a:r>
          </a:p>
          <a:p>
            <a:pPr algn="l" indent="-285750" marL="285750">
              <a:buFont typeface="Arial" panose="020B0604020202020204" pitchFamily="34" charset="0"/>
              <a:buChar char="•"/>
            </a:pPr>
            <a:r>
              <a:rPr altLang="zh-CN" lang="en-US">
                <a:solidFill>
                  <a:srgbClr val="0D0D0D"/>
                </a:solidFill>
                <a:latin typeface="Söhne"/>
              </a:rPr>
              <a:t>Poll creation</a:t>
            </a:r>
          </a:p>
          <a:p>
            <a:pPr algn="l" indent="-285750" marL="285750">
              <a:buFont typeface="Arial" panose="020B0604020202020204" pitchFamily="34" charset="0"/>
              <a:buChar char="•"/>
            </a:pPr>
            <a:r>
              <a:rPr altLang="zh-CN" lang="en-US">
                <a:solidFill>
                  <a:srgbClr val="0D0D0D"/>
                </a:solidFill>
                <a:latin typeface="Söhne"/>
              </a:rPr>
              <a:t>Voting and results display</a:t>
            </a:r>
            <a:endParaRPr altLang="zh-CN" b="0" i="0" lang="en-US">
              <a:solidFill>
                <a:srgbClr val="0D0D0D"/>
              </a:solidFill>
              <a:effectLst/>
              <a:latin typeface="Söhne"/>
            </a:endParaRPr>
          </a:p>
          <a:p>
            <a:pPr algn="l" indent="-285750" marL="285750">
              <a:buFont typeface="Arial" panose="020B0604020202020204" pitchFamily="34" charset="0"/>
              <a:buChar char="•"/>
            </a:pPr>
            <a:r>
              <a:rPr altLang="zh-CN" b="0" i="0" lang="en-US">
                <a:solidFill>
                  <a:srgbClr val="0D0D0D"/>
                </a:solidFill>
                <a:effectLst/>
                <a:latin typeface="Söhne"/>
              </a:rPr>
              <a:t>Frondend design</a:t>
            </a:r>
            <a:r>
              <a:rPr altLang="en-US" b="0" i="0" lang="zh-CN">
                <a:solidFill>
                  <a:srgbClr val="0D0D0D"/>
                </a:solidFill>
                <a:effectLst/>
                <a:latin typeface="Söhne"/>
              </a:rPr>
              <a:t> </a:t>
            </a:r>
            <a:r>
              <a:rPr altLang="zh-CN" b="0" i="0" lang="en-US">
                <a:solidFill>
                  <a:srgbClr val="0D0D0D"/>
                </a:solidFill>
                <a:effectLst/>
                <a:latin typeface="Söhne"/>
              </a:rPr>
              <a:t>and </a:t>
            </a:r>
            <a:r>
              <a:rPr altLang="zh-CN" lang="en-US">
                <a:solidFill>
                  <a:srgbClr val="0D0D0D"/>
                </a:solidFill>
                <a:latin typeface="Söhne"/>
              </a:rPr>
              <a:t>URL</a:t>
            </a:r>
            <a:r>
              <a:rPr altLang="en-US" lang="zh-CN">
                <a:solidFill>
                  <a:srgbClr val="0D0D0D"/>
                </a:solidFill>
                <a:latin typeface="Söhne"/>
              </a:rPr>
              <a:t> </a:t>
            </a:r>
            <a:r>
              <a:rPr altLang="zh-CN" lang="en-US">
                <a:solidFill>
                  <a:srgbClr val="0D0D0D"/>
                </a:solidFill>
                <a:latin typeface="Söhne"/>
              </a:rPr>
              <a:t>routing</a:t>
            </a:r>
          </a:p>
          <a:p>
            <a:pPr algn="l" indent="-285750" marL="285750">
              <a:buFont typeface="Arial" panose="020B0604020202020204" pitchFamily="34" charset="0"/>
              <a:buChar char="•"/>
            </a:pPr>
            <a:r>
              <a:rPr altLang="zh-CN" lang="en-US">
                <a:solidFill>
                  <a:srgbClr val="0D0D0D"/>
                </a:solidFill>
                <a:latin typeface="Söhne"/>
              </a:rPr>
              <a:t>Testing and deployment</a:t>
            </a:r>
          </a:p>
          <a:p>
            <a:pPr algn="l" indent="-285750" marL="285750">
              <a:buFont typeface="Arial" panose="020B0604020202020204" pitchFamily="34" charset="0"/>
              <a:buChar char="•"/>
            </a:pPr>
            <a:endParaRPr b="0" i="0" lang="en-US">
              <a:solidFill>
                <a:srgbClr val="0D0D0D"/>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Shape 60"/>
        <p:cNvGrpSpPr/>
        <p:nvPr/>
      </p:nvGrpSpPr>
      <p:grpSpPr>
        <a:xfrm>
          <a:off x="0" y="0"/>
          <a:ext cx="0" cy="0"/>
          <a:chOff x="0" y="0"/>
          <a:chExt cx="0" cy="0"/>
        </a:xfrm>
      </p:grpSpPr>
      <p:sp>
        <p:nvSpPr>
          <p:cNvPr id="1048624"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sp>
        <p:nvSpPr>
          <p:cNvPr id="1048625" name="TextBox 10"/>
          <p:cNvSpPr txBox="1"/>
          <p:nvPr/>
        </p:nvSpPr>
        <p:spPr>
          <a:xfrm>
            <a:off x="745925" y="1281090"/>
            <a:ext cx="8033640" cy="2472690"/>
          </a:xfrm>
          <a:prstGeom prst="rect"/>
          <a:noFill/>
        </p:spPr>
        <p:txBody>
          <a:bodyPr wrap="square">
            <a:spAutoFit/>
          </a:bodyPr>
          <a:p>
            <a:r>
              <a:rPr b="0" i="0" lang="en-US">
                <a:solidFill>
                  <a:srgbClr val="374151"/>
                </a:solidFill>
                <a:effectLst/>
                <a:latin typeface="Times New Roman" panose="02020603050405020304" pitchFamily="18" charset="0"/>
                <a:cs typeface="Times New Roman" panose="02020603050405020304" pitchFamily="18" charset="0"/>
              </a:rPr>
              <a:t>.</a:t>
            </a:r>
            <a:endParaRPr b="0" i="0" lang="en-US">
              <a:solidFill>
                <a:srgbClr val="0D0D0D"/>
              </a:solidFill>
              <a:effectLst/>
              <a:latin typeface="Söhne"/>
            </a:endParaRPr>
          </a:p>
          <a:p>
            <a:pPr indent="-285750" lvl="1" marL="285750">
              <a:buFont typeface="Arial" panose="020B0604020202020204" pitchFamily="34" charset="0"/>
              <a:buChar char="•"/>
            </a:pPr>
            <a:r>
              <a:rPr b="0" i="0" lang="en-US">
                <a:solidFill>
                  <a:srgbClr val="0D0D0D"/>
                </a:solidFill>
                <a:effectLst/>
                <a:latin typeface="Söhne"/>
              </a:rPr>
              <a:t>Utilize Django's built-in authentication system for user registration, login, and logout functionalities.</a:t>
            </a:r>
          </a:p>
          <a:p>
            <a:pPr lvl="1"/>
            <a:r>
              <a:rPr b="0" i="0" lang="en-US">
                <a:solidFill>
                  <a:srgbClr val="0D0D0D"/>
                </a:solidFill>
                <a:effectLst/>
                <a:latin typeface="Söhne"/>
              </a:rPr>
              <a:t>Customize authentication views and templates as needed.</a:t>
            </a:r>
          </a:p>
          <a:p>
            <a:endParaRPr b="0" i="0" lang="en-US">
              <a:solidFill>
                <a:srgbClr val="0D0D0D"/>
              </a:solidFill>
              <a:effectLst/>
              <a:latin typeface="Söhne"/>
            </a:endParaRPr>
          </a:p>
          <a:p>
            <a:pPr indent="-285750" lvl="1" marL="285750">
              <a:buFont typeface="Arial" panose="020B0604020202020204" pitchFamily="34" charset="0"/>
              <a:buChar char="•"/>
            </a:pPr>
            <a:r>
              <a:rPr b="0" i="0" lang="en-US">
                <a:solidFill>
                  <a:srgbClr val="0D0D0D"/>
                </a:solidFill>
                <a:effectLst/>
                <a:latin typeface="Söhne"/>
              </a:rPr>
              <a:t>Implement views and templates for displaying candidates and allowing users to cast their votes.</a:t>
            </a:r>
          </a:p>
          <a:p>
            <a:pPr lvl="1"/>
            <a:r>
              <a:rPr b="0" i="0" lang="en-US">
                <a:solidFill>
                  <a:srgbClr val="0D0D0D"/>
                </a:solidFill>
                <a:effectLst/>
                <a:latin typeface="Söhne"/>
              </a:rPr>
              <a:t>Ensure that each user can only vote once and handle any potential errors or edge cases.</a:t>
            </a:r>
          </a:p>
          <a:p>
            <a:endParaRPr b="0" i="0" lang="en-US">
              <a:solidFill>
                <a:srgbClr val="0D0D0D"/>
              </a:solidFill>
              <a:effectLst/>
              <a:latin typeface="Söhne"/>
            </a:endParaRPr>
          </a:p>
          <a:p>
            <a:pPr indent="-285750" marL="285750">
              <a:buFont typeface="Arial" panose="020B0604020202020204" pitchFamily="34" charset="0"/>
              <a:buChar char="•"/>
            </a:pPr>
            <a:r>
              <a:rPr b="0" i="0" lang="en-US">
                <a:solidFill>
                  <a:srgbClr val="0D0D0D"/>
                </a:solidFill>
                <a:effectLst/>
                <a:latin typeface="Söhne"/>
              </a:rPr>
              <a:t>Register models with Django's admin interface to allow administrators to manage candidates, voters, and votes easily.</a:t>
            </a:r>
          </a:p>
          <a:p>
            <a:pPr indent="-285750" marL="285750">
              <a:buFont typeface="Arial" panose="020B0604020202020204" pitchFamily="34" charset="0"/>
              <a:buChar char="•"/>
            </a:pPr>
            <a:r>
              <a:rPr b="0" i="0" lang="en-US">
                <a:solidFill>
                  <a:srgbClr val="0D0D0D"/>
                </a:solidFill>
                <a:effectLst/>
                <a:latin typeface="Söhne"/>
              </a:rPr>
              <a:t>Customize admin views and templates for better usability if necessary.</a:t>
            </a:r>
          </a:p>
          <a:p>
            <a:pPr algn="l">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9" name="TextBox 2"/>
          <p:cNvSpPr txBox="1"/>
          <p:nvPr/>
        </p:nvSpPr>
        <p:spPr>
          <a:xfrm>
            <a:off x="-302038" y="649299"/>
            <a:ext cx="9144000" cy="1062990"/>
          </a:xfrm>
          <a:prstGeom prst="rect"/>
          <a:noFill/>
        </p:spPr>
        <p:txBody>
          <a:bodyPr wrap="square">
            <a:spAutoFit/>
          </a:bodyPr>
          <a:p>
            <a:pPr algn="l" lvl="1" marL="457200">
              <a:lnSpc>
                <a:spcPct val="150000"/>
              </a:lnSpc>
            </a:pPr>
            <a:r>
              <a:rPr altLang="zh-CN" b="1" sz="1600" lang="en-US">
                <a:solidFill>
                  <a:srgbClr val="213163"/>
                </a:solidFill>
                <a:latin typeface="Times New Roman" panose="02020603050405020304" pitchFamily="18" charset="0"/>
                <a:cs typeface="Times New Roman" panose="02020603050405020304" pitchFamily="18" charset="0"/>
              </a:rPr>
              <a:t>Advantages</a:t>
            </a:r>
          </a:p>
          <a:p>
            <a:pPr algn="l" indent="-285750" lvl="1" marL="742950">
              <a:lnSpc>
                <a:spcPct val="150000"/>
              </a:lnSpc>
              <a:buFont typeface="Arial" panose="020B0604020202020204" pitchFamily="34" charset="0"/>
              <a:buChar char="•"/>
            </a:pPr>
            <a:r>
              <a:rPr b="0" sz="1600" i="0" lang="en-US">
                <a:solidFill>
                  <a:srgbClr val="0D0D0D"/>
                </a:solidFill>
                <a:effectLst/>
                <a:latin typeface="Söhne"/>
              </a:rPr>
              <a:t>Django's built-in features like authentication, URL routing, and templating system allow for quick development of complex web applications.</a:t>
            </a:r>
            <a:endParaRPr b="1" sz="1600" i="0" lang="en-US">
              <a:solidFill>
                <a:srgbClr val="213163"/>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0"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1" name="TextBox 7"/>
          <p:cNvSpPr txBox="1"/>
          <p:nvPr/>
        </p:nvSpPr>
        <p:spPr>
          <a:xfrm>
            <a:off x="138652" y="1957535"/>
            <a:ext cx="7790373" cy="1615441"/>
          </a:xfrm>
          <a:prstGeom prst="rect"/>
          <a:noFill/>
        </p:spPr>
        <p:txBody>
          <a:bodyPr wrap="square">
            <a:spAutoFit/>
          </a:bodyPr>
          <a:p>
            <a:pPr indent="-285750" marL="285750">
              <a:buFont typeface="Arial" panose="020B0604020202020204" pitchFamily="34" charset="0"/>
              <a:buChar char="•"/>
            </a:pPr>
            <a:r>
              <a:rPr b="0" i="0" lang="en-US">
                <a:solidFill>
                  <a:srgbClr val="0D0D0D"/>
                </a:solidFill>
                <a:effectLst/>
                <a:latin typeface="Söhne"/>
              </a:rPr>
              <a:t>Django provides built-in security features like protection against SQL injection, cross-site scripting (XSS), cross-site request forgery (CSRF), and clickjacking.</a:t>
            </a:r>
          </a:p>
          <a:p>
            <a:pPr indent="-285750" marL="285750">
              <a:buFont typeface="Arial" panose="020B0604020202020204" pitchFamily="34" charset="0"/>
              <a:buChar char="•"/>
            </a:pPr>
            <a:endParaRPr b="0" i="0" lang="en-US">
              <a:solidFill>
                <a:srgbClr val="0D0D0D"/>
              </a:solidFill>
              <a:effectLst/>
              <a:latin typeface="Söhne"/>
            </a:endParaRPr>
          </a:p>
          <a:p>
            <a:pPr indent="-285750" marL="285750">
              <a:buFont typeface="Arial" panose="020B0604020202020204" pitchFamily="34" charset="0"/>
              <a:buChar char="•"/>
            </a:pPr>
            <a:r>
              <a:rPr b="0" i="0" lang="en-US">
                <a:solidFill>
                  <a:srgbClr val="0D0D0D"/>
                </a:solidFill>
                <a:effectLst/>
                <a:latin typeface="Söhne"/>
              </a:rPr>
              <a:t>Django's ORM simplifies database interactions by abstracting away the need to write SQL queries directly, making database operations more intuitive and less error-prone</a:t>
            </a:r>
            <a:r>
              <a:rPr altLang="zh-CN" b="0" i="0" lang="en-US">
                <a:solidFill>
                  <a:srgbClr val="0D0D0D"/>
                </a:solidFill>
                <a:effectLst/>
                <a:latin typeface="Söhne"/>
              </a:rPr>
              <a:t>.</a:t>
            </a:r>
          </a:p>
          <a:p>
            <a:pPr indent="-285750" marL="285750">
              <a:buFont typeface="Arial" panose="020B0604020202020204" pitchFamily="34" charset="0"/>
              <a:buChar char="•"/>
            </a:pPr>
            <a:endParaRPr b="0" i="0" lang="en-US">
              <a:solidFill>
                <a:srgbClr val="0D0D0D"/>
              </a:solidFill>
              <a:effectLst/>
              <a:latin typeface="Söhne"/>
            </a:endParaRPr>
          </a:p>
          <a:p>
            <a:pPr indent="-285750" marL="285750">
              <a:buFont typeface="Arial" panose="020B0604020202020204" pitchFamily="34" charset="0"/>
              <a:buChar char="•"/>
            </a:pPr>
            <a:r>
              <a:rPr b="0" i="0" lang="en-US">
                <a:solidFill>
                  <a:srgbClr val="0D0D0D"/>
                </a:solidFill>
                <a:effectLst/>
                <a:latin typeface="Söhne"/>
              </a:rPr>
              <a:t>Django is versatile and can be used to build a wide range of web applications, from simple blogs to complex e-commerce platforms, including voting systems.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2" name="TextBox 2"/>
          <p:cNvSpPr txBox="1"/>
          <p:nvPr/>
        </p:nvSpPr>
        <p:spPr>
          <a:xfrm>
            <a:off x="-136387" y="711418"/>
            <a:ext cx="8017933" cy="739141"/>
          </a:xfrm>
          <a:prstGeom prst="rect"/>
          <a:noFill/>
        </p:spPr>
        <p:txBody>
          <a:bodyPr wrap="square">
            <a:spAutoFit/>
          </a:bodyPr>
          <a:p>
            <a:pPr algn="l" lvl="1" marL="457200">
              <a:lnSpc>
                <a:spcPct val="150000"/>
              </a:lnSpc>
            </a:pPr>
            <a:r>
              <a:rPr altLang="zh-CN" b="1" sz="1600" i="0" lang="en-US">
                <a:solidFill>
                  <a:srgbClr val="213163"/>
                </a:solidFill>
                <a:effectLst/>
                <a:latin typeface="Times New Roman" panose="02020603050405020304" pitchFamily="18" charset="0"/>
                <a:cs typeface="Times New Roman" panose="02020603050405020304" pitchFamily="18" charset="0"/>
              </a:rPr>
              <a:t>Disadvantages </a:t>
            </a:r>
            <a:endParaRPr b="1" sz="1600" i="0" lang="en-US">
              <a:solidFill>
                <a:srgbClr val="213163"/>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1" sz="1600" i="0" lang="en-US">
              <a:solidFill>
                <a:srgbClr val="213163"/>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4" name="TextBox 5"/>
          <p:cNvSpPr txBox="1"/>
          <p:nvPr/>
        </p:nvSpPr>
        <p:spPr>
          <a:xfrm>
            <a:off x="347290" y="1319684"/>
            <a:ext cx="7682119" cy="2567940"/>
          </a:xfrm>
          <a:prstGeom prst="rect"/>
          <a:noFill/>
        </p:spPr>
        <p:txBody>
          <a:bodyPr wrap="square">
            <a:spAutoFit/>
          </a:bodyPr>
          <a:p>
            <a:pPr indent="-285750" marL="285750">
              <a:buFont typeface="Arial" panose="020B0604020202020204" pitchFamily="34" charset="0"/>
              <a:buChar char="•"/>
            </a:pPr>
            <a:r>
              <a:rPr altLang="zh-CN" b="0" i="0" lang="en-US">
                <a:solidFill>
                  <a:srgbClr val="0D0D0D"/>
                </a:solidFill>
                <a:effectLst/>
                <a:latin typeface="Söhne"/>
              </a:rPr>
              <a:t>Learning curve:</a:t>
            </a:r>
            <a:r>
              <a:rPr altLang="en-US" b="0" i="0" lang="zh-CN">
                <a:solidFill>
                  <a:srgbClr val="0D0D0D"/>
                </a:solidFill>
                <a:effectLst/>
                <a:latin typeface="Söhne"/>
              </a:rPr>
              <a:t> </a:t>
            </a:r>
            <a:r>
              <a:rPr b="0" i="0" lang="en-US">
                <a:solidFill>
                  <a:srgbClr val="0D0D0D"/>
                </a:solidFill>
                <a:effectLst/>
                <a:latin typeface="Söhne"/>
              </a:rPr>
              <a:t>Django has a learning curve, especially for beginners or developers who are not familiar with Python or MVC (Model-View-Controller) frameworks. It may take time for developers to become proficient in Django's concepts and conventions.</a:t>
            </a:r>
          </a:p>
          <a:p>
            <a:pPr indent="-285750" marL="285750">
              <a:buFont typeface="Arial" panose="020B0604020202020204" pitchFamily="34" charset="0"/>
              <a:buChar char="•"/>
            </a:pPr>
            <a:endParaRPr lang="en-US">
              <a:solidFill>
                <a:srgbClr val="0D0D0D"/>
              </a:solidFill>
              <a:latin typeface="Söhne"/>
            </a:endParaRPr>
          </a:p>
          <a:p>
            <a:pPr indent="-285750" marL="285750">
              <a:buFont typeface="Arial" panose="020B0604020202020204" pitchFamily="34" charset="0"/>
              <a:buChar char="•"/>
            </a:pPr>
            <a:r>
              <a:rPr altLang="zh-CN" b="0" i="0" lang="en-US">
                <a:solidFill>
                  <a:srgbClr val="0D0D0D"/>
                </a:solidFill>
                <a:effectLst/>
                <a:latin typeface="Söhne"/>
              </a:rPr>
              <a:t>Overhead:</a:t>
            </a:r>
            <a:r>
              <a:rPr altLang="en-US" b="0" i="0" lang="zh-CN">
                <a:solidFill>
                  <a:srgbClr val="0D0D0D"/>
                </a:solidFill>
                <a:effectLst/>
                <a:latin typeface="Söhne"/>
              </a:rPr>
              <a:t> </a:t>
            </a:r>
            <a:r>
              <a:rPr b="0" i="0" lang="en-US">
                <a:solidFill>
                  <a:srgbClr val="0D0D0D"/>
                </a:solidFill>
                <a:effectLst/>
                <a:latin typeface="Söhne"/>
              </a:rPr>
              <a:t>Django is a full-stack framework, which means it includes a wide range of features and functionalities. While this can be advantageous, it also means that Django applications may have more overhead compared to micro-frameworks or minimalistic solutions, especially for smaller projects.</a:t>
            </a:r>
          </a:p>
          <a:p>
            <a:pPr indent="-285750" marL="285750">
              <a:buFont typeface="Arial" panose="020B0604020202020204" pitchFamily="34" charset="0"/>
              <a:buChar char="•"/>
            </a:pPr>
            <a:endParaRPr lang="en-US">
              <a:solidFill>
                <a:srgbClr val="0D0D0D"/>
              </a:solidFill>
              <a:latin typeface="Söhne"/>
            </a:endParaRPr>
          </a:p>
          <a:p>
            <a:pPr indent="-285750" marL="285750">
              <a:buFont typeface="Arial" panose="020B0604020202020204" pitchFamily="34" charset="0"/>
              <a:buChar char="•"/>
            </a:pPr>
            <a:r>
              <a:rPr altLang="zh-CN" b="0" i="0" lang="en-US">
                <a:solidFill>
                  <a:srgbClr val="0D0D0D"/>
                </a:solidFill>
                <a:effectLst/>
                <a:latin typeface="Söhne"/>
              </a:rPr>
              <a:t>Performance:</a:t>
            </a:r>
            <a:r>
              <a:rPr b="0" i="0" lang="en-US">
                <a:solidFill>
                  <a:srgbClr val="0D0D0D"/>
                </a:solidFill>
                <a:effectLst/>
                <a:latin typeface="Söhne"/>
              </a:rPr>
              <a:t>While Django is capable of handling high traffic and scaling horizontally, it may not be as performant as some other frameworks or languages in certain use cases. Careful optimization and tuning may be required for applications with particularly demanding performance requirements.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Shape 60"/>
        <p:cNvGrpSpPr/>
        <p:nvPr/>
      </p:nvGrpSpPr>
      <p:grpSpPr>
        <a:xfrm>
          <a:off x="0" y="0"/>
          <a:ext cx="0" cy="0"/>
          <a:chOff x="0" y="0"/>
          <a:chExt cx="0" cy="0"/>
        </a:xfrm>
      </p:grpSpPr>
      <p:sp>
        <p:nvSpPr>
          <p:cNvPr id="104863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6"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a:effectLs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7" name="TextBox 11"/>
          <p:cNvSpPr txBox="1"/>
          <p:nvPr/>
        </p:nvSpPr>
        <p:spPr>
          <a:xfrm>
            <a:off x="1000361" y="1361511"/>
            <a:ext cx="3318484" cy="281940"/>
          </a:xfrm>
          <a:prstGeom prst="rect"/>
          <a:noFill/>
        </p:spPr>
        <p:txBody>
          <a:bodyPr rtlCol="0" wrap="square">
            <a:spAutoFit/>
          </a:bodyPr>
          <a:p>
            <a:pPr algn="ctr"/>
            <a:r>
              <a:rPr lang="en-US"/>
              <a:t>Front-end</a:t>
            </a:r>
          </a:p>
        </p:txBody>
      </p:sp>
      <p:sp>
        <p:nvSpPr>
          <p:cNvPr id="1048638" name="TextBox 12"/>
          <p:cNvSpPr txBox="1"/>
          <p:nvPr/>
        </p:nvSpPr>
        <p:spPr>
          <a:xfrm>
            <a:off x="4865736" y="1287522"/>
            <a:ext cx="3580969" cy="281940"/>
          </a:xfrm>
          <a:prstGeom prst="rect"/>
          <a:noFill/>
        </p:spPr>
        <p:txBody>
          <a:bodyPr rtlCol="0" wrap="square">
            <a:spAutoFit/>
          </a:bodyPr>
          <a:p>
            <a:pPr algn="ctr"/>
            <a:r>
              <a:rPr lang="en-US"/>
              <a:t>Back-end</a:t>
            </a:r>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pic>
        <p:nvPicPr>
          <p:cNvPr id="2097160" name="Picture 3"/>
          <p:cNvPicPr>
            <a:picLocks noChangeAspect="1"/>
          </p:cNvPicPr>
          <p:nvPr/>
        </p:nvPicPr>
        <p:blipFill>
          <a:blip xmlns:r="http://schemas.openxmlformats.org/officeDocument/2006/relationships" r:embed="rId8"/>
          <a:stretch>
            <a:fillRect/>
          </a:stretch>
        </p:blipFill>
        <p:spPr>
          <a:xfrm>
            <a:off x="2841968" y="3575329"/>
            <a:ext cx="1135672" cy="520489"/>
          </a:xfrm>
          <a:prstGeom prst="rect"/>
        </p:spPr>
      </p:pic>
      <p:pic>
        <p:nvPicPr>
          <p:cNvPr id="2097161" name="Picture 7"/>
          <p:cNvPicPr>
            <a:picLocks noChangeAspect="1"/>
          </p:cNvPicPr>
          <p:nvPr/>
        </p:nvPicPr>
        <p:blipFill>
          <a:blip xmlns:r="http://schemas.openxmlformats.org/officeDocument/2006/relationships" r:embed="rId9"/>
          <a:stretch>
            <a:fillRect/>
          </a:stretch>
        </p:blipFill>
        <p:spPr>
          <a:xfrm>
            <a:off x="5781369" y="3921036"/>
            <a:ext cx="1314066" cy="760019"/>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Unknown User</cp:lastModifiedBy>
  <dcterms:created xsi:type="dcterms:W3CDTF">2024-04-26T06:38:12Z</dcterms:created>
  <dcterms:modified xsi:type="dcterms:W3CDTF">2024-04-26T06:38:12Z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a70622baf1c84f748e583fbcce300b25</vt:lpwstr>
  </property>
</Properties>
</file>