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393" r:id="rId12"/>
    <p:sldId id="268" r:id="rId13"/>
    <p:sldId id="272" r:id="rId14"/>
    <p:sldId id="270" r:id="rId15"/>
    <p:sldId id="394"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p:scale>
          <a:sx n="75" d="100"/>
          <a:sy n="75" d="100"/>
        </p:scale>
        <p:origin x="1950" y="8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 Kethavarapu" userId="8e96feface0120b5" providerId="LiveId" clId="{1E1F636B-E415-4193-A286-4D0C937C1427}"/>
    <pc:docChg chg="undo custSel modSld">
      <pc:chgData name="Naga Kethavarapu" userId="8e96feface0120b5" providerId="LiveId" clId="{1E1F636B-E415-4193-A286-4D0C937C1427}" dt="2022-04-06T17:55:06.072" v="28"/>
      <pc:docMkLst>
        <pc:docMk/>
      </pc:docMkLst>
      <pc:sldChg chg="modSp mod">
        <pc:chgData name="Naga Kethavarapu" userId="8e96feface0120b5" providerId="LiveId" clId="{1E1F636B-E415-4193-A286-4D0C937C1427}" dt="2022-04-06T17:55:06.072" v="28"/>
        <pc:sldMkLst>
          <pc:docMk/>
          <pc:sldMk cId="752814286" sldId="257"/>
        </pc:sldMkLst>
        <pc:spChg chg="mod">
          <ac:chgData name="Naga Kethavarapu" userId="8e96feface0120b5" providerId="LiveId" clId="{1E1F636B-E415-4193-A286-4D0C937C1427}" dt="2022-04-06T17:55:06.072" v="28"/>
          <ac:spMkLst>
            <pc:docMk/>
            <pc:sldMk cId="752814286" sldId="257"/>
            <ac:spMk id="3" creationId="{D9A11267-FC52-4990-8D98-010AFABA5544}"/>
          </ac:spMkLst>
        </pc:spChg>
      </pc:sldChg>
      <pc:sldChg chg="modSp mod">
        <pc:chgData name="Naga Kethavarapu" userId="8e96feface0120b5" providerId="LiveId" clId="{1E1F636B-E415-4193-A286-4D0C937C1427}" dt="2022-04-06T15:33:52.131" v="0" actId="1076"/>
        <pc:sldMkLst>
          <pc:docMk/>
          <pc:sldMk cId="2624630061" sldId="272"/>
        </pc:sldMkLst>
        <pc:picChg chg="mod">
          <ac:chgData name="Naga Kethavarapu" userId="8e96feface0120b5" providerId="LiveId" clId="{1E1F636B-E415-4193-A286-4D0C937C1427}" dt="2022-04-06T15:33:52.131" v="0" actId="1076"/>
          <ac:picMkLst>
            <pc:docMk/>
            <pc:sldMk cId="2624630061" sldId="272"/>
            <ac:picMk id="10" creationId="{2766C3D1-BB3D-406C-9E6F-17C776680F1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ip/"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b="1" i="0" dirty="0" err="1">
                <a:solidFill>
                  <a:srgbClr val="C9D1D9"/>
                </a:solidFill>
                <a:effectLst/>
                <a:latin typeface="-apple-system"/>
              </a:rPr>
              <a:t>BlockBench</a:t>
            </a:r>
            <a:r>
              <a:rPr lang="en-US" b="1" i="0" dirty="0">
                <a:solidFill>
                  <a:srgbClr val="C9D1D9"/>
                </a:solidFill>
                <a:effectLst/>
                <a:latin typeface="-apple-system"/>
              </a:rPr>
              <a:t>-</a:t>
            </a:r>
            <a:br>
              <a:rPr lang="en-US" b="1" i="0" dirty="0">
                <a:solidFill>
                  <a:srgbClr val="C9D1D9"/>
                </a:solidFill>
                <a:effectLst/>
                <a:latin typeface="-apple-system"/>
              </a:rPr>
            </a:br>
            <a:r>
              <a:rPr lang="en-US" b="1" dirty="0" err="1">
                <a:solidFill>
                  <a:srgbClr val="BDC1C6"/>
                </a:solidFill>
                <a:latin typeface="Roboto" panose="020B0604020202020204" pitchFamily="2" charset="0"/>
              </a:rPr>
              <a:t>A</a:t>
            </a:r>
            <a:r>
              <a:rPr lang="en-US" b="1" i="0" dirty="0" err="1">
                <a:solidFill>
                  <a:srgbClr val="BDC1C6"/>
                </a:solidFill>
                <a:effectLst/>
                <a:latin typeface="Roboto" panose="020B0604020202020204" pitchFamily="2" charset="0"/>
              </a:rPr>
              <a:t>nalysing</a:t>
            </a:r>
            <a:r>
              <a:rPr lang="en-US" b="1" i="0" dirty="0">
                <a:solidFill>
                  <a:srgbClr val="BDC1C6"/>
                </a:solidFill>
                <a:effectLst/>
                <a:latin typeface="Roboto" panose="020B0604020202020204" pitchFamily="2" charset="0"/>
              </a:rPr>
              <a:t> </a:t>
            </a:r>
            <a:r>
              <a:rPr lang="en-US" b="1" dirty="0">
                <a:solidFill>
                  <a:srgbClr val="BDC1C6"/>
                </a:solidFill>
                <a:latin typeface="Roboto" panose="020B0604020202020204" pitchFamily="2" charset="0"/>
              </a:rPr>
              <a:t>P</a:t>
            </a:r>
            <a:r>
              <a:rPr lang="en-US" b="1" i="0" dirty="0">
                <a:solidFill>
                  <a:srgbClr val="BDC1C6"/>
                </a:solidFill>
                <a:effectLst/>
                <a:latin typeface="Roboto" panose="020B0604020202020204" pitchFamily="2" charset="0"/>
              </a:rPr>
              <a:t>rivate Blockchains</a:t>
            </a:r>
            <a:br>
              <a:rPr lang="en-US" b="1" i="0" dirty="0">
                <a:solidFill>
                  <a:srgbClr val="C9D1D9"/>
                </a:solidFill>
                <a:effectLst/>
                <a:latin typeface="-apple-system"/>
              </a:rPr>
            </a:b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fontScale="55000" lnSpcReduction="20000"/>
          </a:bodyPr>
          <a:lstStyle/>
          <a:p>
            <a:r>
              <a:rPr lang="en-US" dirty="0"/>
              <a:t>Presenter Name-</a:t>
            </a:r>
          </a:p>
          <a:p>
            <a:r>
              <a:rPr lang="en-US" dirty="0" err="1"/>
              <a:t>Dhanusha</a:t>
            </a:r>
            <a:r>
              <a:rPr lang="en-US" dirty="0"/>
              <a:t> </a:t>
            </a:r>
            <a:r>
              <a:rPr lang="en-US" dirty="0" err="1"/>
              <a:t>Mallavajjala</a:t>
            </a:r>
            <a:endParaRPr lang="en-US" dirty="0"/>
          </a:p>
          <a:p>
            <a:r>
              <a:rPr lang="en-US" dirty="0"/>
              <a:t>Link-https://drive.google.com/file/d/1opjZo5Jk13cUdEOWrZsvFG7_HVXkZ2UH/</a:t>
            </a:r>
            <a:r>
              <a:rPr lang="en-US" dirty="0" err="1"/>
              <a:t>view?usp</a:t>
            </a:r>
            <a:r>
              <a:rPr lang="en-US" dirty="0"/>
              <a:t>=sharing</a:t>
            </a:r>
          </a:p>
          <a:p>
            <a:r>
              <a:rPr lang="en-US" dirty="0" err="1"/>
              <a:t>Youtube</a:t>
            </a:r>
            <a:r>
              <a:rPr lang="en-US" dirty="0"/>
              <a:t> Link-https://youtu.be/8RLuV78Wge4</a:t>
            </a:r>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Transactions</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10" name="Content Placeholder 9" descr="Text&#10;&#10;Description automatically generated">
            <a:extLst>
              <a:ext uri="{FF2B5EF4-FFF2-40B4-BE49-F238E27FC236}">
                <a16:creationId xmlns:a16="http://schemas.microsoft.com/office/drawing/2014/main" id="{2766C3D1-BB3D-406C-9E6F-17C776680F19}"/>
              </a:ext>
            </a:extLst>
          </p:cNvPr>
          <p:cNvPicPr>
            <a:picLocks noGrp="1" noChangeAspect="1"/>
          </p:cNvPicPr>
          <p:nvPr>
            <p:ph idx="1"/>
          </p:nvPr>
        </p:nvPicPr>
        <p:blipFill>
          <a:blip r:embed="rId3"/>
          <a:stretch>
            <a:fillRect/>
          </a:stretch>
        </p:blipFill>
        <p:spPr>
          <a:xfrm>
            <a:off x="1903413" y="2074863"/>
            <a:ext cx="8669311" cy="3979862"/>
          </a:xfrm>
        </p:spPr>
      </p:pic>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pPr marL="0" indent="0">
              <a:buNone/>
            </a:pPr>
            <a:r>
              <a:rPr lang="en-US" dirty="0"/>
              <a:t>There many more things/services that we can do .</a:t>
            </a:r>
          </a:p>
          <a:p>
            <a:pPr marL="0" indent="0">
              <a:buNone/>
            </a:pPr>
            <a:r>
              <a:rPr lang="en-US" dirty="0"/>
              <a:t>Add various nodes</a:t>
            </a:r>
          </a:p>
          <a:p>
            <a:pPr marL="0" indent="0">
              <a:buNone/>
            </a:pPr>
            <a:r>
              <a:rPr lang="en-US" dirty="0"/>
              <a:t>Add peers by the command</a:t>
            </a:r>
          </a:p>
          <a:p>
            <a:pPr marL="0" indent="0">
              <a:buNone/>
            </a:pPr>
            <a:r>
              <a:rPr lang="en-US" dirty="0"/>
              <a:t> </a:t>
            </a:r>
            <a:r>
              <a:rPr lang="en-US" dirty="0" err="1"/>
              <a:t>admin.addpeer</a:t>
            </a:r>
            <a:r>
              <a:rPr lang="en-US" dirty="0"/>
              <a:t>(</a:t>
            </a:r>
            <a:r>
              <a:rPr lang="en-US" dirty="0" err="1"/>
              <a:t>enode</a:t>
            </a:r>
            <a:r>
              <a:rPr lang="en-US" dirty="0"/>
              <a:t> of node0)</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424521" y="549275"/>
            <a:ext cx="11216616" cy="814254"/>
          </a:xfrm>
        </p:spPr>
        <p:txBody>
          <a:bodyPr/>
          <a:lstStyle/>
          <a:p>
            <a:r>
              <a:rPr lang="en-US" sz="3200" dirty="0"/>
              <a:t>Adding PEERS</a:t>
            </a:r>
          </a:p>
        </p:txBody>
      </p:sp>
      <p:pic>
        <p:nvPicPr>
          <p:cNvPr id="2" name="Content Placeholder 1">
            <a:extLst>
              <a:ext uri="{FF2B5EF4-FFF2-40B4-BE49-F238E27FC236}">
                <a16:creationId xmlns:a16="http://schemas.microsoft.com/office/drawing/2014/main" id="{D7CAF32C-23BF-4CAC-B676-A7F8CDBB193D}"/>
              </a:ext>
            </a:extLst>
          </p:cNvPr>
          <p:cNvPicPr>
            <a:picLocks noGrp="1" noChangeAspect="1"/>
          </p:cNvPicPr>
          <p:nvPr>
            <p:ph sz="quarter" idx="4"/>
          </p:nvPr>
        </p:nvPicPr>
        <p:blipFill>
          <a:blip r:embed="rId3"/>
          <a:stretch>
            <a:fillRect/>
          </a:stretch>
        </p:blipFill>
        <p:spPr>
          <a:xfrm>
            <a:off x="6253886" y="2427288"/>
            <a:ext cx="5353191" cy="3516312"/>
          </a:xfrm>
          <a:prstGeom prst="rect">
            <a:avLst/>
          </a:prstGeo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4BDA-65F0-40FC-8D5E-43FA0A3C2246}"/>
              </a:ext>
            </a:extLst>
          </p:cNvPr>
          <p:cNvSpPr>
            <a:spLocks noGrp="1"/>
          </p:cNvSpPr>
          <p:nvPr>
            <p:ph type="title"/>
          </p:nvPr>
        </p:nvSpPr>
        <p:spPr/>
        <p:txBody>
          <a:bodyPr/>
          <a:lstStyle/>
          <a:p>
            <a:r>
              <a:rPr lang="en-US" dirty="0"/>
              <a:t>Private </a:t>
            </a:r>
            <a:r>
              <a:rPr lang="en-US" dirty="0" err="1"/>
              <a:t>BlockchainChain</a:t>
            </a:r>
            <a:r>
              <a:rPr lang="en-US" dirty="0"/>
              <a:t> Network with Parity Ethereum</a:t>
            </a:r>
          </a:p>
        </p:txBody>
      </p:sp>
      <p:sp>
        <p:nvSpPr>
          <p:cNvPr id="3" name="Text Placeholder 2">
            <a:extLst>
              <a:ext uri="{FF2B5EF4-FFF2-40B4-BE49-F238E27FC236}">
                <a16:creationId xmlns:a16="http://schemas.microsoft.com/office/drawing/2014/main" id="{7B62C34F-5720-4D6D-98ED-61EE205EF1A7}"/>
              </a:ext>
            </a:extLst>
          </p:cNvPr>
          <p:cNvSpPr>
            <a:spLocks noGrp="1"/>
          </p:cNvSpPr>
          <p:nvPr>
            <p:ph type="body" idx="1"/>
          </p:nvPr>
        </p:nvSpPr>
        <p:spPr/>
        <p:txBody>
          <a:bodyPr/>
          <a:lstStyle/>
          <a:p>
            <a:r>
              <a:rPr lang="en-US" dirty="0"/>
              <a:t> </a:t>
            </a:r>
          </a:p>
        </p:txBody>
      </p:sp>
      <p:sp>
        <p:nvSpPr>
          <p:cNvPr id="4" name="Content Placeholder 3">
            <a:extLst>
              <a:ext uri="{FF2B5EF4-FFF2-40B4-BE49-F238E27FC236}">
                <a16:creationId xmlns:a16="http://schemas.microsoft.com/office/drawing/2014/main" id="{954FB8DC-1F48-4445-881A-3F0E82379F88}"/>
              </a:ext>
            </a:extLst>
          </p:cNvPr>
          <p:cNvSpPr>
            <a:spLocks noGrp="1"/>
          </p:cNvSpPr>
          <p:nvPr>
            <p:ph sz="half" idx="2"/>
          </p:nvPr>
        </p:nvSpPr>
        <p:spPr/>
        <p:txBody>
          <a:bodyPr/>
          <a:lstStyle/>
          <a:p>
            <a:r>
              <a:rPr lang="en-US" dirty="0"/>
              <a:t>Similar to the above process that we discussed.</a:t>
            </a:r>
          </a:p>
          <a:p>
            <a:r>
              <a:rPr lang="en-US" dirty="0"/>
              <a:t>Will have Bootnode,Node1,node2</a:t>
            </a:r>
          </a:p>
          <a:p>
            <a:r>
              <a:rPr lang="en-US" dirty="0"/>
              <a:t>Install parity</a:t>
            </a:r>
          </a:p>
          <a:p>
            <a:r>
              <a:rPr lang="en-US" dirty="0"/>
              <a:t>We can add nodes ,launch a network, deploy smart contracts, add validators</a:t>
            </a:r>
          </a:p>
          <a:p>
            <a:endParaRPr lang="en-US" dirty="0"/>
          </a:p>
        </p:txBody>
      </p:sp>
      <p:sp>
        <p:nvSpPr>
          <p:cNvPr id="5" name="Text Placeholder 4">
            <a:extLst>
              <a:ext uri="{FF2B5EF4-FFF2-40B4-BE49-F238E27FC236}">
                <a16:creationId xmlns:a16="http://schemas.microsoft.com/office/drawing/2014/main" id="{01F03202-09C1-4979-8E9A-B514751372C2}"/>
              </a:ext>
            </a:extLst>
          </p:cNvPr>
          <p:cNvSpPr>
            <a:spLocks noGrp="1"/>
          </p:cNvSpPr>
          <p:nvPr>
            <p:ph type="body" sz="quarter" idx="3"/>
          </p:nvPr>
        </p:nvSpPr>
        <p:spPr/>
        <p:txBody>
          <a:bodyPr/>
          <a:lstStyle/>
          <a:p>
            <a:endParaRPr lang="en-US"/>
          </a:p>
        </p:txBody>
      </p:sp>
      <p:pic>
        <p:nvPicPr>
          <p:cNvPr id="11" name="Content Placeholder 10" descr="Graphical user interface, text, application, email&#10;&#10;Description automatically generated">
            <a:extLst>
              <a:ext uri="{FF2B5EF4-FFF2-40B4-BE49-F238E27FC236}">
                <a16:creationId xmlns:a16="http://schemas.microsoft.com/office/drawing/2014/main" id="{A8DF1016-CBAB-497B-86F7-070B47A6A364}"/>
              </a:ext>
            </a:extLst>
          </p:cNvPr>
          <p:cNvPicPr>
            <a:picLocks noGrp="1" noChangeAspect="1"/>
          </p:cNvPicPr>
          <p:nvPr>
            <p:ph sz="quarter" idx="4"/>
          </p:nvPr>
        </p:nvPicPr>
        <p:blipFill>
          <a:blip r:embed="rId2"/>
          <a:stretch>
            <a:fillRect/>
          </a:stretch>
        </p:blipFill>
        <p:spPr>
          <a:xfrm>
            <a:off x="6203949" y="1731374"/>
            <a:ext cx="5534263" cy="2739025"/>
          </a:xfrm>
        </p:spPr>
      </p:pic>
      <p:sp>
        <p:nvSpPr>
          <p:cNvPr id="9" name="Slide Number Placeholder 8">
            <a:extLst>
              <a:ext uri="{FF2B5EF4-FFF2-40B4-BE49-F238E27FC236}">
                <a16:creationId xmlns:a16="http://schemas.microsoft.com/office/drawing/2014/main" id="{CD708F6F-71E9-40C2-80AF-BA473140B982}"/>
              </a:ext>
            </a:extLst>
          </p:cNvPr>
          <p:cNvSpPr>
            <a:spLocks noGrp="1"/>
          </p:cNvSpPr>
          <p:nvPr>
            <p:ph type="sldNum" sz="quarter" idx="12"/>
          </p:nvPr>
        </p:nvSpPr>
        <p:spPr/>
        <p:txBody>
          <a:bodyPr/>
          <a:lstStyle/>
          <a:p>
            <a:fld id="{DBA1B0FB-D917-4C8C-928F-313BD683BF39}" type="slidenum">
              <a:rPr lang="en-US" smtClean="0"/>
              <a:t>12</a:t>
            </a:fld>
            <a:endParaRPr lang="en-US"/>
          </a:p>
        </p:txBody>
      </p:sp>
      <p:pic>
        <p:nvPicPr>
          <p:cNvPr id="13" name="Picture 12" descr="Text&#10;&#10;Description automatically generated">
            <a:extLst>
              <a:ext uri="{FF2B5EF4-FFF2-40B4-BE49-F238E27FC236}">
                <a16:creationId xmlns:a16="http://schemas.microsoft.com/office/drawing/2014/main" id="{2C3838F8-6871-473C-A506-9CE91D4F1C79}"/>
              </a:ext>
            </a:extLst>
          </p:cNvPr>
          <p:cNvPicPr>
            <a:picLocks noChangeAspect="1"/>
          </p:cNvPicPr>
          <p:nvPr/>
        </p:nvPicPr>
        <p:blipFill>
          <a:blip r:embed="rId3"/>
          <a:stretch>
            <a:fillRect/>
          </a:stretch>
        </p:blipFill>
        <p:spPr>
          <a:xfrm>
            <a:off x="6225387" y="4413114"/>
            <a:ext cx="5534813" cy="2478768"/>
          </a:xfrm>
          <a:prstGeom prst="rect">
            <a:avLst/>
          </a:prstGeom>
        </p:spPr>
      </p:pic>
    </p:spTree>
    <p:extLst>
      <p:ext uri="{BB962C8B-B14F-4D97-AF65-F5344CB8AC3E}">
        <p14:creationId xmlns:p14="http://schemas.microsoft.com/office/powerpoint/2010/main" val="1859699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758825"/>
          </a:xfrm>
        </p:spPr>
        <p:txBody>
          <a:bodyPr/>
          <a:lstStyle/>
          <a:p>
            <a:r>
              <a:rPr lang="en-US" dirty="0"/>
              <a:t>Conclusion</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342901" y="1612900"/>
            <a:ext cx="5645150" cy="4479926"/>
          </a:xfrm>
        </p:spPr>
        <p:txBody>
          <a:bodyPr/>
          <a:lstStyle/>
          <a:p>
            <a:pPr marL="342900" indent="-342900">
              <a:buFont typeface="Arial" panose="020B0604020202020204" pitchFamily="34" charset="0"/>
              <a:buChar char="•"/>
            </a:pPr>
            <a:r>
              <a:rPr lang="en-US" dirty="0"/>
              <a:t>So we covered how we can</a:t>
            </a:r>
            <a:r>
              <a:rPr lang="en-US" b="0" dirty="0">
                <a:effectLst/>
              </a:rPr>
              <a:t> integrate blockchain in your applications.</a:t>
            </a:r>
          </a:p>
          <a:p>
            <a:pPr marL="342900" indent="-342900">
              <a:buFont typeface="Arial" panose="020B0604020202020204" pitchFamily="34" charset="0"/>
              <a:buChar char="•"/>
            </a:pPr>
            <a:r>
              <a:rPr lang="en-US" b="0" dirty="0">
                <a:effectLst/>
              </a:rPr>
              <a:t>It will make life simpler and safer, changing the way personal information is stored and how transactions for good and services are made.</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223939" cy="3415519"/>
          </a:xfrm>
        </p:spPr>
        <p:txBody>
          <a:bodyPr/>
          <a:lstStyle/>
          <a:p>
            <a:pPr marL="342900" indent="-342900">
              <a:buFont typeface="Arial" panose="020B0604020202020204" pitchFamily="34" charset="0"/>
              <a:buChar char="•"/>
            </a:pPr>
            <a:r>
              <a:rPr lang="en-US" dirty="0"/>
              <a:t>What is Blockchain?</a:t>
            </a:r>
          </a:p>
          <a:p>
            <a:pPr marL="342900" indent="-342900">
              <a:buFont typeface="Arial" panose="020B0604020202020204" pitchFamily="34" charset="0"/>
              <a:buChar char="•"/>
            </a:pPr>
            <a:r>
              <a:rPr lang="en-US" dirty="0"/>
              <a:t>Why Private Blockchain?</a:t>
            </a:r>
          </a:p>
          <a:p>
            <a:pPr marL="342900" indent="-342900">
              <a:buFont typeface="Arial" panose="020B0604020202020204" pitchFamily="34" charset="0"/>
              <a:buChar char="•"/>
            </a:pPr>
            <a:r>
              <a:rPr lang="en-US" dirty="0"/>
              <a:t> Implementation of Private Blockchain using </a:t>
            </a:r>
            <a:r>
              <a:rPr lang="en-US" dirty="0" err="1"/>
              <a:t>GethPoA</a:t>
            </a:r>
            <a:endParaRPr lang="en-US" dirty="0"/>
          </a:p>
          <a:p>
            <a:pPr marL="342900" indent="-342900">
              <a:buFont typeface="Arial" panose="020B0604020202020204" pitchFamily="34" charset="0"/>
              <a:buChar char="•"/>
            </a:pPr>
            <a:r>
              <a:rPr lang="en-US" dirty="0"/>
              <a:t>Demo of Implementation</a:t>
            </a:r>
          </a:p>
          <a:p>
            <a:pPr marL="342900" indent="-342900">
              <a:buFont typeface="Arial" panose="020B0604020202020204" pitchFamily="34" charset="0"/>
              <a:buChar char="•"/>
            </a:pPr>
            <a:r>
              <a:rPr lang="en-US" dirty="0"/>
              <a:t>Deploying Smart Contracts</a:t>
            </a:r>
          </a:p>
          <a:p>
            <a:endParaRPr lang="en-US" dirty="0"/>
          </a:p>
          <a:p>
            <a:endParaRPr lang="en-US" dirty="0"/>
          </a:p>
          <a:p>
            <a:endParaRPr lang="en-US" dirty="0"/>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b="0" i="0" dirty="0">
                <a:solidFill>
                  <a:srgbClr val="BDC1C6"/>
                </a:solidFill>
                <a:effectLst/>
                <a:latin typeface="Roboto" panose="02000000000000000000" pitchFamily="2" charset="0"/>
              </a:rPr>
              <a:t>Blockchain is </a:t>
            </a:r>
            <a:r>
              <a:rPr lang="en-US" b="1" i="0" dirty="0">
                <a:solidFill>
                  <a:srgbClr val="BDC1C6"/>
                </a:solidFill>
                <a:effectLst/>
                <a:latin typeface="Roboto" panose="02000000000000000000" pitchFamily="2" charset="0"/>
              </a:rPr>
              <a:t>a system </a:t>
            </a:r>
            <a:r>
              <a:rPr lang="en-US" b="1" dirty="0">
                <a:solidFill>
                  <a:srgbClr val="BDC1C6"/>
                </a:solidFill>
                <a:latin typeface="Roboto" panose="02000000000000000000" pitchFamily="2" charset="0"/>
              </a:rPr>
              <a:t>where it is used to </a:t>
            </a:r>
            <a:r>
              <a:rPr lang="en-US" b="1" i="0" dirty="0">
                <a:solidFill>
                  <a:srgbClr val="BDC1C6"/>
                </a:solidFill>
                <a:effectLst/>
                <a:latin typeface="Roboto" panose="02000000000000000000" pitchFamily="2" charset="0"/>
              </a:rPr>
              <a:t>record information in a way that makes it difficult or impossible to change, hack, or cheat the system</a:t>
            </a:r>
            <a:r>
              <a:rPr lang="en-US" b="0" i="0" dirty="0">
                <a:solidFill>
                  <a:srgbClr val="BDC1C6"/>
                </a:solidFill>
                <a:effectLst/>
                <a:latin typeface="Roboto" panose="02000000000000000000" pitchFamily="2" charset="0"/>
              </a:rPr>
              <a:t>.</a:t>
            </a:r>
            <a:r>
              <a:rPr lang="en-US" dirty="0"/>
              <a:t> </a:t>
            </a:r>
          </a:p>
        </p:txBody>
      </p:sp>
      <p:sp>
        <p:nvSpPr>
          <p:cNvPr id="3" name="Picture Placeholder 2">
            <a:extLst>
              <a:ext uri="{FF2B5EF4-FFF2-40B4-BE49-F238E27FC236}">
                <a16:creationId xmlns:a16="http://schemas.microsoft.com/office/drawing/2014/main" id="{2653FA95-BE3D-48AE-8B62-095AB30C75F8}"/>
              </a:ext>
            </a:extLst>
          </p:cNvPr>
          <p:cNvSpPr>
            <a:spLocks noGrp="1"/>
          </p:cNvSpPr>
          <p:nvPr>
            <p:ph type="pic" sz="quarter" idx="13"/>
          </p:nvPr>
        </p:nvSpPr>
        <p:spPr/>
      </p:sp>
      <p:pic>
        <p:nvPicPr>
          <p:cNvPr id="15" name="Picture Placeholder 14">
            <a:extLst>
              <a:ext uri="{FF2B5EF4-FFF2-40B4-BE49-F238E27FC236}">
                <a16:creationId xmlns:a16="http://schemas.microsoft.com/office/drawing/2014/main" id="{EA05CC9D-5A9D-4C98-B15C-5B6083F62F63}"/>
              </a:ext>
            </a:extLst>
          </p:cNvPr>
          <p:cNvPicPr>
            <a:picLocks noGrp="1" noChangeAspect="1"/>
          </p:cNvPicPr>
          <p:nvPr>
            <p:ph type="pic" sz="quarter" idx="14"/>
          </p:nvPr>
        </p:nvPicPr>
        <p:blipFill>
          <a:blip r:embed="rId3"/>
          <a:srcRect l="27254" r="27254"/>
          <a:stretch>
            <a:fillRect/>
          </a:stretch>
        </p:blipFill>
        <p:spPr>
          <a:xfrm>
            <a:off x="-1" y="0"/>
            <a:ext cx="12457043" cy="3776472"/>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22314" y="14477"/>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773225" cy="1677448"/>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Public Blockchain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2490994"/>
            <a:ext cx="6870354" cy="3601832"/>
          </a:xfrm>
        </p:spPr>
        <p:txBody>
          <a:bodyPr vert="horz" wrap="square" lIns="0" tIns="0" rIns="0" bIns="0" rtlCol="0">
            <a:normAutofit/>
          </a:bodyPr>
          <a:lstStyle/>
          <a:p>
            <a:pPr marL="342900" indent="-342900">
              <a:lnSpc>
                <a:spcPct val="100000"/>
              </a:lnSpc>
              <a:buFont typeface="Arial" panose="020B0604020202020204" pitchFamily="34" charset="0"/>
              <a:buChar char="•"/>
            </a:pPr>
            <a:r>
              <a:rPr lang="en-US" b="0" i="0" dirty="0">
                <a:solidFill>
                  <a:srgbClr val="BDC1C6"/>
                </a:solidFill>
                <a:effectLst/>
                <a:latin typeface="Roboto" panose="02000000000000000000" pitchFamily="2" charset="0"/>
              </a:rPr>
              <a:t>They are </a:t>
            </a:r>
            <a:r>
              <a:rPr lang="en-US" b="1" i="0" dirty="0">
                <a:solidFill>
                  <a:srgbClr val="BDC1C6"/>
                </a:solidFill>
                <a:effectLst/>
                <a:latin typeface="Roboto" panose="02000000000000000000" pitchFamily="2" charset="0"/>
              </a:rPr>
              <a:t>open networks that allow anyone to participate in the network.</a:t>
            </a:r>
          </a:p>
          <a:p>
            <a:pPr marL="342900" indent="-342900">
              <a:lnSpc>
                <a:spcPct val="100000"/>
              </a:lnSpc>
              <a:buFont typeface="Arial" panose="020B0604020202020204" pitchFamily="34" charset="0"/>
              <a:buChar char="•"/>
            </a:pPr>
            <a:r>
              <a:rPr lang="en-US" b="1" i="0" dirty="0">
                <a:solidFill>
                  <a:srgbClr val="BDC1C6"/>
                </a:solidFill>
                <a:effectLst/>
                <a:latin typeface="Roboto" panose="02000000000000000000" pitchFamily="2" charset="0"/>
              </a:rPr>
              <a:t>Public blockchains allow all nodes of the blockchain to have equal rights to access the blockchain, create new blocks of data, and validate blocks of data. </a:t>
            </a:r>
          </a:p>
          <a:p>
            <a:pPr marL="342900" indent="-342900">
              <a:lnSpc>
                <a:spcPct val="100000"/>
              </a:lnSpc>
              <a:buFont typeface="Arial" panose="020B0604020202020204" pitchFamily="34" charset="0"/>
              <a:buChar char="•"/>
            </a:pPr>
            <a:r>
              <a:rPr lang="en-US" b="1" kern="1200" dirty="0">
                <a:solidFill>
                  <a:srgbClr val="BDC1C6"/>
                </a:solidFill>
                <a:latin typeface="Roboto" panose="02000000000000000000" pitchFamily="2" charset="0"/>
                <a:ea typeface="+mn-ea"/>
                <a:cs typeface="+mn-cs"/>
              </a:rPr>
              <a:t>Examples-Bitcoin, Ethereum..</a:t>
            </a:r>
          </a:p>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Private Blockchain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434E9917-7D90-40B7-B70E-938CE5109456}"/>
              </a:ext>
            </a:extLst>
          </p:cNvPr>
          <p:cNvSpPr>
            <a:spLocks noGrp="1"/>
          </p:cNvSpPr>
          <p:nvPr>
            <p:ph idx="1"/>
          </p:nvPr>
        </p:nvSpPr>
        <p:spPr/>
        <p:txBody>
          <a:bodyPr/>
          <a:lstStyle/>
          <a:p>
            <a:r>
              <a:rPr lang="en-US" dirty="0"/>
              <a:t>Private blockchains, which may also be referred to as managed blockchains, are permissioned blockchains controlled by a single organization.</a:t>
            </a:r>
          </a:p>
          <a:p>
            <a:r>
              <a:rPr lang="en-US" dirty="0"/>
              <a:t> Some examples of private blockchains are the business-to-business virtual currency exchange network Ripple and Hyperledger, an umbrella project of open-source blockchain applications.</a:t>
            </a:r>
          </a:p>
        </p:txBody>
      </p:sp>
      <p:pic>
        <p:nvPicPr>
          <p:cNvPr id="8" name="Picture 7">
            <a:extLst>
              <a:ext uri="{FF2B5EF4-FFF2-40B4-BE49-F238E27FC236}">
                <a16:creationId xmlns:a16="http://schemas.microsoft.com/office/drawing/2014/main" id="{040F4E5D-11A4-4DFE-8B35-0C79596EF57D}"/>
              </a:ext>
            </a:extLst>
          </p:cNvPr>
          <p:cNvPicPr>
            <a:picLocks noChangeAspect="1"/>
          </p:cNvPicPr>
          <p:nvPr/>
        </p:nvPicPr>
        <p:blipFill>
          <a:blip r:embed="rId2"/>
          <a:stretch>
            <a:fillRect/>
          </a:stretch>
        </p:blipFill>
        <p:spPr>
          <a:xfrm>
            <a:off x="3375025" y="3637795"/>
            <a:ext cx="5441950" cy="3023305"/>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Drawbacks of Public and Private Blockchains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Content Placeholder 3">
            <a:extLst>
              <a:ext uri="{FF2B5EF4-FFF2-40B4-BE49-F238E27FC236}">
                <a16:creationId xmlns:a16="http://schemas.microsoft.com/office/drawing/2014/main" id="{6FF0CD1A-A8BC-4736-B101-61C0744323AE}"/>
              </a:ext>
            </a:extLst>
          </p:cNvPr>
          <p:cNvSpPr>
            <a:spLocks noGrp="1"/>
          </p:cNvSpPr>
          <p:nvPr>
            <p:ph idx="1"/>
          </p:nvPr>
        </p:nvSpPr>
        <p:spPr/>
        <p:txBody>
          <a:bodyPr/>
          <a:lstStyle/>
          <a:p>
            <a:r>
              <a:rPr lang="en-US" dirty="0"/>
              <a:t> Public blockchains tend to have longer validation times for new data than private blockchains, and private blockchains are more vulnerable to fraud and bad actors. To address these drawbacks, hybrid blockchains were developed. </a:t>
            </a:r>
          </a:p>
          <a:p>
            <a:r>
              <a:rPr lang="en-US" dirty="0"/>
              <a:t>Hybrid blockchains are blockchains that are controlled by a single organization, but with a level of oversight performed by the public blockchain, which is required to perform certain transaction validations. </a:t>
            </a: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4590979" cy="1783108"/>
          </a:xfrm>
        </p:spPr>
        <p:txBody>
          <a:bodyPr>
            <a:normAutofit/>
          </a:bodyPr>
          <a:lstStyle/>
          <a:p>
            <a:r>
              <a:rPr lang="en-US" dirty="0"/>
              <a:t>So how to build your own blockchain network?</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444845" y="3039466"/>
            <a:ext cx="9187498" cy="2760662"/>
          </a:xfrm>
        </p:spPr>
        <p:txBody>
          <a:bodyPr/>
          <a:lstStyle/>
          <a:p>
            <a:r>
              <a:rPr lang="en-US" dirty="0"/>
              <a:t>	Implementing Geth Ethereum </a:t>
            </a:r>
            <a:r>
              <a:rPr lang="en-US" dirty="0" err="1"/>
              <a:t>PoA</a:t>
            </a:r>
            <a:r>
              <a:rPr lang="en-US" dirty="0"/>
              <a:t> network</a:t>
            </a:r>
          </a:p>
          <a:p>
            <a:r>
              <a:rPr lang="en-US" dirty="0"/>
              <a:t>	So what is </a:t>
            </a:r>
            <a:r>
              <a:rPr lang="en-US" dirty="0" err="1"/>
              <a:t>PoA</a:t>
            </a:r>
            <a:r>
              <a:rPr lang="en-US" dirty="0"/>
              <a:t>?</a:t>
            </a:r>
          </a:p>
          <a:p>
            <a:pPr marL="342900" indent="-342900" algn="l">
              <a:buFont typeface="Arial" panose="020B0604020202020204" pitchFamily="34" charset="0"/>
              <a:buChar char="•"/>
            </a:pPr>
            <a:r>
              <a:rPr lang="en-US" b="0" i="0" dirty="0">
                <a:solidFill>
                  <a:srgbClr val="BDC1C6"/>
                </a:solidFill>
                <a:effectLst/>
                <a:latin typeface="Roboto" panose="02000000000000000000" pitchFamily="2" charset="0"/>
              </a:rPr>
              <a:t>Proof of authority (</a:t>
            </a:r>
            <a:r>
              <a:rPr lang="en-US" b="0" i="0" dirty="0" err="1">
                <a:solidFill>
                  <a:srgbClr val="BDC1C6"/>
                </a:solidFill>
                <a:effectLst/>
                <a:latin typeface="Roboto" panose="02000000000000000000" pitchFamily="2" charset="0"/>
              </a:rPr>
              <a:t>PoA</a:t>
            </a:r>
            <a:r>
              <a:rPr lang="en-US" b="0" i="0" dirty="0">
                <a:solidFill>
                  <a:srgbClr val="BDC1C6"/>
                </a:solidFill>
                <a:effectLst/>
                <a:latin typeface="Roboto" panose="02000000000000000000" pitchFamily="2" charset="0"/>
              </a:rPr>
              <a:t>) is </a:t>
            </a:r>
            <a:r>
              <a:rPr lang="en-US" b="1" i="0" dirty="0">
                <a:solidFill>
                  <a:srgbClr val="BDC1C6"/>
                </a:solidFill>
                <a:effectLst/>
                <a:latin typeface="Roboto" panose="02000000000000000000" pitchFamily="2" charset="0"/>
              </a:rPr>
              <a:t>an algorithm used with blockchains that delivers comparatively fast transactions through a consensus mechanism based on identity as a stake</a:t>
            </a:r>
            <a:r>
              <a:rPr lang="en-US" b="0" i="0" dirty="0">
                <a:solidFill>
                  <a:srgbClr val="BDC1C6"/>
                </a:solidFill>
                <a:effectLst/>
                <a:latin typeface="Roboto" panose="02000000000000000000" pitchFamily="2" charset="0"/>
              </a:rPr>
              <a:t>.</a:t>
            </a:r>
          </a:p>
          <a:p>
            <a:endParaRPr lang="en-US"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4" name="Picture 3">
            <a:extLst>
              <a:ext uri="{FF2B5EF4-FFF2-40B4-BE49-F238E27FC236}">
                <a16:creationId xmlns:a16="http://schemas.microsoft.com/office/drawing/2014/main" id="{F503783A-8C2D-499E-9DEC-D7B18BD41FC9}"/>
              </a:ext>
            </a:extLst>
          </p:cNvPr>
          <p:cNvPicPr>
            <a:picLocks noChangeAspect="1"/>
          </p:cNvPicPr>
          <p:nvPr/>
        </p:nvPicPr>
        <p:blipFill>
          <a:blip r:embed="rId2"/>
          <a:stretch>
            <a:fillRect/>
          </a:stretch>
        </p:blipFill>
        <p:spPr>
          <a:xfrm>
            <a:off x="6223000" y="196900"/>
            <a:ext cx="5702300" cy="3130675"/>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CDF0C3F-DB70-4D6E-A62F-70E5C4282894}"/>
              </a:ext>
            </a:extLst>
          </p:cNvPr>
          <p:cNvSpPr>
            <a:spLocks noGrp="1"/>
          </p:cNvSpPr>
          <p:nvPr>
            <p:ph type="pic" sz="quarter" idx="13"/>
          </p:nvPr>
        </p:nvSpPr>
        <p:spPr/>
      </p:sp>
      <p:sp>
        <p:nvSpPr>
          <p:cNvPr id="3" name="Subtitle 2">
            <a:extLst>
              <a:ext uri="{FF2B5EF4-FFF2-40B4-BE49-F238E27FC236}">
                <a16:creationId xmlns:a16="http://schemas.microsoft.com/office/drawing/2014/main" id="{2FF2DB01-7CBB-44C0-9FD0-C62175189607}"/>
              </a:ext>
            </a:extLst>
          </p:cNvPr>
          <p:cNvSpPr>
            <a:spLocks noGrp="1"/>
          </p:cNvSpPr>
          <p:nvPr>
            <p:ph type="subTitle" idx="1"/>
          </p:nvPr>
        </p:nvSpPr>
        <p:spPr>
          <a:xfrm>
            <a:off x="0" y="1388853"/>
            <a:ext cx="8600536" cy="5469147"/>
          </a:xfrm>
        </p:spPr>
        <p:txBody>
          <a:bodyPr/>
          <a:lstStyle/>
          <a:p>
            <a:r>
              <a:rPr lang="en-US" dirty="0"/>
              <a:t>So by using the command</a:t>
            </a:r>
          </a:p>
          <a:p>
            <a:r>
              <a:rPr lang="en-US" dirty="0" err="1"/>
              <a:t>geth</a:t>
            </a:r>
            <a:r>
              <a:rPr lang="en-US" dirty="0"/>
              <a:t> attach </a:t>
            </a:r>
            <a:r>
              <a:rPr lang="en-US" dirty="0">
                <a:hlinkClick r:id="rId2"/>
              </a:rPr>
              <a:t>http://(“</a:t>
            </a:r>
            <a:r>
              <a:rPr lang="en-US" dirty="0" err="1">
                <a:hlinkClick r:id="rId2"/>
              </a:rPr>
              <a:t>ip</a:t>
            </a:r>
            <a:r>
              <a:rPr lang="en-US" dirty="0"/>
              <a:t> </a:t>
            </a:r>
            <a:r>
              <a:rPr lang="en-US" dirty="0" err="1"/>
              <a:t>addr</a:t>
            </a:r>
            <a:r>
              <a:rPr lang="en-US" dirty="0"/>
              <a:t>”):port </a:t>
            </a:r>
          </a:p>
          <a:p>
            <a:r>
              <a:rPr lang="en-US" dirty="0"/>
              <a:t>We can know network connection and currently it is there in which block .</a:t>
            </a:r>
          </a:p>
          <a:p>
            <a:r>
              <a:rPr lang="en-US" dirty="0"/>
              <a:t>But in real time scenario we will use Meta Mask(Chrome Extension)</a:t>
            </a:r>
          </a:p>
        </p:txBody>
      </p:sp>
      <p:sp>
        <p:nvSpPr>
          <p:cNvPr id="4" name="Title 3">
            <a:extLst>
              <a:ext uri="{FF2B5EF4-FFF2-40B4-BE49-F238E27FC236}">
                <a16:creationId xmlns:a16="http://schemas.microsoft.com/office/drawing/2014/main" id="{93018C8B-07C0-4276-9F99-5AA8C5FED6DD}"/>
              </a:ext>
            </a:extLst>
          </p:cNvPr>
          <p:cNvSpPr>
            <a:spLocks noGrp="1"/>
          </p:cNvSpPr>
          <p:nvPr>
            <p:ph type="ctrTitle"/>
          </p:nvPr>
        </p:nvSpPr>
        <p:spPr>
          <a:xfrm>
            <a:off x="0" y="0"/>
            <a:ext cx="9972136" cy="1216325"/>
          </a:xfrm>
        </p:spPr>
        <p:txBody>
          <a:bodyPr/>
          <a:lstStyle/>
          <a:p>
            <a:r>
              <a:rPr lang="en-US" dirty="0"/>
              <a:t>Real time Transactions </a:t>
            </a:r>
          </a:p>
        </p:txBody>
      </p:sp>
    </p:spTree>
    <p:extLst>
      <p:ext uri="{BB962C8B-B14F-4D97-AF65-F5344CB8AC3E}">
        <p14:creationId xmlns:p14="http://schemas.microsoft.com/office/powerpoint/2010/main" val="403055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err="1"/>
              <a:t>MetaMask</a:t>
            </a:r>
            <a:endParaRPr lang="en-US" dirty="0"/>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Text Placeholder 21">
            <a:extLst>
              <a:ext uri="{FF2B5EF4-FFF2-40B4-BE49-F238E27FC236}">
                <a16:creationId xmlns:a16="http://schemas.microsoft.com/office/drawing/2014/main" id="{80722718-EE56-42A0-AD93-99997DEF2F53}"/>
              </a:ext>
            </a:extLst>
          </p:cNvPr>
          <p:cNvSpPr>
            <a:spLocks noGrp="1"/>
          </p:cNvSpPr>
          <p:nvPr>
            <p:ph type="body" sz="quarter" idx="18"/>
          </p:nvPr>
        </p:nvSpPr>
        <p:spPr/>
        <p:txBody>
          <a:bodyPr/>
          <a:lstStyle/>
          <a:p>
            <a:endParaRPr lang="en-US" dirty="0"/>
          </a:p>
        </p:txBody>
      </p:sp>
      <p:sp>
        <p:nvSpPr>
          <p:cNvPr id="24" name="Text Placeholder 23">
            <a:extLst>
              <a:ext uri="{FF2B5EF4-FFF2-40B4-BE49-F238E27FC236}">
                <a16:creationId xmlns:a16="http://schemas.microsoft.com/office/drawing/2014/main" id="{B4F06E48-DE09-43A7-9672-E0797CD0FCA7}"/>
              </a:ext>
            </a:extLst>
          </p:cNvPr>
          <p:cNvSpPr>
            <a:spLocks noGrp="1"/>
          </p:cNvSpPr>
          <p:nvPr>
            <p:ph type="body" sz="quarter" idx="17"/>
          </p:nvPr>
        </p:nvSpPr>
        <p:spPr/>
        <p:txBody>
          <a:bodyPr/>
          <a:lstStyle/>
          <a:p>
            <a:endParaRPr lang="en-US" dirty="0"/>
          </a:p>
        </p:txBody>
      </p:sp>
      <p:sp>
        <p:nvSpPr>
          <p:cNvPr id="26" name="Text Placeholder 25">
            <a:extLst>
              <a:ext uri="{FF2B5EF4-FFF2-40B4-BE49-F238E27FC236}">
                <a16:creationId xmlns:a16="http://schemas.microsoft.com/office/drawing/2014/main" id="{B0095A90-D3F1-4C8B-9AA1-CF5A8C271204}"/>
              </a:ext>
            </a:extLst>
          </p:cNvPr>
          <p:cNvSpPr>
            <a:spLocks noGrp="1"/>
          </p:cNvSpPr>
          <p:nvPr>
            <p:ph type="body" sz="quarter" idx="20"/>
          </p:nvPr>
        </p:nvSpPr>
        <p:spPr/>
        <p:txBody>
          <a:bodyPr/>
          <a:lstStyle/>
          <a:p>
            <a:endParaRPr lang="en-US"/>
          </a:p>
        </p:txBody>
      </p:sp>
      <p:sp>
        <p:nvSpPr>
          <p:cNvPr id="28" name="Text Placeholder 27">
            <a:extLst>
              <a:ext uri="{FF2B5EF4-FFF2-40B4-BE49-F238E27FC236}">
                <a16:creationId xmlns:a16="http://schemas.microsoft.com/office/drawing/2014/main" id="{5F06071B-55DB-4E53-B54E-4B02030647C0}"/>
              </a:ext>
            </a:extLst>
          </p:cNvPr>
          <p:cNvSpPr>
            <a:spLocks noGrp="1"/>
          </p:cNvSpPr>
          <p:nvPr>
            <p:ph type="body" sz="quarter" idx="19"/>
          </p:nvPr>
        </p:nvSpPr>
        <p:spPr/>
        <p:txBody>
          <a:bodyPr/>
          <a:lstStyle/>
          <a:p>
            <a:endParaRPr lang="en-US"/>
          </a:p>
        </p:txBody>
      </p:sp>
      <p:sp>
        <p:nvSpPr>
          <p:cNvPr id="30" name="Text Placeholder 29">
            <a:extLst>
              <a:ext uri="{FF2B5EF4-FFF2-40B4-BE49-F238E27FC236}">
                <a16:creationId xmlns:a16="http://schemas.microsoft.com/office/drawing/2014/main" id="{5CE314F8-988C-4358-AC04-A6E08654B82A}"/>
              </a:ext>
            </a:extLst>
          </p:cNvPr>
          <p:cNvSpPr>
            <a:spLocks noGrp="1"/>
          </p:cNvSpPr>
          <p:nvPr>
            <p:ph type="body" sz="quarter" idx="22"/>
          </p:nvPr>
        </p:nvSpPr>
        <p:spPr/>
        <p:txBody>
          <a:bodyPr/>
          <a:lstStyle/>
          <a:p>
            <a:endParaRPr lang="en-US"/>
          </a:p>
        </p:txBody>
      </p:sp>
      <p:sp>
        <p:nvSpPr>
          <p:cNvPr id="32" name="Text Placeholder 31">
            <a:extLst>
              <a:ext uri="{FF2B5EF4-FFF2-40B4-BE49-F238E27FC236}">
                <a16:creationId xmlns:a16="http://schemas.microsoft.com/office/drawing/2014/main" id="{4DC8B9D9-8984-4198-853B-EB4F3DEFEC57}"/>
              </a:ext>
            </a:extLst>
          </p:cNvPr>
          <p:cNvSpPr>
            <a:spLocks noGrp="1"/>
          </p:cNvSpPr>
          <p:nvPr>
            <p:ph type="body" sz="quarter" idx="21"/>
          </p:nvPr>
        </p:nvSpPr>
        <p:spPr/>
        <p:txBody>
          <a:bodyPr/>
          <a:lstStyle/>
          <a:p>
            <a:endParaRPr lang="en-US"/>
          </a:p>
        </p:txBody>
      </p:sp>
      <p:pic>
        <p:nvPicPr>
          <p:cNvPr id="34" name="Picture 33" descr="Graphical user interface, application&#10;&#10;Description automatically generated">
            <a:extLst>
              <a:ext uri="{FF2B5EF4-FFF2-40B4-BE49-F238E27FC236}">
                <a16:creationId xmlns:a16="http://schemas.microsoft.com/office/drawing/2014/main" id="{A87C17FD-962B-407E-9D87-5A4E8A49D018}"/>
              </a:ext>
            </a:extLst>
          </p:cNvPr>
          <p:cNvPicPr>
            <a:picLocks noChangeAspect="1"/>
          </p:cNvPicPr>
          <p:nvPr/>
        </p:nvPicPr>
        <p:blipFill>
          <a:blip r:embed="rId3"/>
          <a:stretch>
            <a:fillRect/>
          </a:stretch>
        </p:blipFill>
        <p:spPr>
          <a:xfrm>
            <a:off x="0" y="1388745"/>
            <a:ext cx="12192000" cy="5516880"/>
          </a:xfrm>
          <a:prstGeom prst="rect">
            <a:avLst/>
          </a:prstGeom>
        </p:spPr>
      </p:pic>
    </p:spTree>
    <p:extLst>
      <p:ext uri="{BB962C8B-B14F-4D97-AF65-F5344CB8AC3E}">
        <p14:creationId xmlns:p14="http://schemas.microsoft.com/office/powerpoint/2010/main" val="297987666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{E33D2A39-192E-4D8D-B1D1-967DBD5E5414}tf33713516_win32</Template>
  <TotalTime>815</TotalTime>
  <Words>506</Words>
  <Application>Microsoft Office PowerPoint</Application>
  <PresentationFormat>Widescreen</PresentationFormat>
  <Paragraphs>74</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Gill Sans MT</vt:lpstr>
      <vt:lpstr>Roboto</vt:lpstr>
      <vt:lpstr>Walbaum Display</vt:lpstr>
      <vt:lpstr>3DFloatVTI</vt:lpstr>
      <vt:lpstr>BlockBench- Analysing Private Blockchains </vt:lpstr>
      <vt:lpstr>Agenda</vt:lpstr>
      <vt:lpstr>Introduction</vt:lpstr>
      <vt:lpstr>Public Blockchain</vt:lpstr>
      <vt:lpstr>Private Blockchain</vt:lpstr>
      <vt:lpstr>Drawbacks of Public and Private Blockchains</vt:lpstr>
      <vt:lpstr>So how to build your own blockchain network?</vt:lpstr>
      <vt:lpstr>Real time Transactions </vt:lpstr>
      <vt:lpstr>MetaMask</vt:lpstr>
      <vt:lpstr>Transactions</vt:lpstr>
      <vt:lpstr> </vt:lpstr>
      <vt:lpstr>Private BlockchainChain Network with Parity Ethereum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BlockBench- Analysing Private Blockchains</dc:title>
  <dc:creator>Naga Bharat Kumar Kethavarapu</dc:creator>
  <cp:lastModifiedBy>Naga Kethavarapu</cp:lastModifiedBy>
  <cp:revision>1</cp:revision>
  <dcterms:created xsi:type="dcterms:W3CDTF">2022-04-06T04:19:18Z</dcterms:created>
  <dcterms:modified xsi:type="dcterms:W3CDTF">2022-04-06T17:55:15Z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