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12"/>
  </p:notesMasterIdLst>
  <p:sldIdLst>
    <p:sldId id="256" r:id="rId2"/>
    <p:sldId id="257" r:id="rId3"/>
    <p:sldId id="258" r:id="rId4"/>
    <p:sldId id="259" r:id="rId5"/>
    <p:sldId id="269" r:id="rId6"/>
    <p:sldId id="261" r:id="rId7"/>
    <p:sldId id="262" r:id="rId8"/>
    <p:sldId id="270" r:id="rId9"/>
    <p:sldId id="271"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583B0-CF22-4773-9456-488A8FE5EDA6}">
  <a:tblStyle styleId="{727583B0-CF22-4773-9456-488A8FE5ED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81166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607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960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 id="2147483658" r:id="rId6"/>
    <p:sldLayoutId id="2147483659" r:id="rId7"/>
    <p:sldLayoutId id="2147483660" r:id="rId8"/>
    <p:sldLayoutId id="2147483664"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modelscope.c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huggingface.co/damo-vilab/text-to-video-ms-1.7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r>
              <a:rPr lang="en-IN" dirty="0">
                <a:solidFill>
                  <a:schemeClr val="accent3"/>
                </a:solidFill>
                <a:latin typeface="Arial Black" pitchFamily="34" charset="0"/>
              </a:rPr>
              <a:t>S Dhanushree</a:t>
            </a:r>
            <a:endParaRPr dirty="0">
              <a:solidFill>
                <a:schemeClr val="accent3"/>
              </a:solidFill>
              <a:latin typeface="Arial Black" pitchFamily="34" charset="0"/>
            </a:endParaRPr>
          </a:p>
        </p:txBody>
      </p:sp>
      <p:sp>
        <p:nvSpPr>
          <p:cNvPr id="283" name="Google Shape;283;p30"/>
          <p:cNvSpPr txBox="1">
            <a:spLocks noGrp="1"/>
          </p:cNvSpPr>
          <p:nvPr>
            <p:ph type="subTitle" idx="1"/>
          </p:nvPr>
        </p:nvSpPr>
        <p:spPr>
          <a:xfrm>
            <a:off x="1625850" y="37785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t>
            </a:r>
            <a:r>
              <a:rPr lang="en-IN" dirty="0"/>
              <a:t>i</a:t>
            </a:r>
            <a:r>
              <a:rPr lang="en" dirty="0"/>
              <a:t>nal Project</a:t>
            </a: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162671" y="-173277"/>
            <a:ext cx="5213770" cy="3992837"/>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554503" y="1843464"/>
            <a:ext cx="5162552" cy="3543296"/>
          </a:xfrm>
          <a:prstGeom prst="rect">
            <a:avLst/>
          </a:prstGeom>
          <a:noFill/>
          <a:ln>
            <a:noFill/>
          </a:ln>
        </p:spPr>
      </p:pic>
      <p:sp>
        <p:nvSpPr>
          <p:cNvPr id="666" name="Google Shape;666;p39"/>
          <p:cNvSpPr txBox="1">
            <a:spLocks noGrp="1"/>
          </p:cNvSpPr>
          <p:nvPr>
            <p:ph type="title"/>
          </p:nvPr>
        </p:nvSpPr>
        <p:spPr>
          <a:xfrm rot="300">
            <a:off x="1385572" y="1063380"/>
            <a:ext cx="3433500" cy="43637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b="1" dirty="0">
                <a:solidFill>
                  <a:schemeClr val="accent1"/>
                </a:solidFill>
              </a:rPr>
              <a:t>Result</a:t>
            </a:r>
            <a:endParaRPr b="1" dirty="0">
              <a:solidFill>
                <a:schemeClr val="accent1"/>
              </a:solidFill>
            </a:endParaRPr>
          </a:p>
        </p:txBody>
      </p:sp>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116652" y="642498"/>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2" name="Google Shape;682;p39"/>
          <p:cNvGrpSpPr/>
          <p:nvPr/>
        </p:nvGrpSpPr>
        <p:grpSpPr>
          <a:xfrm>
            <a:off x="39986" y="109809"/>
            <a:ext cx="648050" cy="589839"/>
            <a:chOff x="795424" y="3629733"/>
            <a:chExt cx="1463526" cy="1332067"/>
          </a:xfrm>
        </p:grpSpPr>
        <p:sp>
          <p:nvSpPr>
            <p:cNvPr id="683" name="Google Shape;683;p39"/>
            <p:cNvSpPr/>
            <p:nvPr/>
          </p:nvSpPr>
          <p:spPr>
            <a:xfrm>
              <a:off x="795424" y="3668855"/>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6" name="Google Shape;686;p39"/>
          <p:cNvGrpSpPr/>
          <p:nvPr/>
        </p:nvGrpSpPr>
        <p:grpSpPr>
          <a:xfrm>
            <a:off x="660376" y="73852"/>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40;p36">
            <a:extLst>
              <a:ext uri="{FF2B5EF4-FFF2-40B4-BE49-F238E27FC236}">
                <a16:creationId xmlns:a16="http://schemas.microsoft.com/office/drawing/2014/main" id="{374A04F3-2769-B42F-61A8-190126154C25}"/>
              </a:ext>
            </a:extLst>
          </p:cNvPr>
          <p:cNvSpPr txBox="1">
            <a:spLocks/>
          </p:cNvSpPr>
          <p:nvPr/>
        </p:nvSpPr>
        <p:spPr>
          <a:xfrm>
            <a:off x="392999" y="-277707"/>
            <a:ext cx="3576174" cy="453813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600" b="0" i="0" dirty="0">
                <a:solidFill>
                  <a:schemeClr val="accent2"/>
                </a:solidFill>
                <a:effectLst/>
                <a:latin typeface="Berlin Sans FB" panose="020E0602020502020306" pitchFamily="34" charset="0"/>
              </a:rPr>
              <a:t>The results of text-to-video generation can be quite impressive, but they also depend on the specific model or tool being used. </a:t>
            </a:r>
            <a:r>
              <a:rPr lang="en-IN" sz="1600" i="0" dirty="0">
                <a:solidFill>
                  <a:schemeClr val="accent2"/>
                </a:solidFill>
                <a:effectLst/>
                <a:latin typeface="Berlin Sans FB" panose="020E0602020502020306" pitchFamily="34" charset="0"/>
              </a:rPr>
              <a:t>Overall, text-to-video generation is a rapidly evolving field with the potential to create high-quality and engaging videos from textual descriptions. However, it's important to manage expectations </a:t>
            </a:r>
          </a:p>
          <a:p>
            <a:pPr algn="l"/>
            <a:r>
              <a:rPr lang="en-IN" sz="1600" i="0" dirty="0">
                <a:solidFill>
                  <a:schemeClr val="accent2"/>
                </a:solidFill>
                <a:effectLst/>
                <a:latin typeface="Berlin Sans FB" panose="020E0602020502020306" pitchFamily="34" charset="0"/>
              </a:rPr>
              <a:t>and understand the current limitations</a:t>
            </a:r>
            <a:r>
              <a:rPr lang="en-IN" sz="2000" i="0" dirty="0">
                <a:solidFill>
                  <a:schemeClr val="accent2"/>
                </a:solidFill>
                <a:effectLst/>
                <a:latin typeface="Google Sans"/>
              </a:rPr>
              <a:t>.</a:t>
            </a:r>
            <a:endParaRPr lang="en-IN" sz="1600" i="0" dirty="0">
              <a:solidFill>
                <a:schemeClr val="accent2"/>
              </a:solidFill>
              <a:effectLst/>
              <a:latin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713224" y="1891230"/>
            <a:ext cx="7758971" cy="115055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814960" y="2090387"/>
            <a:ext cx="7555497" cy="752235"/>
          </a:xfrm>
          <a:prstGeom prst="rect">
            <a:avLst/>
          </a:prstGeom>
        </p:spPr>
        <p:txBody>
          <a:bodyPr spcFirstLastPara="1" wrap="square" lIns="91425" tIns="91425" rIns="91425" bIns="91425" anchor="ctr" anchorCtr="0">
            <a:noAutofit/>
          </a:bodyPr>
          <a:lstStyle/>
          <a:p>
            <a:r>
              <a:rPr lang="en-IN" b="1" dirty="0">
                <a:latin typeface="Arial Black" pitchFamily="34" charset="0"/>
              </a:rPr>
              <a:t>Text-to-Video Generation using a Generative AI </a:t>
            </a:r>
          </a:p>
        </p:txBody>
      </p:sp>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82195" y="1475057"/>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387972"/>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937788" y="1395436"/>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82195" y="3247053"/>
            <a:ext cx="780000" cy="597158"/>
          </a:xfrm>
          <a:prstGeom prst="snip2DiagRect">
            <a:avLst>
              <a:gd name="adj1" fmla="val 9547"/>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182000" y="3271511"/>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888025" y="3271511"/>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Black" pitchFamily="34" charset="0"/>
              </a:rPr>
              <a:t>AGENDA</a:t>
            </a:r>
            <a:endParaRPr dirty="0">
              <a:latin typeface="Arial Black" pitchFamily="34" charset="0"/>
            </a:endParaRPr>
          </a:p>
        </p:txBody>
      </p:sp>
      <p:sp>
        <p:nvSpPr>
          <p:cNvPr id="361" name="Google Shape;361;p32"/>
          <p:cNvSpPr txBox="1">
            <a:spLocks noGrp="1"/>
          </p:cNvSpPr>
          <p:nvPr>
            <p:ph type="title" idx="8"/>
          </p:nvPr>
        </p:nvSpPr>
        <p:spPr>
          <a:xfrm>
            <a:off x="1421595" y="1537607"/>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62" name="Google Shape;362;p32"/>
          <p:cNvSpPr txBox="1">
            <a:spLocks noGrp="1"/>
          </p:cNvSpPr>
          <p:nvPr>
            <p:ph type="title" idx="9"/>
          </p:nvPr>
        </p:nvSpPr>
        <p:spPr>
          <a:xfrm>
            <a:off x="4121400" y="332183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64" name="Google Shape;364;p32"/>
          <p:cNvSpPr txBox="1">
            <a:spLocks noGrp="1"/>
          </p:cNvSpPr>
          <p:nvPr>
            <p:ph type="title"/>
          </p:nvPr>
        </p:nvSpPr>
        <p:spPr>
          <a:xfrm>
            <a:off x="713225" y="2239348"/>
            <a:ext cx="2305500" cy="6407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Black" pitchFamily="34" charset="0"/>
              </a:rPr>
              <a:t>Problem statement</a:t>
            </a:r>
            <a:endParaRPr dirty="0">
              <a:latin typeface="Arial Black" pitchFamily="34" charset="0"/>
            </a:endParaRPr>
          </a:p>
        </p:txBody>
      </p:sp>
      <p:sp>
        <p:nvSpPr>
          <p:cNvPr id="366" name="Google Shape;366;p32"/>
          <p:cNvSpPr txBox="1">
            <a:spLocks noGrp="1"/>
          </p:cNvSpPr>
          <p:nvPr>
            <p:ph type="title" idx="2"/>
          </p:nvPr>
        </p:nvSpPr>
        <p:spPr>
          <a:xfrm>
            <a:off x="798624" y="391899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Black" pitchFamily="34" charset="0"/>
              </a:rPr>
              <a:t>Solution</a:t>
            </a:r>
            <a:endParaRPr dirty="0">
              <a:latin typeface="Arial Black" pitchFamily="34" charset="0"/>
            </a:endParaRPr>
          </a:p>
        </p:txBody>
      </p:sp>
      <p:sp>
        <p:nvSpPr>
          <p:cNvPr id="368" name="Google Shape;368;p32"/>
          <p:cNvSpPr txBox="1">
            <a:spLocks noGrp="1"/>
          </p:cNvSpPr>
          <p:nvPr>
            <p:ph type="title" idx="4"/>
          </p:nvPr>
        </p:nvSpPr>
        <p:spPr>
          <a:xfrm>
            <a:off x="3419250" y="3893238"/>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Black" pitchFamily="34" charset="0"/>
              </a:rPr>
              <a:t>Modelling</a:t>
            </a:r>
            <a:endParaRPr dirty="0">
              <a:latin typeface="Arial Black" pitchFamily="34" charset="0"/>
            </a:endParaRPr>
          </a:p>
        </p:txBody>
      </p:sp>
      <p:sp>
        <p:nvSpPr>
          <p:cNvPr id="369" name="Google Shape;369;p32"/>
          <p:cNvSpPr txBox="1">
            <a:spLocks noGrp="1"/>
          </p:cNvSpPr>
          <p:nvPr>
            <p:ph type="title" idx="6"/>
          </p:nvPr>
        </p:nvSpPr>
        <p:spPr>
          <a:xfrm>
            <a:off x="3487674" y="2333896"/>
            <a:ext cx="2305500" cy="527700"/>
          </a:xfrm>
          <a:prstGeom prst="rect">
            <a:avLst/>
          </a:prstGeom>
        </p:spPr>
        <p:txBody>
          <a:bodyPr spcFirstLastPara="1" wrap="square" lIns="91425" tIns="91425" rIns="91425" bIns="91425" anchor="b" anchorCtr="0">
            <a:noAutofit/>
          </a:bodyPr>
          <a:lstStyle/>
          <a:p>
            <a:r>
              <a:rPr lang="en-IN" dirty="0">
                <a:latin typeface="Arial Black" pitchFamily="34" charset="0"/>
              </a:rPr>
              <a:t>Project Overview</a:t>
            </a:r>
            <a:endParaRPr dirty="0">
              <a:latin typeface="Arial Black" pitchFamily="34" charset="0"/>
            </a:endParaRPr>
          </a:p>
        </p:txBody>
      </p:sp>
      <p:sp>
        <p:nvSpPr>
          <p:cNvPr id="370" name="Google Shape;370;p32"/>
          <p:cNvSpPr txBox="1">
            <a:spLocks noGrp="1"/>
          </p:cNvSpPr>
          <p:nvPr>
            <p:ph type="title" idx="13"/>
          </p:nvPr>
        </p:nvSpPr>
        <p:spPr>
          <a:xfrm>
            <a:off x="1421595" y="332183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71" name="Google Shape;371;p32"/>
          <p:cNvSpPr txBox="1">
            <a:spLocks noGrp="1"/>
          </p:cNvSpPr>
          <p:nvPr>
            <p:ph type="title" idx="14"/>
          </p:nvPr>
        </p:nvSpPr>
        <p:spPr>
          <a:xfrm>
            <a:off x="4114625" y="14073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75" name="Google Shape;375;p32"/>
          <p:cNvSpPr txBox="1">
            <a:spLocks noGrp="1"/>
          </p:cNvSpPr>
          <p:nvPr>
            <p:ph type="title" idx="19"/>
          </p:nvPr>
        </p:nvSpPr>
        <p:spPr>
          <a:xfrm>
            <a:off x="6816588" y="332183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76" name="Google Shape;376;p32"/>
          <p:cNvSpPr txBox="1">
            <a:spLocks noGrp="1"/>
          </p:cNvSpPr>
          <p:nvPr>
            <p:ph type="title" idx="20"/>
          </p:nvPr>
        </p:nvSpPr>
        <p:spPr>
          <a:xfrm>
            <a:off x="6888025" y="145052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15"/>
          </p:nvPr>
        </p:nvSpPr>
        <p:spPr>
          <a:xfrm>
            <a:off x="6111725" y="3891982"/>
            <a:ext cx="2305500" cy="527700"/>
          </a:xfrm>
        </p:spPr>
        <p:txBody>
          <a:bodyPr/>
          <a:lstStyle/>
          <a:p>
            <a:r>
              <a:rPr lang="en-IN" dirty="0">
                <a:latin typeface="Arial Black" pitchFamily="34" charset="0"/>
              </a:rPr>
              <a:t>Result</a:t>
            </a:r>
          </a:p>
        </p:txBody>
      </p:sp>
      <p:sp>
        <p:nvSpPr>
          <p:cNvPr id="7" name="Title 6"/>
          <p:cNvSpPr>
            <a:spLocks noGrp="1"/>
          </p:cNvSpPr>
          <p:nvPr>
            <p:ph type="title" idx="17"/>
          </p:nvPr>
        </p:nvSpPr>
        <p:spPr>
          <a:xfrm>
            <a:off x="6125275" y="2115168"/>
            <a:ext cx="2305500" cy="527700"/>
          </a:xfrm>
        </p:spPr>
        <p:txBody>
          <a:bodyPr/>
          <a:lstStyle/>
          <a:p>
            <a:r>
              <a:rPr lang="en-IN" dirty="0">
                <a:latin typeface="Arial Black" pitchFamily="34" charset="0"/>
              </a:rPr>
              <a:t>End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983242" y="995265"/>
            <a:ext cx="7082231" cy="3191070"/>
          </a:xfrm>
          <a:prstGeom prst="snip2DiagRect">
            <a:avLst>
              <a:gd name="adj1" fmla="val 443"/>
              <a:gd name="adj2" fmla="val 14832"/>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p:cNvSpPr>
            <a:spLocks noGrp="1"/>
          </p:cNvSpPr>
          <p:nvPr>
            <p:ph type="title"/>
          </p:nvPr>
        </p:nvSpPr>
        <p:spPr>
          <a:xfrm>
            <a:off x="1339826" y="1847461"/>
            <a:ext cx="6452010" cy="1974560"/>
          </a:xfrm>
        </p:spPr>
        <p:txBody>
          <a:bodyPr/>
          <a:lstStyle/>
          <a:p>
            <a:pPr algn="l"/>
            <a:r>
              <a:rPr lang="en-IN" sz="1600" dirty="0">
                <a:latin typeface="Berlin Sans FB" pitchFamily="34" charset="0"/>
              </a:rPr>
              <a:t>The task of automatically transforming a given text to video is known as text to video generation. The creation of text captions from videos has been the main focus of earlier research on the generative link between text and video. Nevertheless, current approaches find it difficult to handle the converse challenge of creating films from text. A conditional generative model is trained in this study to extract both static and dynamic information from text in order to address the challenge. </a:t>
            </a:r>
            <a:br>
              <a:rPr lang="en-IN" sz="1600" dirty="0"/>
            </a:br>
            <a:endParaRPr lang="en-IN" sz="1600" dirty="0"/>
          </a:p>
        </p:txBody>
      </p:sp>
      <p:sp>
        <p:nvSpPr>
          <p:cNvPr id="5" name="Subtitle 4"/>
          <p:cNvSpPr>
            <a:spLocks noGrp="1"/>
          </p:cNvSpPr>
          <p:nvPr>
            <p:ph type="subTitle" idx="4294967295"/>
          </p:nvPr>
        </p:nvSpPr>
        <p:spPr>
          <a:xfrm>
            <a:off x="847228" y="1115359"/>
            <a:ext cx="4988349" cy="457200"/>
          </a:xfrm>
        </p:spPr>
        <p:txBody>
          <a:bodyPr/>
          <a:lstStyle/>
          <a:p>
            <a:pPr algn="l"/>
            <a:r>
              <a:rPr lang="en-IN" sz="2800" dirty="0">
                <a:solidFill>
                  <a:schemeClr val="accent1"/>
                </a:solidFill>
                <a:latin typeface="Arial Black" pitchFamily="34" charset="0"/>
              </a:rPr>
              <a:t>Problem Statement</a:t>
            </a: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47948" y="486470"/>
            <a:ext cx="800863" cy="795516"/>
            <a:chOff x="791361" y="3504010"/>
            <a:chExt cx="1467589" cy="1457790"/>
          </a:xfrm>
        </p:grpSpPr>
        <p:sp>
          <p:nvSpPr>
            <p:cNvPr id="408" name="Google Shape;408;p33"/>
            <p:cNvSpPr/>
            <p:nvPr/>
          </p:nvSpPr>
          <p:spPr>
            <a:xfrm>
              <a:off x="791361" y="3515128"/>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180439" y="3504010"/>
              <a:ext cx="1007495"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274442" y="1138336"/>
            <a:ext cx="6675240" cy="2808516"/>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p:cNvSpPr>
            <a:spLocks noGrp="1"/>
          </p:cNvSpPr>
          <p:nvPr>
            <p:ph type="title"/>
          </p:nvPr>
        </p:nvSpPr>
        <p:spPr>
          <a:xfrm>
            <a:off x="1493123" y="1979482"/>
            <a:ext cx="6316388" cy="1693250"/>
          </a:xfrm>
        </p:spPr>
        <p:txBody>
          <a:bodyPr/>
          <a:lstStyle/>
          <a:p>
            <a:pPr algn="l"/>
            <a:r>
              <a:rPr lang="en-IN" sz="1600" dirty="0">
                <a:latin typeface="Berlin Sans FB" pitchFamily="34" charset="0"/>
              </a:rPr>
              <a:t>This project delves into the exciting world of generating videos from plain text descriptions. It aims to bridge the gap between text-based content, which can be plentiful but static, and engaging video formats. Traditional video creation is a time-consuming process requiring specialized skills. Text content, while abundant, often lacks the visual punch to truly captivate viewers.</a:t>
            </a:r>
          </a:p>
        </p:txBody>
      </p:sp>
      <p:sp>
        <p:nvSpPr>
          <p:cNvPr id="5" name="Subtitle 4"/>
          <p:cNvSpPr>
            <a:spLocks noGrp="1"/>
          </p:cNvSpPr>
          <p:nvPr>
            <p:ph type="subTitle" idx="4294967295"/>
          </p:nvPr>
        </p:nvSpPr>
        <p:spPr>
          <a:xfrm>
            <a:off x="962648" y="1374353"/>
            <a:ext cx="4988349" cy="457200"/>
          </a:xfrm>
        </p:spPr>
        <p:txBody>
          <a:bodyPr/>
          <a:lstStyle/>
          <a:p>
            <a:pPr algn="l"/>
            <a:r>
              <a:rPr lang="en-IN" sz="2800" dirty="0">
                <a:solidFill>
                  <a:schemeClr val="accent1"/>
                </a:solidFill>
                <a:latin typeface="Arial Black" pitchFamily="34" charset="0"/>
              </a:rPr>
              <a:t>Project Overview</a:t>
            </a: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257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90247" y="472221"/>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25838" y="472221"/>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Arial Black" pitchFamily="34" charset="0"/>
              </a:rPr>
              <a:t>End Users</a:t>
            </a:r>
            <a:endParaRPr dirty="0">
              <a:solidFill>
                <a:schemeClr val="accent1"/>
              </a:solidFill>
              <a:latin typeface="Arial Black" pitchFamily="34" charset="0"/>
            </a:endParaRP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5"/>
          <p:cNvSpPr/>
          <p:nvPr/>
        </p:nvSpPr>
        <p:spPr>
          <a:xfrm>
            <a:off x="1693825"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6619450"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4156638" y="2475975"/>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txBox="1">
            <a:spLocks noGrp="1"/>
          </p:cNvSpPr>
          <p:nvPr>
            <p:ph type="subTitle" idx="3"/>
          </p:nvPr>
        </p:nvSpPr>
        <p:spPr>
          <a:xfrm>
            <a:off x="3253097" y="3513000"/>
            <a:ext cx="2778300" cy="484500"/>
          </a:xfrm>
          <a:prstGeom prst="rect">
            <a:avLst/>
          </a:prstGeom>
        </p:spPr>
        <p:txBody>
          <a:bodyPr spcFirstLastPara="1" wrap="square" lIns="91425" tIns="91425" rIns="91425" bIns="91425" anchor="t" anchorCtr="0">
            <a:noAutofit/>
          </a:bodyPr>
          <a:lstStyle/>
          <a:p>
            <a:pPr marL="0" lvl="0" indent="0"/>
            <a:r>
              <a:rPr lang="en-IN" b="1" dirty="0">
                <a:latin typeface="Berlin Sans FB Demi" pitchFamily="34" charset="0"/>
              </a:rPr>
              <a:t>Businesses &amp; Organizations</a:t>
            </a:r>
            <a:endParaRPr dirty="0">
              <a:latin typeface="Berlin Sans FB Demi" pitchFamily="34" charset="0"/>
            </a:endParaRPr>
          </a:p>
        </p:txBody>
      </p:sp>
      <p:sp>
        <p:nvSpPr>
          <p:cNvPr id="532" name="Google Shape;532;p35"/>
          <p:cNvSpPr txBox="1">
            <a:spLocks noGrp="1"/>
          </p:cNvSpPr>
          <p:nvPr>
            <p:ph type="subTitle" idx="5"/>
          </p:nvPr>
        </p:nvSpPr>
        <p:spPr>
          <a:xfrm>
            <a:off x="5651823" y="2367372"/>
            <a:ext cx="2778300" cy="484200"/>
          </a:xfrm>
          <a:prstGeom prst="rect">
            <a:avLst/>
          </a:prstGeom>
        </p:spPr>
        <p:txBody>
          <a:bodyPr spcFirstLastPara="1" wrap="square" lIns="91425" tIns="91425" rIns="0" bIns="91425" anchor="t" anchorCtr="0">
            <a:noAutofit/>
          </a:bodyPr>
          <a:lstStyle/>
          <a:p>
            <a:pPr marL="0" lvl="0" indent="0"/>
            <a:r>
              <a:rPr lang="en-IN" b="1" dirty="0">
                <a:latin typeface="Arial Black" pitchFamily="34" charset="0"/>
              </a:rPr>
              <a:t> </a:t>
            </a:r>
            <a:r>
              <a:rPr lang="en-IN" b="1" dirty="0">
                <a:latin typeface="Berlin Sans FB Demi" pitchFamily="34" charset="0"/>
              </a:rPr>
              <a:t>Advocates</a:t>
            </a:r>
            <a:endParaRPr dirty="0">
              <a:latin typeface="Berlin Sans FB Demi" pitchFamily="34" charset="0"/>
            </a:endParaRPr>
          </a:p>
        </p:txBody>
      </p:sp>
      <p:sp>
        <p:nvSpPr>
          <p:cNvPr id="533" name="Google Shape;533;p35"/>
          <p:cNvSpPr txBox="1">
            <a:spLocks noGrp="1"/>
          </p:cNvSpPr>
          <p:nvPr>
            <p:ph type="subTitle" idx="1"/>
          </p:nvPr>
        </p:nvSpPr>
        <p:spPr>
          <a:xfrm rot="371">
            <a:off x="841689" y="2367222"/>
            <a:ext cx="2778300" cy="484200"/>
          </a:xfrm>
          <a:prstGeom prst="rect">
            <a:avLst/>
          </a:prstGeom>
        </p:spPr>
        <p:txBody>
          <a:bodyPr spcFirstLastPara="1" wrap="square" lIns="91425" tIns="91425" rIns="91425" bIns="91425" anchor="t" anchorCtr="0">
            <a:noAutofit/>
          </a:bodyPr>
          <a:lstStyle/>
          <a:p>
            <a:pPr marL="0" lvl="0" indent="0"/>
            <a:r>
              <a:rPr lang="en-IN" b="1" dirty="0">
                <a:latin typeface="Berlin Sans FB Demi" pitchFamily="34" charset="0"/>
              </a:rPr>
              <a:t>Individual Creators</a:t>
            </a:r>
            <a:endParaRPr dirty="0">
              <a:latin typeface="Berlin Sans FB Demi" pitchFamily="34" charset="0"/>
            </a:endParaRPr>
          </a:p>
        </p:txBody>
      </p:sp>
      <p:pic>
        <p:nvPicPr>
          <p:cNvPr id="5" name="Picture 4" descr="A black and white line art of a person using a computer&#10;&#10;Description automatically generated">
            <a:extLst>
              <a:ext uri="{FF2B5EF4-FFF2-40B4-BE49-F238E27FC236}">
                <a16:creationId xmlns:a16="http://schemas.microsoft.com/office/drawing/2014/main" id="{A43F3829-F8CE-9253-D07F-F9BDDBAB903E}"/>
              </a:ext>
            </a:extLst>
          </p:cNvPr>
          <p:cNvPicPr>
            <a:picLocks noChangeAspect="1"/>
          </p:cNvPicPr>
          <p:nvPr/>
        </p:nvPicPr>
        <p:blipFill>
          <a:blip r:embed="rId3"/>
          <a:stretch>
            <a:fillRect/>
          </a:stretch>
        </p:blipFill>
        <p:spPr>
          <a:xfrm>
            <a:off x="1850390" y="1522869"/>
            <a:ext cx="531069" cy="540000"/>
          </a:xfrm>
          <a:prstGeom prst="rect">
            <a:avLst/>
          </a:prstGeom>
        </p:spPr>
      </p:pic>
      <p:pic>
        <p:nvPicPr>
          <p:cNvPr id="9" name="Picture 8" descr="A black line drawing of a group of people&#10;&#10;Description automatically generated">
            <a:extLst>
              <a:ext uri="{FF2B5EF4-FFF2-40B4-BE49-F238E27FC236}">
                <a16:creationId xmlns:a16="http://schemas.microsoft.com/office/drawing/2014/main" id="{B38C4060-A2C8-79E3-6416-FC095E92AC30}"/>
              </a:ext>
            </a:extLst>
          </p:cNvPr>
          <p:cNvPicPr>
            <a:picLocks noChangeAspect="1"/>
          </p:cNvPicPr>
          <p:nvPr/>
        </p:nvPicPr>
        <p:blipFill>
          <a:blip r:embed="rId4"/>
          <a:stretch>
            <a:fillRect/>
          </a:stretch>
        </p:blipFill>
        <p:spPr>
          <a:xfrm>
            <a:off x="4256403" y="2661920"/>
            <a:ext cx="631194" cy="481972"/>
          </a:xfrm>
          <a:prstGeom prst="rect">
            <a:avLst/>
          </a:prstGeom>
        </p:spPr>
      </p:pic>
      <p:pic>
        <p:nvPicPr>
          <p:cNvPr id="11" name="Picture 10" descr="A black and white line drawing of a person&#10;&#10;Description automatically generated">
            <a:extLst>
              <a:ext uri="{FF2B5EF4-FFF2-40B4-BE49-F238E27FC236}">
                <a16:creationId xmlns:a16="http://schemas.microsoft.com/office/drawing/2014/main" id="{A9933F48-0AA6-BE98-6533-F60C6E56D111}"/>
              </a:ext>
            </a:extLst>
          </p:cNvPr>
          <p:cNvPicPr>
            <a:picLocks noChangeAspect="1"/>
          </p:cNvPicPr>
          <p:nvPr/>
        </p:nvPicPr>
        <p:blipFill>
          <a:blip r:embed="rId5"/>
          <a:stretch>
            <a:fillRect/>
          </a:stretch>
        </p:blipFill>
        <p:spPr>
          <a:xfrm>
            <a:off x="6789999" y="1506250"/>
            <a:ext cx="488354" cy="5663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1151369" y="1068183"/>
            <a:ext cx="6736553"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Arial Black" panose="020B0A04020102020204" pitchFamily="34" charset="0"/>
              </a:rPr>
              <a:t>Solution And Value Proposition</a:t>
            </a:r>
            <a:endParaRPr sz="2800" dirty="0">
              <a:latin typeface="Arial Black" panose="020B0A04020102020204" pitchFamily="34" charset="0"/>
            </a:endParaRPr>
          </a:p>
        </p:txBody>
      </p:sp>
      <p:sp>
        <p:nvSpPr>
          <p:cNvPr id="540" name="Google Shape;540;p36"/>
          <p:cNvSpPr txBox="1">
            <a:spLocks noGrp="1"/>
          </p:cNvSpPr>
          <p:nvPr>
            <p:ph type="subTitle" idx="1"/>
          </p:nvPr>
        </p:nvSpPr>
        <p:spPr>
          <a:xfrm>
            <a:off x="1165508" y="1808366"/>
            <a:ext cx="6172200" cy="2355275"/>
          </a:xfrm>
          <a:prstGeom prst="rect">
            <a:avLst/>
          </a:prstGeom>
        </p:spPr>
        <p:txBody>
          <a:bodyPr spcFirstLastPara="1" wrap="square" lIns="91425" tIns="91425" rIns="91425" bIns="91425" anchor="b" anchorCtr="0">
            <a:no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accent2"/>
                </a:solidFill>
                <a:effectLst/>
                <a:latin typeface="Berlin Sans FB" panose="020E0602020502020306" pitchFamily="34" charset="0"/>
              </a:rPr>
              <a:t>This project investigates the autonomous generation of films using artificial intelligence (AI) and text input. Imagine creating engaging and educational movies out of scripts, articles, or summaries. The following industries might see a revolution in content generation thanks to this technology: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accent2"/>
                </a:solidFill>
                <a:effectLst/>
                <a:latin typeface="Berlin Sans FB" panose="020E0602020502020306" pitchFamily="34" charset="0"/>
              </a:rPr>
              <a:t>Education - Videos that explain difficult subjects</a:t>
            </a:r>
            <a:br>
              <a:rPr kumimoji="0" lang="en-US" altLang="en-US" sz="1600" b="0" i="0" u="none" strike="noStrike" cap="none" normalizeH="0" baseline="0" dirty="0">
                <a:ln>
                  <a:noFill/>
                </a:ln>
                <a:solidFill>
                  <a:schemeClr val="accent2"/>
                </a:solidFill>
                <a:effectLst/>
                <a:latin typeface="Berlin Sans FB" panose="020E0602020502020306" pitchFamily="34" charset="0"/>
              </a:rPr>
            </a:br>
            <a:r>
              <a:rPr kumimoji="0" lang="en-US" altLang="en-US" sz="1600" b="0" i="0" u="none" strike="noStrike" cap="none" normalizeH="0" baseline="0" dirty="0">
                <a:ln>
                  <a:noFill/>
                </a:ln>
                <a:solidFill>
                  <a:schemeClr val="accent2"/>
                </a:solidFill>
                <a:effectLst/>
                <a:latin typeface="Berlin Sans FB" panose="020E0602020502020306" pitchFamily="34" charset="0"/>
              </a:rPr>
              <a:t>Sales and Marketing - Captivating product showcases </a:t>
            </a:r>
            <a:br>
              <a:rPr kumimoji="0" lang="en-US" altLang="en-US" sz="1600" b="0" i="0" u="none" strike="noStrike" cap="none" normalizeH="0" baseline="0" dirty="0">
                <a:ln>
                  <a:noFill/>
                </a:ln>
                <a:solidFill>
                  <a:schemeClr val="accent2"/>
                </a:solidFill>
                <a:effectLst/>
                <a:latin typeface="Berlin Sans FB" panose="020E0602020502020306" pitchFamily="34" charset="0"/>
              </a:rPr>
            </a:br>
            <a:r>
              <a:rPr kumimoji="0" lang="en-US" altLang="en-US" sz="1600" b="0" i="0" u="none" strike="noStrike" cap="none" normalizeH="0" baseline="0" dirty="0">
                <a:ln>
                  <a:noFill/>
                </a:ln>
                <a:solidFill>
                  <a:schemeClr val="accent2"/>
                </a:solidFill>
                <a:effectLst/>
                <a:latin typeface="Berlin Sans FB" panose="020E0602020502020306" pitchFamily="34" charset="0"/>
              </a:rPr>
              <a:t>Social Media: Captivating material for several channels </a:t>
            </a:r>
            <a:br>
              <a:rPr kumimoji="0" lang="en-US" altLang="en-US" sz="1600" b="0" i="0" u="none" strike="noStrike" cap="none" normalizeH="0" baseline="0" dirty="0">
                <a:ln>
                  <a:noFill/>
                </a:ln>
                <a:solidFill>
                  <a:schemeClr val="accent2"/>
                </a:solidFill>
                <a:effectLst/>
                <a:latin typeface="Berlin Sans FB" panose="020E0602020502020306" pitchFamily="34" charset="0"/>
              </a:rPr>
            </a:br>
            <a:r>
              <a:rPr kumimoji="0" lang="en-US" altLang="en-US" sz="1600" b="0" i="0" u="none" strike="noStrike" cap="none" normalizeH="0" baseline="0" dirty="0">
                <a:ln>
                  <a:noFill/>
                </a:ln>
                <a:solidFill>
                  <a:schemeClr val="accent2"/>
                </a:solidFill>
                <a:effectLst/>
                <a:latin typeface="Berlin Sans FB" panose="020E0602020502020306" pitchFamily="34" charset="0"/>
              </a:rPr>
              <a:t>News &amp; Reporting: Effectively Visualizing Breaking News Stories </a:t>
            </a:r>
            <a:br>
              <a:rPr kumimoji="0" lang="en-US" altLang="en-US" sz="1600" b="0" i="0" u="none" strike="noStrike" cap="none" normalizeH="0" baseline="0" dirty="0">
                <a:ln>
                  <a:noFill/>
                </a:ln>
                <a:solidFill>
                  <a:schemeClr val="tx1"/>
                </a:solidFill>
                <a:effectLst/>
                <a:latin typeface="Berlin Sans FB" panose="020E0602020502020306" pitchFamily="34" charset="0"/>
              </a:rPr>
            </a:br>
            <a:endParaRPr kumimoji="0" lang="en-US" altLang="en-US" sz="1600" b="0" i="0" u="none" strike="noStrike" cap="none" normalizeH="0" baseline="0" dirty="0">
              <a:ln>
                <a:noFill/>
              </a:ln>
              <a:solidFill>
                <a:schemeClr val="tx1"/>
              </a:solidFill>
              <a:effectLst/>
              <a:latin typeface="Berlin Sans FB" panose="020E0602020502020306"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971400" y="1052963"/>
            <a:ext cx="6736553"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Arial Black" panose="020B0A04020102020204" pitchFamily="34" charset="0"/>
              </a:rPr>
              <a:t>Wow in my Solution</a:t>
            </a:r>
            <a:endParaRPr sz="2800" dirty="0">
              <a:latin typeface="Arial Black" panose="020B0A04020102020204" pitchFamily="34" charset="0"/>
            </a:endParaRPr>
          </a:p>
        </p:txBody>
      </p:sp>
      <p:sp>
        <p:nvSpPr>
          <p:cNvPr id="540" name="Google Shape;540;p36"/>
          <p:cNvSpPr txBox="1">
            <a:spLocks noGrp="1"/>
          </p:cNvSpPr>
          <p:nvPr>
            <p:ph type="subTitle" idx="1"/>
          </p:nvPr>
        </p:nvSpPr>
        <p:spPr>
          <a:xfrm>
            <a:off x="894149" y="1614065"/>
            <a:ext cx="7446818" cy="2321047"/>
          </a:xfrm>
          <a:prstGeom prst="rect">
            <a:avLst/>
          </a:prstGeom>
        </p:spPr>
        <p:txBody>
          <a:bodyPr spcFirstLastPara="1" wrap="square" lIns="91425" tIns="91425" rIns="91425" bIns="91425" anchor="t" anchorCtr="0">
            <a:noAutofit/>
          </a:bodyPr>
          <a:lstStyle/>
          <a:p>
            <a:pPr marL="139700" indent="0" algn="l"/>
            <a:r>
              <a:rPr lang="en-IN" sz="1600" i="0" dirty="0">
                <a:solidFill>
                  <a:schemeClr val="accent2"/>
                </a:solidFill>
                <a:effectLst/>
                <a:latin typeface="Berlin Sans FB" panose="020E0602020502020306" pitchFamily="34" charset="0"/>
              </a:rPr>
              <a:t>The development of Text-2-Video models poses a more formidable challenge. The goal is to achieve coherence and consistency across each generated frame and maintain generation context from the video's inception to its conclusion.</a:t>
            </a:r>
          </a:p>
          <a:p>
            <a:pPr marL="139700" indent="0" algn="l"/>
            <a:endParaRPr lang="en-IN" sz="1600" i="0" dirty="0">
              <a:solidFill>
                <a:schemeClr val="accent2"/>
              </a:solidFill>
              <a:effectLst/>
              <a:latin typeface="Berlin Sans FB" panose="020E0602020502020306" pitchFamily="34" charset="0"/>
            </a:endParaRPr>
          </a:p>
          <a:p>
            <a:pPr marL="139700" indent="0" algn="l"/>
            <a:r>
              <a:rPr lang="en-IN" sz="1600" i="0" dirty="0">
                <a:solidFill>
                  <a:schemeClr val="accent2"/>
                </a:solidFill>
                <a:effectLst/>
                <a:latin typeface="Berlin Sans FB" panose="020E0602020502020306" pitchFamily="34" charset="0"/>
              </a:rPr>
              <a:t>Yet, recent advancements in Diffusion-based models offer promising prospects for Text-2-Video tasks as well. My solution involves utilizing a fine-tuned model provided by </a:t>
            </a:r>
            <a:r>
              <a:rPr lang="en-IN" sz="1600" i="0" dirty="0" err="1">
                <a:solidFill>
                  <a:schemeClr val="accent2"/>
                </a:solidFill>
                <a:effectLst/>
                <a:latin typeface="Berlin Sans FB" panose="020E0602020502020306" pitchFamily="34" charset="0"/>
              </a:rPr>
              <a:t>PyTorch</a:t>
            </a:r>
            <a:r>
              <a:rPr lang="en-IN" sz="1600" i="0" dirty="0">
                <a:solidFill>
                  <a:schemeClr val="accent2"/>
                </a:solidFill>
                <a:effectLst/>
                <a:latin typeface="Berlin Sans FB" panose="020E0602020502020306" pitchFamily="34" charset="0"/>
              </a:rPr>
              <a:t> and Pipelines, which proves instrumental in generating the videos.</a:t>
            </a:r>
          </a:p>
          <a:p>
            <a:pPr marL="139700" indent="0" algn="l"/>
            <a:endParaRPr lang="en-IN" sz="1600" b="0" i="0" dirty="0">
              <a:solidFill>
                <a:schemeClr val="accent2"/>
              </a:solidFill>
              <a:effectLst/>
              <a:latin typeface="Berlin Sans FB" panose="020E0602020502020306"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484209" y="349719"/>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36"/>
          <p:cNvGrpSpPr/>
          <p:nvPr/>
        </p:nvGrpSpPr>
        <p:grpSpPr>
          <a:xfrm>
            <a:off x="7928787" y="188381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946229" y="329565"/>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64569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504834" y="414493"/>
            <a:ext cx="7462612" cy="3953089"/>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662560" y="588308"/>
            <a:ext cx="7555497" cy="700166"/>
          </a:xfrm>
          <a:prstGeom prst="rect">
            <a:avLst/>
          </a:prstGeom>
        </p:spPr>
        <p:txBody>
          <a:bodyPr spcFirstLastPara="1" wrap="square" lIns="91425" tIns="91425" rIns="91425" bIns="91425" anchor="ctr" anchorCtr="0">
            <a:noAutofit/>
          </a:bodyPr>
          <a:lstStyle/>
          <a:p>
            <a:pPr algn="l"/>
            <a:r>
              <a:rPr lang="en-IN" b="1" dirty="0">
                <a:solidFill>
                  <a:schemeClr val="accent1"/>
                </a:solidFill>
                <a:latin typeface="Arial Black" pitchFamily="34" charset="0"/>
              </a:rPr>
              <a:t>Modelling</a:t>
            </a:r>
          </a:p>
        </p:txBody>
      </p:sp>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40;p36">
            <a:extLst>
              <a:ext uri="{FF2B5EF4-FFF2-40B4-BE49-F238E27FC236}">
                <a16:creationId xmlns:a16="http://schemas.microsoft.com/office/drawing/2014/main" id="{0918AD33-6B3A-01B3-E2C7-0525F399F73A}"/>
              </a:ext>
            </a:extLst>
          </p:cNvPr>
          <p:cNvSpPr txBox="1">
            <a:spLocks/>
          </p:cNvSpPr>
          <p:nvPr/>
        </p:nvSpPr>
        <p:spPr>
          <a:xfrm>
            <a:off x="913171" y="499982"/>
            <a:ext cx="7054274" cy="3557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AutoNum type="arabicPeriod"/>
              <a:defRPr sz="1200" b="0" i="0" u="none" strike="noStrike" cap="none">
                <a:solidFill>
                  <a:schemeClr val="lt1"/>
                </a:solidFill>
                <a:latin typeface="Karla"/>
                <a:ea typeface="Karla"/>
                <a:cs typeface="Karla"/>
                <a:sym typeface="Karla"/>
              </a:defRPr>
            </a:lvl1pPr>
            <a:lvl2pPr marL="914400" marR="0" lvl="1" indent="-317500" algn="l" rtl="0">
              <a:lnSpc>
                <a:spcPct val="100000"/>
              </a:lnSpc>
              <a:spcBef>
                <a:spcPts val="0"/>
              </a:spcBef>
              <a:spcAft>
                <a:spcPts val="0"/>
              </a:spcAft>
              <a:buClr>
                <a:schemeClr val="lt1"/>
              </a:buClr>
              <a:buSzPts val="1400"/>
              <a:buFont typeface="Karla"/>
              <a:buAutoNum type="alphaLcPeriod"/>
              <a:defRPr sz="1400" b="0" i="0" u="none" strike="noStrike" cap="none">
                <a:solidFill>
                  <a:schemeClr val="lt1"/>
                </a:solidFill>
                <a:latin typeface="Karla"/>
                <a:ea typeface="Karla"/>
                <a:cs typeface="Karla"/>
                <a:sym typeface="Karla"/>
              </a:defRPr>
            </a:lvl2pPr>
            <a:lvl3pPr marL="1371600" marR="0" lvl="2" indent="-317500" algn="l" rtl="0">
              <a:lnSpc>
                <a:spcPct val="100000"/>
              </a:lnSpc>
              <a:spcBef>
                <a:spcPts val="0"/>
              </a:spcBef>
              <a:spcAft>
                <a:spcPts val="0"/>
              </a:spcAft>
              <a:buClr>
                <a:schemeClr val="lt1"/>
              </a:buClr>
              <a:buSzPts val="1400"/>
              <a:buFont typeface="Karla"/>
              <a:buAutoNum type="romanLcPeriod"/>
              <a:defRPr sz="1400" b="0" i="0" u="none" strike="noStrike" cap="none">
                <a:solidFill>
                  <a:schemeClr val="lt1"/>
                </a:solidFill>
                <a:latin typeface="Karla"/>
                <a:ea typeface="Karla"/>
                <a:cs typeface="Karla"/>
                <a:sym typeface="Karla"/>
              </a:defRPr>
            </a:lvl3pPr>
            <a:lvl4pPr marL="1828800" marR="0" lvl="3" indent="-317500" algn="l" rtl="0">
              <a:lnSpc>
                <a:spcPct val="100000"/>
              </a:lnSpc>
              <a:spcBef>
                <a:spcPts val="0"/>
              </a:spcBef>
              <a:spcAft>
                <a:spcPts val="0"/>
              </a:spcAft>
              <a:buClr>
                <a:schemeClr val="lt1"/>
              </a:buClr>
              <a:buSzPts val="1400"/>
              <a:buFont typeface="Karla"/>
              <a:buAutoNum type="arabicPeriod"/>
              <a:defRPr sz="1400" b="0" i="0" u="none" strike="noStrike" cap="none">
                <a:solidFill>
                  <a:schemeClr val="lt1"/>
                </a:solidFill>
                <a:latin typeface="Karla"/>
                <a:ea typeface="Karla"/>
                <a:cs typeface="Karla"/>
                <a:sym typeface="Karla"/>
              </a:defRPr>
            </a:lvl4pPr>
            <a:lvl5pPr marL="2286000" marR="0" lvl="4" indent="-317500" algn="l" rtl="0">
              <a:lnSpc>
                <a:spcPct val="100000"/>
              </a:lnSpc>
              <a:spcBef>
                <a:spcPts val="0"/>
              </a:spcBef>
              <a:spcAft>
                <a:spcPts val="0"/>
              </a:spcAft>
              <a:buClr>
                <a:schemeClr val="lt1"/>
              </a:buClr>
              <a:buSzPts val="1400"/>
              <a:buFont typeface="Karla"/>
              <a:buAutoNum type="alphaLcPeriod"/>
              <a:defRPr sz="1400" b="0" i="0" u="none" strike="noStrike" cap="none">
                <a:solidFill>
                  <a:schemeClr val="lt1"/>
                </a:solidFill>
                <a:latin typeface="Karla"/>
                <a:ea typeface="Karla"/>
                <a:cs typeface="Karla"/>
                <a:sym typeface="Karla"/>
              </a:defRPr>
            </a:lvl5pPr>
            <a:lvl6pPr marL="2743200" marR="0" lvl="5" indent="-317500" algn="l" rtl="0">
              <a:lnSpc>
                <a:spcPct val="100000"/>
              </a:lnSpc>
              <a:spcBef>
                <a:spcPts val="0"/>
              </a:spcBef>
              <a:spcAft>
                <a:spcPts val="0"/>
              </a:spcAft>
              <a:buClr>
                <a:schemeClr val="lt1"/>
              </a:buClr>
              <a:buSzPts val="1400"/>
              <a:buFont typeface="Karla"/>
              <a:buAutoNum type="romanLcPeriod"/>
              <a:defRPr sz="1400" b="0" i="0" u="none" strike="noStrike" cap="none">
                <a:solidFill>
                  <a:schemeClr val="lt1"/>
                </a:solidFill>
                <a:latin typeface="Karla"/>
                <a:ea typeface="Karla"/>
                <a:cs typeface="Karla"/>
                <a:sym typeface="Karla"/>
              </a:defRPr>
            </a:lvl6pPr>
            <a:lvl7pPr marL="3200400" marR="0" lvl="6" indent="-317500" algn="l" rtl="0">
              <a:lnSpc>
                <a:spcPct val="100000"/>
              </a:lnSpc>
              <a:spcBef>
                <a:spcPts val="0"/>
              </a:spcBef>
              <a:spcAft>
                <a:spcPts val="0"/>
              </a:spcAft>
              <a:buClr>
                <a:schemeClr val="lt1"/>
              </a:buClr>
              <a:buSzPts val="1400"/>
              <a:buFont typeface="Karla"/>
              <a:buAutoNum type="arabicPeriod"/>
              <a:defRPr sz="1400" b="0" i="0" u="none" strike="noStrike" cap="none">
                <a:solidFill>
                  <a:schemeClr val="lt1"/>
                </a:solidFill>
                <a:latin typeface="Karla"/>
                <a:ea typeface="Karla"/>
                <a:cs typeface="Karla"/>
                <a:sym typeface="Karla"/>
              </a:defRPr>
            </a:lvl7pPr>
            <a:lvl8pPr marL="3657600" marR="0" lvl="7" indent="-317500" algn="l" rtl="0">
              <a:lnSpc>
                <a:spcPct val="100000"/>
              </a:lnSpc>
              <a:spcBef>
                <a:spcPts val="0"/>
              </a:spcBef>
              <a:spcAft>
                <a:spcPts val="0"/>
              </a:spcAft>
              <a:buClr>
                <a:schemeClr val="lt1"/>
              </a:buClr>
              <a:buSzPts val="1400"/>
              <a:buFont typeface="Karla"/>
              <a:buAutoNum type="alphaLcPeriod"/>
              <a:defRPr sz="1400" b="0" i="0" u="none" strike="noStrike" cap="none">
                <a:solidFill>
                  <a:schemeClr val="lt1"/>
                </a:solidFill>
                <a:latin typeface="Karla"/>
                <a:ea typeface="Karla"/>
                <a:cs typeface="Karla"/>
                <a:sym typeface="Karla"/>
              </a:defRPr>
            </a:lvl8pPr>
            <a:lvl9pPr marL="4114800" marR="0" lvl="8" indent="-317500" algn="l" rtl="0">
              <a:lnSpc>
                <a:spcPct val="100000"/>
              </a:lnSpc>
              <a:spcBef>
                <a:spcPts val="0"/>
              </a:spcBef>
              <a:spcAft>
                <a:spcPts val="0"/>
              </a:spcAft>
              <a:buClr>
                <a:schemeClr val="lt1"/>
              </a:buClr>
              <a:buSzPts val="1400"/>
              <a:buFont typeface="Karla"/>
              <a:buAutoNum type="romanLcPeriod"/>
              <a:defRPr sz="1400" b="0" i="0" u="none" strike="noStrike" cap="none">
                <a:solidFill>
                  <a:schemeClr val="lt1"/>
                </a:solidFill>
                <a:latin typeface="Karla"/>
                <a:ea typeface="Karla"/>
                <a:cs typeface="Karla"/>
                <a:sym typeface="Karla"/>
              </a:defRPr>
            </a:lvl9pPr>
          </a:lstStyle>
          <a:p>
            <a:pPr marL="0" indent="0" eaLnBrk="0" fontAlgn="base" hangingPunct="0">
              <a:spcBef>
                <a:spcPct val="0"/>
              </a:spcBef>
              <a:spcAft>
                <a:spcPct val="0"/>
              </a:spcAft>
              <a:buClrTx/>
              <a:buSzTx/>
              <a:buNone/>
            </a:pPr>
            <a:r>
              <a:rPr lang="en-IN" sz="1600" b="0" i="0" dirty="0">
                <a:solidFill>
                  <a:schemeClr val="accent2"/>
                </a:solidFill>
                <a:effectLst/>
                <a:latin typeface="Berlin Sans FB" panose="020E0602020502020306" pitchFamily="34" charset="0"/>
              </a:rPr>
              <a:t>We use the Diffusers library provided by </a:t>
            </a:r>
            <a:r>
              <a:rPr lang="en-IN" sz="1600" b="0" i="0" dirty="0" err="1">
                <a:solidFill>
                  <a:schemeClr val="accent2"/>
                </a:solidFill>
                <a:effectLst/>
                <a:latin typeface="Berlin Sans FB" panose="020E0602020502020306" pitchFamily="34" charset="0"/>
              </a:rPr>
              <a:t>HuggingFace</a:t>
            </a:r>
            <a:r>
              <a:rPr lang="en-IN" sz="1600" b="0" i="0" dirty="0">
                <a:solidFill>
                  <a:schemeClr val="accent2"/>
                </a:solidFill>
                <a:effectLst/>
                <a:latin typeface="Berlin Sans FB" panose="020E0602020502020306" pitchFamily="34" charset="0"/>
              </a:rPr>
              <a:t>, and a utility library called Accelerate, that allows </a:t>
            </a:r>
            <a:r>
              <a:rPr lang="en-IN" sz="1600" b="0" i="0" dirty="0" err="1">
                <a:solidFill>
                  <a:schemeClr val="accent2"/>
                </a:solidFill>
                <a:effectLst/>
                <a:latin typeface="Berlin Sans FB" panose="020E0602020502020306" pitchFamily="34" charset="0"/>
              </a:rPr>
              <a:t>PyTorch</a:t>
            </a:r>
            <a:r>
              <a:rPr lang="en-IN" sz="1600" b="0" i="0" dirty="0">
                <a:solidFill>
                  <a:schemeClr val="accent2"/>
                </a:solidFill>
                <a:effectLst/>
                <a:latin typeface="Berlin Sans FB" panose="020E0602020502020306" pitchFamily="34" charset="0"/>
              </a:rPr>
              <a:t> code to run in parallel threads. This speeds up our generation process. We load the Text-2-Video model provided by</a:t>
            </a:r>
            <a:r>
              <a:rPr lang="en-IN" sz="1600" b="0" i="0" dirty="0">
                <a:solidFill>
                  <a:srgbClr val="FFFFFF"/>
                </a:solidFill>
                <a:effectLst/>
                <a:latin typeface="Berlin Sans FB" panose="020E0602020502020306" pitchFamily="34" charset="0"/>
                <a:hlinkClick r:id="rId3">
                  <a:extLst>
                    <a:ext uri="{A12FA001-AC4F-418D-AE19-62706E023703}">
                      <ahyp:hlinkClr xmlns:ahyp="http://schemas.microsoft.com/office/drawing/2018/hyperlinkcolor" val="tx"/>
                    </a:ext>
                  </a:extLst>
                </a:hlinkClick>
              </a:rPr>
              <a:t> </a:t>
            </a:r>
            <a:r>
              <a:rPr lang="en-IN" sz="1600" b="0" i="0" dirty="0" err="1">
                <a:solidFill>
                  <a:schemeClr val="accent2"/>
                </a:solidFill>
                <a:effectLst/>
                <a:latin typeface="Berlin Sans FB" panose="020E0602020502020306" pitchFamily="34" charset="0"/>
                <a:hlinkClick r:id="rId3">
                  <a:extLst>
                    <a:ext uri="{A12FA001-AC4F-418D-AE19-62706E023703}">
                      <ahyp:hlinkClr xmlns:ahyp="http://schemas.microsoft.com/office/drawing/2018/hyperlinkcolor" val="tx"/>
                    </a:ext>
                  </a:extLst>
                </a:hlinkClick>
              </a:rPr>
              <a:t>ModelScope</a:t>
            </a:r>
            <a:r>
              <a:rPr lang="en-IN" sz="1600" b="0" i="0" dirty="0">
                <a:solidFill>
                  <a:schemeClr val="accent2"/>
                </a:solidFill>
                <a:effectLst/>
                <a:latin typeface="Berlin Sans FB" panose="020E0602020502020306" pitchFamily="34" charset="0"/>
              </a:rPr>
              <a:t> on</a:t>
            </a:r>
            <a:r>
              <a:rPr lang="en-IN" sz="1600" b="0" i="0" dirty="0">
                <a:solidFill>
                  <a:srgbClr val="FFFFFF"/>
                </a:solidFill>
                <a:effectLst/>
                <a:latin typeface="Berlin Sans FB" panose="020E0602020502020306" pitchFamily="34" charset="0"/>
                <a:hlinkClick r:id="rId4">
                  <a:extLst>
                    <a:ext uri="{A12FA001-AC4F-418D-AE19-62706E023703}">
                      <ahyp:hlinkClr xmlns:ahyp="http://schemas.microsoft.com/office/drawing/2018/hyperlinkcolor" val="tx"/>
                    </a:ext>
                  </a:extLst>
                </a:hlinkClick>
              </a:rPr>
              <a:t> </a:t>
            </a:r>
            <a:r>
              <a:rPr lang="en-IN" sz="1600" b="0" i="0" dirty="0" err="1">
                <a:solidFill>
                  <a:schemeClr val="accent2"/>
                </a:solidFill>
                <a:effectLst/>
                <a:latin typeface="Berlin Sans FB" panose="020E0602020502020306" pitchFamily="34" charset="0"/>
                <a:hlinkClick r:id="rId4">
                  <a:extLst>
                    <a:ext uri="{A12FA001-AC4F-418D-AE19-62706E023703}">
                      <ahyp:hlinkClr xmlns:ahyp="http://schemas.microsoft.com/office/drawing/2018/hyperlinkcolor" val="tx"/>
                    </a:ext>
                  </a:extLst>
                </a:hlinkClick>
              </a:rPr>
              <a:t>HuggingFace</a:t>
            </a:r>
            <a:r>
              <a:rPr lang="en-IN" sz="1600" b="0" i="0" dirty="0">
                <a:solidFill>
                  <a:schemeClr val="accent2"/>
                </a:solidFill>
                <a:effectLst/>
                <a:latin typeface="Berlin Sans FB" panose="020E0602020502020306" pitchFamily="34" charset="0"/>
              </a:rPr>
              <a:t>, in the Diffusion Pipeline. The model has 1.7 billion parameters and is based on UNet3D architecture that generates a video from pure noise through an iterative de-noising process. It works in a 3-part process. The model firsts perform text-feature extraction from the simple English prompt. The text features are then encoded to the video latent space and de-noised. Lastly, the video latent space is decoded back to the visual space and a short video is generated.</a:t>
            </a:r>
            <a:br>
              <a:rPr lang="en-US" altLang="en-US" sz="1600" dirty="0">
                <a:solidFill>
                  <a:schemeClr val="accent2"/>
                </a:solidFill>
                <a:latin typeface="Berlin Sans FB" panose="020E0602020502020306" pitchFamily="34" charset="0"/>
              </a:rPr>
            </a:br>
            <a:endParaRPr lang="en-US" altLang="en-US" sz="1600" dirty="0">
              <a:solidFill>
                <a:schemeClr val="accent2"/>
              </a:solidFill>
              <a:latin typeface="Berlin Sans FB" panose="020E0602020502020306" pitchFamily="34" charset="0"/>
            </a:endParaRPr>
          </a:p>
        </p:txBody>
      </p:sp>
    </p:spTree>
    <p:extLst>
      <p:ext uri="{BB962C8B-B14F-4D97-AF65-F5344CB8AC3E}">
        <p14:creationId xmlns:p14="http://schemas.microsoft.com/office/powerpoint/2010/main" val="3525235474"/>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542</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Audiowide</vt:lpstr>
      <vt:lpstr>Berlin Sans FB</vt:lpstr>
      <vt:lpstr>Berlin Sans FB Demi</vt:lpstr>
      <vt:lpstr>Google Sans</vt:lpstr>
      <vt:lpstr>Karla</vt:lpstr>
      <vt:lpstr>Cyber-Futuristic AI Technology Thesis Defense by Slidesgo</vt:lpstr>
      <vt:lpstr>S Dhanushree</vt:lpstr>
      <vt:lpstr>Text-to-Video Generation using a Generative AI </vt:lpstr>
      <vt:lpstr>AGENDA</vt:lpstr>
      <vt:lpstr>The task of automatically transforming a given text to video is known as text to video generation. The creation of text captions from videos has been the main focus of earlier research on the generative link between text and video. Nevertheless, current approaches find it difficult to handle the converse challenge of creating films from text. A conditional generative model is trained in this study to extract both static and dynamic information from text in order to address the challenge.  </vt:lpstr>
      <vt:lpstr>This project delves into the exciting world of generating videos from plain text descriptions. It aims to bridge the gap between text-based content, which can be plentiful but static, and engaging video formats. Traditional video creation is a time-consuming process requiring specialized skills. Text content, while abundant, often lacks the visual punch to truly captivate viewers.</vt:lpstr>
      <vt:lpstr>End Users</vt:lpstr>
      <vt:lpstr>Solution And Value Proposition</vt:lpstr>
      <vt:lpstr>Wow in my Solution</vt:lpstr>
      <vt:lpstr>Modelling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Dhanushree</dc:title>
  <dc:creator>2021PITCB104</dc:creator>
  <cp:lastModifiedBy>Dhanushree S</cp:lastModifiedBy>
  <cp:revision>10</cp:revision>
  <dcterms:modified xsi:type="dcterms:W3CDTF">2024-04-02T10:58:11Z</dcterms:modified>
</cp:coreProperties>
</file>