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avi" ContentType="video/x-msvide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36"/>
  </p:notesMasterIdLst>
  <p:handoutMasterIdLst>
    <p:handoutMasterId r:id="rId37"/>
  </p:handoutMasterIdLst>
  <p:sldIdLst>
    <p:sldId id="258" r:id="rId2"/>
    <p:sldId id="423" r:id="rId3"/>
    <p:sldId id="567" r:id="rId4"/>
    <p:sldId id="450" r:id="rId5"/>
    <p:sldId id="464" r:id="rId6"/>
    <p:sldId id="523" r:id="rId7"/>
    <p:sldId id="547" r:id="rId8"/>
    <p:sldId id="538" r:id="rId9"/>
    <p:sldId id="537" r:id="rId10"/>
    <p:sldId id="535" r:id="rId11"/>
    <p:sldId id="536" r:id="rId12"/>
    <p:sldId id="545" r:id="rId13"/>
    <p:sldId id="546" r:id="rId14"/>
    <p:sldId id="554" r:id="rId15"/>
    <p:sldId id="561" r:id="rId16"/>
    <p:sldId id="451" r:id="rId17"/>
    <p:sldId id="516" r:id="rId18"/>
    <p:sldId id="556" r:id="rId19"/>
    <p:sldId id="541" r:id="rId20"/>
    <p:sldId id="517" r:id="rId21"/>
    <p:sldId id="474" r:id="rId22"/>
    <p:sldId id="560" r:id="rId23"/>
    <p:sldId id="540" r:id="rId24"/>
    <p:sldId id="563" r:id="rId25"/>
    <p:sldId id="568" r:id="rId26"/>
    <p:sldId id="569" r:id="rId27"/>
    <p:sldId id="570" r:id="rId28"/>
    <p:sldId id="572" r:id="rId29"/>
    <p:sldId id="548" r:id="rId30"/>
    <p:sldId id="550" r:id="rId31"/>
    <p:sldId id="552" r:id="rId32"/>
    <p:sldId id="521" r:id="rId33"/>
    <p:sldId id="485" r:id="rId34"/>
    <p:sldId id="515" r:id="rId35"/>
  </p:sldIdLst>
  <p:sldSz cx="10287000" cy="6858000" type="35mm"/>
  <p:notesSz cx="699135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9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8000"/>
    <a:srgbClr val="00FF40"/>
    <a:srgbClr val="CC99FF"/>
    <a:srgbClr val="99FF99"/>
    <a:srgbClr val="00FF00"/>
    <a:srgbClr val="FFB163"/>
    <a:srgbClr val="001762"/>
    <a:srgbClr val="FF66CC"/>
    <a:srgbClr val="EBF5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5" autoAdjust="0"/>
    <p:restoredTop sz="96147" autoAdjust="0"/>
  </p:normalViewPr>
  <p:slideViewPr>
    <p:cSldViewPr snapToGrid="0">
      <p:cViewPr varScale="1">
        <p:scale>
          <a:sx n="111" d="100"/>
          <a:sy n="111" d="100"/>
        </p:scale>
        <p:origin x="1212" y="96"/>
      </p:cViewPr>
      <p:guideLst>
        <p:guide orient="horz" pos="2889"/>
        <p:guide pos="3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42"/>
    </p:cViewPr>
  </p:sorterViewPr>
  <p:notesViewPr>
    <p:cSldViewPr snapToGrid="0">
      <p:cViewPr varScale="1">
        <p:scale>
          <a:sx n="54" d="100"/>
          <a:sy n="54" d="100"/>
        </p:scale>
        <p:origin x="-1122" y="-72"/>
      </p:cViewPr>
      <p:guideLst>
        <p:guide orient="horz" pos="2923"/>
        <p:guide pos="220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986" tIns="46494" rIns="92986" bIns="46494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Lubomir Hadjiiski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289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986" tIns="46494" rIns="92986" bIns="46494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fld id="{937A3CD1-CBFF-4E74-88D1-5481D3107FA5}" type="datetime1">
              <a:rPr lang="en-US"/>
              <a:pPr>
                <a:defRPr/>
              </a:pPr>
              <a:t>2/15/2019</a:t>
            </a:fld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289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986" tIns="46494" rIns="92986" bIns="46494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Title goes here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8563"/>
            <a:ext cx="30289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986" tIns="46494" rIns="92986" bIns="46494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fld id="{9532BA75-1D5E-4ADA-8F47-DE55ED6849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2762250" y="0"/>
            <a:ext cx="14557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defRPr/>
            </a:pPr>
            <a:r>
              <a:rPr kumimoji="0" lang="en-US" altLang="en-US"/>
              <a:t>WC 2000</a:t>
            </a:r>
          </a:p>
          <a:p>
            <a:pPr algn="ctr">
              <a:defRPr/>
            </a:pPr>
            <a:r>
              <a:rPr kumimoji="0" lang="en-US" altLang="en-US" sz="1600"/>
              <a:t>Chicago, IL</a:t>
            </a:r>
          </a:p>
          <a:p>
            <a:pPr algn="ctr">
              <a:defRPr/>
            </a:pPr>
            <a:r>
              <a:rPr kumimoji="0" lang="en-US" altLang="en-US" sz="1600"/>
              <a:t>July, 2000</a:t>
            </a:r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302253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986" tIns="46494" rIns="92986" bIns="46494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84238" y="695325"/>
            <a:ext cx="5224462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8488"/>
            <a:ext cx="5127625" cy="417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986" tIns="46494" rIns="92986" bIns="464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289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986" tIns="46494" rIns="92986" bIns="46494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fld id="{73220E53-E43C-45FE-BD5F-A912AF164CEC}" type="datetime1">
              <a:rPr lang="en-US"/>
              <a:pPr>
                <a:defRPr/>
              </a:pPr>
              <a:t>2/15/2019</a:t>
            </a:fld>
            <a:endParaRPr 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289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986" tIns="46494" rIns="92986" bIns="46494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8563"/>
            <a:ext cx="30289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986" tIns="46494" rIns="92986" bIns="46494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fld id="{74B2E36B-4DC5-4BF2-B609-F226741DF7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2753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edit actual features in lab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3220E53-E43C-45FE-BD5F-A912AF164CEC}" type="datetime1">
              <a:rPr lang="en-US" smtClean="0"/>
              <a:pPr>
                <a:defRPr/>
              </a:pPr>
              <a:t>2/15/2019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4B2E36B-4DC5-4BF2-B609-F226741DF76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26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3220E53-E43C-45FE-BD5F-A912AF164CEC}" type="datetime1">
              <a:rPr lang="en-US" smtClean="0"/>
              <a:pPr>
                <a:defRPr/>
              </a:pPr>
              <a:t>2/15/2019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4B2E36B-4DC5-4BF2-B609-F226741DF76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3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3220E53-E43C-45FE-BD5F-A912AF164CEC}" type="datetime1">
              <a:rPr lang="en-US" smtClean="0"/>
              <a:pPr>
                <a:defRPr/>
              </a:pPr>
              <a:t>2/15/2019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4B2E36B-4DC5-4BF2-B609-F226741DF76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66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3220E53-E43C-45FE-BD5F-A912AF164CEC}" type="datetime1">
              <a:rPr lang="en-US" smtClean="0"/>
              <a:pPr>
                <a:defRPr/>
              </a:pPr>
              <a:t>2/15/2019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4B2E36B-4DC5-4BF2-B609-F226741DF76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11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3220E53-E43C-45FE-BD5F-A912AF164CEC}" type="datetime1">
              <a:rPr lang="en-US" smtClean="0"/>
              <a:pPr>
                <a:defRPr/>
              </a:pPr>
              <a:t>2/15/2019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4B2E36B-4DC5-4BF2-B609-F226741DF76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31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3220E53-E43C-45FE-BD5F-A912AF164CEC}" type="datetime1">
              <a:rPr lang="en-US" smtClean="0"/>
              <a:pPr>
                <a:defRPr/>
              </a:pPr>
              <a:t>2/15/2019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4B2E36B-4DC5-4BF2-B609-F226741DF76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32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3220E53-E43C-45FE-BD5F-A912AF164CEC}" type="datetime1">
              <a:rPr lang="en-US" smtClean="0"/>
              <a:pPr>
                <a:defRPr/>
              </a:pPr>
              <a:t>2/15/2019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B2E36B-4DC5-4BF2-B609-F226741DF76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11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30275">
              <a:defRPr kumimoji="1"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 kumimoji="1"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 kumimoji="1"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 kumimoji="1"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 kumimoji="1"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0D809119-F92A-4E1C-8683-E227AC159874}" type="datetime1">
              <a:rPr kumimoji="0" lang="en-US" altLang="en-US" sz="1200" smtClean="0">
                <a:latin typeface="Times New Roman" pitchFamily="18" charset="0"/>
              </a:rPr>
              <a:pPr/>
              <a:t>2/15/2019</a:t>
            </a:fld>
            <a:endParaRPr kumimoji="0" lang="en-US" altLang="en-US" sz="1200">
              <a:latin typeface="Times New Roman" pitchFamily="18" charset="0"/>
            </a:endParaRPr>
          </a:p>
        </p:txBody>
      </p:sp>
      <p:sp>
        <p:nvSpPr>
          <p:cNvPr id="34819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kumimoji="1"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 kumimoji="1"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 kumimoji="1"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 kumimoji="1"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 kumimoji="1"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9BA238C7-C22B-4EF8-94FD-404EAF884549}" type="slidenum">
              <a:rPr kumimoji="0" lang="en-US" altLang="en-US" sz="1200" smtClean="0">
                <a:latin typeface="Times New Roman" pitchFamily="18" charset="0"/>
              </a:rPr>
              <a:pPr/>
              <a:t>34</a:t>
            </a:fld>
            <a:endParaRPr kumimoji="0" lang="en-US" altLang="en-US" sz="1200">
              <a:latin typeface="Times New Roman" pitchFamily="18" charset="0"/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17475"/>
            <a:ext cx="10285413" cy="6738938"/>
            <a:chOff x="0" y="74"/>
            <a:chExt cx="5759" cy="4245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invGray">
            <a:xfrm>
              <a:off x="432" y="4113"/>
              <a:ext cx="2208" cy="20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invGray">
            <a:xfrm>
              <a:off x="432" y="1536"/>
              <a:ext cx="5327" cy="48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invGray">
            <a:xfrm>
              <a:off x="555" y="74"/>
              <a:ext cx="44" cy="4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invGray">
            <a:xfrm>
              <a:off x="555" y="219"/>
              <a:ext cx="44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invGray">
            <a:xfrm>
              <a:off x="555" y="362"/>
              <a:ext cx="44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invGray">
            <a:xfrm>
              <a:off x="555" y="651"/>
              <a:ext cx="44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invGray">
            <a:xfrm>
              <a:off x="555" y="794"/>
              <a:ext cx="44" cy="4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invGray">
            <a:xfrm>
              <a:off x="555" y="939"/>
              <a:ext cx="44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invGray">
            <a:xfrm>
              <a:off x="555" y="1082"/>
              <a:ext cx="44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invGray">
            <a:xfrm>
              <a:off x="555" y="1227"/>
              <a:ext cx="44" cy="4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invGray">
            <a:xfrm>
              <a:off x="555" y="1371"/>
              <a:ext cx="44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grpSp>
          <p:nvGrpSpPr>
            <p:cNvPr id="16" name="Group 14"/>
            <p:cNvGrpSpPr>
              <a:grpSpLocks/>
            </p:cNvGrpSpPr>
            <p:nvPr/>
          </p:nvGrpSpPr>
          <p:grpSpPr bwMode="auto">
            <a:xfrm>
              <a:off x="2859" y="4202"/>
              <a:ext cx="2729" cy="41"/>
              <a:chOff x="2859" y="4202"/>
              <a:chExt cx="2729" cy="41"/>
            </a:xfrm>
          </p:grpSpPr>
          <p:sp>
            <p:nvSpPr>
              <p:cNvPr id="22" name="Oval 15"/>
              <p:cNvSpPr>
                <a:spLocks noChangeArrowheads="1"/>
              </p:cNvSpPr>
              <p:nvPr/>
            </p:nvSpPr>
            <p:spPr bwMode="invGray">
              <a:xfrm>
                <a:off x="2859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Helvetica" pitchFamily="34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Helvetica" pitchFamily="34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Helvetica" pitchFamily="34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Helvetica" pitchFamily="34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Helvetic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Helvetic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Helvetic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Helvetic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Helvetica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23" name="Oval 16"/>
              <p:cNvSpPr>
                <a:spLocks noChangeArrowheads="1"/>
              </p:cNvSpPr>
              <p:nvPr/>
            </p:nvSpPr>
            <p:spPr bwMode="invGray">
              <a:xfrm>
                <a:off x="3243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Helvetica" pitchFamily="34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Helvetica" pitchFamily="34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Helvetica" pitchFamily="34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Helvetica" pitchFamily="34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Helvetic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Helvetic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Helvetic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Helvetic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Helvetica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24" name="Oval 17"/>
              <p:cNvSpPr>
                <a:spLocks noChangeArrowheads="1"/>
              </p:cNvSpPr>
              <p:nvPr/>
            </p:nvSpPr>
            <p:spPr bwMode="invGray">
              <a:xfrm>
                <a:off x="3627" y="4202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Helvetica" pitchFamily="34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Helvetica" pitchFamily="34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Helvetica" pitchFamily="34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Helvetica" pitchFamily="34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Helvetic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Helvetic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Helvetic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Helvetic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Helvetica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25" name="Oval 18"/>
              <p:cNvSpPr>
                <a:spLocks noChangeArrowheads="1"/>
              </p:cNvSpPr>
              <p:nvPr/>
            </p:nvSpPr>
            <p:spPr bwMode="invGray">
              <a:xfrm>
                <a:off x="4011" y="4202"/>
                <a:ext cx="44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Helvetica" pitchFamily="34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Helvetica" pitchFamily="34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Helvetica" pitchFamily="34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Helvetica" pitchFamily="34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Helvetic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Helvetic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Helvetic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Helvetic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Helvetica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26" name="Oval 19"/>
              <p:cNvSpPr>
                <a:spLocks noChangeArrowheads="1"/>
              </p:cNvSpPr>
              <p:nvPr/>
            </p:nvSpPr>
            <p:spPr bwMode="invGray">
              <a:xfrm>
                <a:off x="4395" y="4202"/>
                <a:ext cx="44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Helvetica" pitchFamily="34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Helvetica" pitchFamily="34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Helvetica" pitchFamily="34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Helvetica" pitchFamily="34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Helvetic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Helvetic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Helvetic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Helvetic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Helvetica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27" name="Oval 20"/>
              <p:cNvSpPr>
                <a:spLocks noChangeArrowheads="1"/>
              </p:cNvSpPr>
              <p:nvPr/>
            </p:nvSpPr>
            <p:spPr bwMode="invGray">
              <a:xfrm>
                <a:off x="4779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Helvetica" pitchFamily="34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Helvetica" pitchFamily="34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Helvetica" pitchFamily="34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Helvetica" pitchFamily="34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Helvetic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Helvetic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Helvetic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Helvetic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Helvetica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28" name="Oval 21"/>
              <p:cNvSpPr>
                <a:spLocks noChangeArrowheads="1"/>
              </p:cNvSpPr>
              <p:nvPr/>
            </p:nvSpPr>
            <p:spPr bwMode="invGray">
              <a:xfrm>
                <a:off x="5163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Helvetica" pitchFamily="34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Helvetica" pitchFamily="34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Helvetica" pitchFamily="34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Helvetica" pitchFamily="34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Helvetic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Helvetic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Helvetic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Helvetic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Helvetica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29" name="Oval 22"/>
              <p:cNvSpPr>
                <a:spLocks noChangeArrowheads="1"/>
              </p:cNvSpPr>
              <p:nvPr/>
            </p:nvSpPr>
            <p:spPr bwMode="invGray">
              <a:xfrm>
                <a:off x="5547" y="4202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Helvetica" pitchFamily="34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Helvetica" pitchFamily="34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Helvetica" pitchFamily="34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Helvetica" pitchFamily="34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Helvetic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Helvetic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Helvetic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Helvetic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Helvetica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  <p:sp>
          <p:nvSpPr>
            <p:cNvPr id="17" name="Oval 23"/>
            <p:cNvSpPr>
              <a:spLocks noChangeArrowheads="1"/>
            </p:cNvSpPr>
            <p:nvPr/>
          </p:nvSpPr>
          <p:spPr bwMode="invGray">
            <a:xfrm>
              <a:off x="555" y="507"/>
              <a:ext cx="44" cy="4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grpSp>
          <p:nvGrpSpPr>
            <p:cNvPr id="18" name="Group 24"/>
            <p:cNvGrpSpPr>
              <a:grpSpLocks/>
            </p:cNvGrpSpPr>
            <p:nvPr/>
          </p:nvGrpSpPr>
          <p:grpSpPr bwMode="auto">
            <a:xfrm>
              <a:off x="0" y="2327"/>
              <a:ext cx="1203" cy="1203"/>
              <a:chOff x="0" y="2327"/>
              <a:chExt cx="1203" cy="1203"/>
            </a:xfrm>
          </p:grpSpPr>
          <p:sp>
            <p:nvSpPr>
              <p:cNvPr id="19" name="Freeform 25"/>
              <p:cNvSpPr>
                <a:spLocks/>
              </p:cNvSpPr>
              <p:nvPr/>
            </p:nvSpPr>
            <p:spPr bwMode="invGray">
              <a:xfrm>
                <a:off x="0" y="2394"/>
                <a:ext cx="443" cy="1033"/>
              </a:xfrm>
              <a:custGeom>
                <a:avLst/>
                <a:gdLst>
                  <a:gd name="T0" fmla="*/ 290 w 443"/>
                  <a:gd name="T1" fmla="*/ 1016 h 1033"/>
                  <a:gd name="T2" fmla="*/ 316 w 443"/>
                  <a:gd name="T3" fmla="*/ 974 h 1033"/>
                  <a:gd name="T4" fmla="*/ 354 w 443"/>
                  <a:gd name="T5" fmla="*/ 920 h 1033"/>
                  <a:gd name="T6" fmla="*/ 384 w 443"/>
                  <a:gd name="T7" fmla="*/ 884 h 1033"/>
                  <a:gd name="T8" fmla="*/ 381 w 443"/>
                  <a:gd name="T9" fmla="*/ 832 h 1033"/>
                  <a:gd name="T10" fmla="*/ 370 w 443"/>
                  <a:gd name="T11" fmla="*/ 794 h 1033"/>
                  <a:gd name="T12" fmla="*/ 361 w 443"/>
                  <a:gd name="T13" fmla="*/ 760 h 1033"/>
                  <a:gd name="T14" fmla="*/ 361 w 443"/>
                  <a:gd name="T15" fmla="*/ 734 h 1033"/>
                  <a:gd name="T16" fmla="*/ 359 w 443"/>
                  <a:gd name="T17" fmla="*/ 707 h 1033"/>
                  <a:gd name="T18" fmla="*/ 373 w 443"/>
                  <a:gd name="T19" fmla="*/ 691 h 1033"/>
                  <a:gd name="T20" fmla="*/ 391 w 443"/>
                  <a:gd name="T21" fmla="*/ 686 h 1033"/>
                  <a:gd name="T22" fmla="*/ 395 w 443"/>
                  <a:gd name="T23" fmla="*/ 680 h 1033"/>
                  <a:gd name="T24" fmla="*/ 390 w 443"/>
                  <a:gd name="T25" fmla="*/ 671 h 1033"/>
                  <a:gd name="T26" fmla="*/ 386 w 443"/>
                  <a:gd name="T27" fmla="*/ 660 h 1033"/>
                  <a:gd name="T28" fmla="*/ 437 w 443"/>
                  <a:gd name="T29" fmla="*/ 635 h 1033"/>
                  <a:gd name="T30" fmla="*/ 442 w 443"/>
                  <a:gd name="T31" fmla="*/ 619 h 1033"/>
                  <a:gd name="T32" fmla="*/ 438 w 443"/>
                  <a:gd name="T33" fmla="*/ 604 h 1033"/>
                  <a:gd name="T34" fmla="*/ 400 w 443"/>
                  <a:gd name="T35" fmla="*/ 543 h 1033"/>
                  <a:gd name="T36" fmla="*/ 384 w 443"/>
                  <a:gd name="T37" fmla="*/ 474 h 1033"/>
                  <a:gd name="T38" fmla="*/ 354 w 443"/>
                  <a:gd name="T39" fmla="*/ 455 h 1033"/>
                  <a:gd name="T40" fmla="*/ 326 w 443"/>
                  <a:gd name="T41" fmla="*/ 433 h 1033"/>
                  <a:gd name="T42" fmla="*/ 312 w 443"/>
                  <a:gd name="T43" fmla="*/ 411 h 1033"/>
                  <a:gd name="T44" fmla="*/ 307 w 443"/>
                  <a:gd name="T45" fmla="*/ 391 h 1033"/>
                  <a:gd name="T46" fmla="*/ 290 w 443"/>
                  <a:gd name="T47" fmla="*/ 339 h 1033"/>
                  <a:gd name="T48" fmla="*/ 308 w 443"/>
                  <a:gd name="T49" fmla="*/ 289 h 1033"/>
                  <a:gd name="T50" fmla="*/ 298 w 443"/>
                  <a:gd name="T51" fmla="*/ 278 h 1033"/>
                  <a:gd name="T52" fmla="*/ 280 w 443"/>
                  <a:gd name="T53" fmla="*/ 307 h 1033"/>
                  <a:gd name="T54" fmla="*/ 269 w 443"/>
                  <a:gd name="T55" fmla="*/ 283 h 1033"/>
                  <a:gd name="T56" fmla="*/ 272 w 443"/>
                  <a:gd name="T57" fmla="*/ 224 h 1033"/>
                  <a:gd name="T58" fmla="*/ 280 w 443"/>
                  <a:gd name="T59" fmla="*/ 177 h 1033"/>
                  <a:gd name="T60" fmla="*/ 280 w 443"/>
                  <a:gd name="T61" fmla="*/ 146 h 1033"/>
                  <a:gd name="T62" fmla="*/ 281 w 443"/>
                  <a:gd name="T63" fmla="*/ 123 h 1033"/>
                  <a:gd name="T64" fmla="*/ 290 w 443"/>
                  <a:gd name="T65" fmla="*/ 104 h 1033"/>
                  <a:gd name="T66" fmla="*/ 296 w 443"/>
                  <a:gd name="T67" fmla="*/ 97 h 1033"/>
                  <a:gd name="T68" fmla="*/ 298 w 443"/>
                  <a:gd name="T69" fmla="*/ 94 h 1033"/>
                  <a:gd name="T70" fmla="*/ 301 w 443"/>
                  <a:gd name="T71" fmla="*/ 92 h 1033"/>
                  <a:gd name="T72" fmla="*/ 307 w 443"/>
                  <a:gd name="T73" fmla="*/ 83 h 1033"/>
                  <a:gd name="T74" fmla="*/ 317 w 443"/>
                  <a:gd name="T75" fmla="*/ 79 h 1033"/>
                  <a:gd name="T76" fmla="*/ 328 w 443"/>
                  <a:gd name="T77" fmla="*/ 77 h 1033"/>
                  <a:gd name="T78" fmla="*/ 337 w 443"/>
                  <a:gd name="T79" fmla="*/ 74 h 1033"/>
                  <a:gd name="T80" fmla="*/ 345 w 443"/>
                  <a:gd name="T81" fmla="*/ 67 h 1033"/>
                  <a:gd name="T82" fmla="*/ 337 w 443"/>
                  <a:gd name="T83" fmla="*/ 50 h 1033"/>
                  <a:gd name="T84" fmla="*/ 337 w 443"/>
                  <a:gd name="T85" fmla="*/ 47 h 1033"/>
                  <a:gd name="T86" fmla="*/ 337 w 443"/>
                  <a:gd name="T87" fmla="*/ 43 h 1033"/>
                  <a:gd name="T88" fmla="*/ 337 w 443"/>
                  <a:gd name="T89" fmla="*/ 41 h 1033"/>
                  <a:gd name="T90" fmla="*/ 334 w 443"/>
                  <a:gd name="T91" fmla="*/ 38 h 1033"/>
                  <a:gd name="T92" fmla="*/ 321 w 443"/>
                  <a:gd name="T93" fmla="*/ 21 h 1033"/>
                  <a:gd name="T94" fmla="*/ 316 w 443"/>
                  <a:gd name="T95" fmla="*/ 0 h 1033"/>
                  <a:gd name="T96" fmla="*/ 188 w 443"/>
                  <a:gd name="T97" fmla="*/ 94 h 1033"/>
                  <a:gd name="T98" fmla="*/ 88 w 443"/>
                  <a:gd name="T99" fmla="*/ 218 h 1033"/>
                  <a:gd name="T100" fmla="*/ 21 w 443"/>
                  <a:gd name="T101" fmla="*/ 366 h 1033"/>
                  <a:gd name="T102" fmla="*/ 0 w 443"/>
                  <a:gd name="T103" fmla="*/ 530 h 1033"/>
                  <a:gd name="T104" fmla="*/ 20 w 443"/>
                  <a:gd name="T105" fmla="*/ 680 h 1033"/>
                  <a:gd name="T106" fmla="*/ 74 w 443"/>
                  <a:gd name="T107" fmla="*/ 819 h 1033"/>
                  <a:gd name="T108" fmla="*/ 160 w 443"/>
                  <a:gd name="T109" fmla="*/ 938 h 1033"/>
                  <a:gd name="T110" fmla="*/ 272 w 443"/>
                  <a:gd name="T111" fmla="*/ 1032 h 103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443" h="1033">
                    <a:moveTo>
                      <a:pt x="272" y="1032"/>
                    </a:moveTo>
                    <a:lnTo>
                      <a:pt x="290" y="1016"/>
                    </a:lnTo>
                    <a:lnTo>
                      <a:pt x="301" y="992"/>
                    </a:lnTo>
                    <a:lnTo>
                      <a:pt x="316" y="974"/>
                    </a:lnTo>
                    <a:lnTo>
                      <a:pt x="328" y="955"/>
                    </a:lnTo>
                    <a:lnTo>
                      <a:pt x="354" y="920"/>
                    </a:lnTo>
                    <a:lnTo>
                      <a:pt x="373" y="904"/>
                    </a:lnTo>
                    <a:lnTo>
                      <a:pt x="384" y="884"/>
                    </a:lnTo>
                    <a:lnTo>
                      <a:pt x="390" y="848"/>
                    </a:lnTo>
                    <a:lnTo>
                      <a:pt x="381" y="832"/>
                    </a:lnTo>
                    <a:lnTo>
                      <a:pt x="375" y="812"/>
                    </a:lnTo>
                    <a:lnTo>
                      <a:pt x="370" y="794"/>
                    </a:lnTo>
                    <a:lnTo>
                      <a:pt x="361" y="774"/>
                    </a:lnTo>
                    <a:lnTo>
                      <a:pt x="361" y="760"/>
                    </a:lnTo>
                    <a:lnTo>
                      <a:pt x="361" y="747"/>
                    </a:lnTo>
                    <a:lnTo>
                      <a:pt x="361" y="734"/>
                    </a:lnTo>
                    <a:lnTo>
                      <a:pt x="359" y="722"/>
                    </a:lnTo>
                    <a:lnTo>
                      <a:pt x="359" y="707"/>
                    </a:lnTo>
                    <a:lnTo>
                      <a:pt x="364" y="698"/>
                    </a:lnTo>
                    <a:lnTo>
                      <a:pt x="373" y="691"/>
                    </a:lnTo>
                    <a:lnTo>
                      <a:pt x="390" y="686"/>
                    </a:lnTo>
                    <a:lnTo>
                      <a:pt x="391" y="686"/>
                    </a:lnTo>
                    <a:lnTo>
                      <a:pt x="395" y="682"/>
                    </a:lnTo>
                    <a:lnTo>
                      <a:pt x="395" y="680"/>
                    </a:lnTo>
                    <a:lnTo>
                      <a:pt x="395" y="677"/>
                    </a:lnTo>
                    <a:lnTo>
                      <a:pt x="390" y="671"/>
                    </a:lnTo>
                    <a:lnTo>
                      <a:pt x="386" y="666"/>
                    </a:lnTo>
                    <a:lnTo>
                      <a:pt x="386" y="660"/>
                    </a:lnTo>
                    <a:lnTo>
                      <a:pt x="395" y="655"/>
                    </a:lnTo>
                    <a:lnTo>
                      <a:pt x="437" y="635"/>
                    </a:lnTo>
                    <a:lnTo>
                      <a:pt x="442" y="626"/>
                    </a:lnTo>
                    <a:lnTo>
                      <a:pt x="442" y="619"/>
                    </a:lnTo>
                    <a:lnTo>
                      <a:pt x="442" y="613"/>
                    </a:lnTo>
                    <a:lnTo>
                      <a:pt x="438" y="604"/>
                    </a:lnTo>
                    <a:lnTo>
                      <a:pt x="417" y="577"/>
                    </a:lnTo>
                    <a:lnTo>
                      <a:pt x="400" y="543"/>
                    </a:lnTo>
                    <a:lnTo>
                      <a:pt x="391" y="511"/>
                    </a:lnTo>
                    <a:lnTo>
                      <a:pt x="384" y="474"/>
                    </a:lnTo>
                    <a:lnTo>
                      <a:pt x="368" y="465"/>
                    </a:lnTo>
                    <a:lnTo>
                      <a:pt x="354" y="455"/>
                    </a:lnTo>
                    <a:lnTo>
                      <a:pt x="339" y="444"/>
                    </a:lnTo>
                    <a:lnTo>
                      <a:pt x="326" y="433"/>
                    </a:lnTo>
                    <a:lnTo>
                      <a:pt x="317" y="422"/>
                    </a:lnTo>
                    <a:lnTo>
                      <a:pt x="312" y="411"/>
                    </a:lnTo>
                    <a:lnTo>
                      <a:pt x="308" y="402"/>
                    </a:lnTo>
                    <a:lnTo>
                      <a:pt x="307" y="391"/>
                    </a:lnTo>
                    <a:lnTo>
                      <a:pt x="285" y="363"/>
                    </a:lnTo>
                    <a:lnTo>
                      <a:pt x="290" y="339"/>
                    </a:lnTo>
                    <a:lnTo>
                      <a:pt x="301" y="314"/>
                    </a:lnTo>
                    <a:lnTo>
                      <a:pt x="308" y="289"/>
                    </a:lnTo>
                    <a:lnTo>
                      <a:pt x="308" y="267"/>
                    </a:lnTo>
                    <a:lnTo>
                      <a:pt x="298" y="278"/>
                    </a:lnTo>
                    <a:lnTo>
                      <a:pt x="287" y="294"/>
                    </a:lnTo>
                    <a:lnTo>
                      <a:pt x="280" y="307"/>
                    </a:lnTo>
                    <a:lnTo>
                      <a:pt x="272" y="314"/>
                    </a:lnTo>
                    <a:lnTo>
                      <a:pt x="269" y="283"/>
                    </a:lnTo>
                    <a:lnTo>
                      <a:pt x="271" y="254"/>
                    </a:lnTo>
                    <a:lnTo>
                      <a:pt x="272" y="224"/>
                    </a:lnTo>
                    <a:lnTo>
                      <a:pt x="272" y="195"/>
                    </a:lnTo>
                    <a:lnTo>
                      <a:pt x="280" y="177"/>
                    </a:lnTo>
                    <a:lnTo>
                      <a:pt x="280" y="164"/>
                    </a:lnTo>
                    <a:lnTo>
                      <a:pt x="280" y="146"/>
                    </a:lnTo>
                    <a:lnTo>
                      <a:pt x="281" y="133"/>
                    </a:lnTo>
                    <a:lnTo>
                      <a:pt x="281" y="123"/>
                    </a:lnTo>
                    <a:lnTo>
                      <a:pt x="285" y="113"/>
                    </a:lnTo>
                    <a:lnTo>
                      <a:pt x="290" y="104"/>
                    </a:lnTo>
                    <a:lnTo>
                      <a:pt x="296" y="97"/>
                    </a:lnTo>
                    <a:lnTo>
                      <a:pt x="298" y="94"/>
                    </a:lnTo>
                    <a:lnTo>
                      <a:pt x="301" y="92"/>
                    </a:lnTo>
                    <a:lnTo>
                      <a:pt x="303" y="86"/>
                    </a:lnTo>
                    <a:lnTo>
                      <a:pt x="307" y="83"/>
                    </a:lnTo>
                    <a:lnTo>
                      <a:pt x="308" y="83"/>
                    </a:lnTo>
                    <a:lnTo>
                      <a:pt x="317" y="79"/>
                    </a:lnTo>
                    <a:lnTo>
                      <a:pt x="323" y="77"/>
                    </a:lnTo>
                    <a:lnTo>
                      <a:pt x="328" y="77"/>
                    </a:lnTo>
                    <a:lnTo>
                      <a:pt x="334" y="74"/>
                    </a:lnTo>
                    <a:lnTo>
                      <a:pt x="337" y="74"/>
                    </a:lnTo>
                    <a:lnTo>
                      <a:pt x="339" y="72"/>
                    </a:lnTo>
                    <a:lnTo>
                      <a:pt x="345" y="67"/>
                    </a:lnTo>
                    <a:lnTo>
                      <a:pt x="345" y="63"/>
                    </a:lnTo>
                    <a:lnTo>
                      <a:pt x="337" y="50"/>
                    </a:lnTo>
                    <a:lnTo>
                      <a:pt x="337" y="47"/>
                    </a:lnTo>
                    <a:lnTo>
                      <a:pt x="337" y="43"/>
                    </a:lnTo>
                    <a:lnTo>
                      <a:pt x="337" y="41"/>
                    </a:lnTo>
                    <a:lnTo>
                      <a:pt x="334" y="41"/>
                    </a:lnTo>
                    <a:lnTo>
                      <a:pt x="334" y="38"/>
                    </a:lnTo>
                    <a:lnTo>
                      <a:pt x="328" y="30"/>
                    </a:lnTo>
                    <a:lnTo>
                      <a:pt x="321" y="21"/>
                    </a:lnTo>
                    <a:lnTo>
                      <a:pt x="317" y="11"/>
                    </a:lnTo>
                    <a:lnTo>
                      <a:pt x="316" y="0"/>
                    </a:lnTo>
                    <a:lnTo>
                      <a:pt x="249" y="41"/>
                    </a:lnTo>
                    <a:lnTo>
                      <a:pt x="188" y="94"/>
                    </a:lnTo>
                    <a:lnTo>
                      <a:pt x="133" y="151"/>
                    </a:lnTo>
                    <a:lnTo>
                      <a:pt x="88" y="218"/>
                    </a:lnTo>
                    <a:lnTo>
                      <a:pt x="50" y="289"/>
                    </a:lnTo>
                    <a:lnTo>
                      <a:pt x="21" y="366"/>
                    </a:lnTo>
                    <a:lnTo>
                      <a:pt x="5" y="446"/>
                    </a:lnTo>
                    <a:lnTo>
                      <a:pt x="0" y="530"/>
                    </a:lnTo>
                    <a:lnTo>
                      <a:pt x="5" y="608"/>
                    </a:lnTo>
                    <a:lnTo>
                      <a:pt x="20" y="680"/>
                    </a:lnTo>
                    <a:lnTo>
                      <a:pt x="45" y="751"/>
                    </a:lnTo>
                    <a:lnTo>
                      <a:pt x="74" y="819"/>
                    </a:lnTo>
                    <a:lnTo>
                      <a:pt x="114" y="879"/>
                    </a:lnTo>
                    <a:lnTo>
                      <a:pt x="160" y="938"/>
                    </a:lnTo>
                    <a:lnTo>
                      <a:pt x="215" y="987"/>
                    </a:lnTo>
                    <a:lnTo>
                      <a:pt x="272" y="1032"/>
                    </a:ln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26"/>
              <p:cNvSpPr>
                <a:spLocks/>
              </p:cNvSpPr>
              <p:nvPr/>
            </p:nvSpPr>
            <p:spPr bwMode="invGray">
              <a:xfrm>
                <a:off x="379" y="2327"/>
                <a:ext cx="824" cy="1203"/>
              </a:xfrm>
              <a:custGeom>
                <a:avLst/>
                <a:gdLst>
                  <a:gd name="T0" fmla="*/ 796 w 824"/>
                  <a:gd name="T1" fmla="*/ 688 h 1203"/>
                  <a:gd name="T2" fmla="*/ 756 w 824"/>
                  <a:gd name="T3" fmla="*/ 641 h 1203"/>
                  <a:gd name="T4" fmla="*/ 812 w 824"/>
                  <a:gd name="T5" fmla="*/ 615 h 1203"/>
                  <a:gd name="T6" fmla="*/ 814 w 824"/>
                  <a:gd name="T7" fmla="*/ 502 h 1203"/>
                  <a:gd name="T8" fmla="*/ 705 w 824"/>
                  <a:gd name="T9" fmla="*/ 247 h 1203"/>
                  <a:gd name="T10" fmla="*/ 651 w 824"/>
                  <a:gd name="T11" fmla="*/ 262 h 1203"/>
                  <a:gd name="T12" fmla="*/ 574 w 824"/>
                  <a:gd name="T13" fmla="*/ 289 h 1203"/>
                  <a:gd name="T14" fmla="*/ 536 w 824"/>
                  <a:gd name="T15" fmla="*/ 258 h 1203"/>
                  <a:gd name="T16" fmla="*/ 563 w 824"/>
                  <a:gd name="T17" fmla="*/ 170 h 1203"/>
                  <a:gd name="T18" fmla="*/ 532 w 824"/>
                  <a:gd name="T19" fmla="*/ 81 h 1203"/>
                  <a:gd name="T20" fmla="*/ 455 w 824"/>
                  <a:gd name="T21" fmla="*/ 56 h 1203"/>
                  <a:gd name="T22" fmla="*/ 484 w 824"/>
                  <a:gd name="T23" fmla="*/ 150 h 1203"/>
                  <a:gd name="T24" fmla="*/ 465 w 824"/>
                  <a:gd name="T25" fmla="*/ 190 h 1203"/>
                  <a:gd name="T26" fmla="*/ 442 w 824"/>
                  <a:gd name="T27" fmla="*/ 200 h 1203"/>
                  <a:gd name="T28" fmla="*/ 419 w 824"/>
                  <a:gd name="T29" fmla="*/ 164 h 1203"/>
                  <a:gd name="T30" fmla="*/ 381 w 824"/>
                  <a:gd name="T31" fmla="*/ 108 h 1203"/>
                  <a:gd name="T32" fmla="*/ 406 w 824"/>
                  <a:gd name="T33" fmla="*/ 108 h 1203"/>
                  <a:gd name="T34" fmla="*/ 424 w 824"/>
                  <a:gd name="T35" fmla="*/ 72 h 1203"/>
                  <a:gd name="T36" fmla="*/ 325 w 824"/>
                  <a:gd name="T37" fmla="*/ 0 h 1203"/>
                  <a:gd name="T38" fmla="*/ 281 w 824"/>
                  <a:gd name="T39" fmla="*/ 27 h 1203"/>
                  <a:gd name="T40" fmla="*/ 240 w 824"/>
                  <a:gd name="T41" fmla="*/ 72 h 1203"/>
                  <a:gd name="T42" fmla="*/ 209 w 824"/>
                  <a:gd name="T43" fmla="*/ 114 h 1203"/>
                  <a:gd name="T44" fmla="*/ 209 w 824"/>
                  <a:gd name="T45" fmla="*/ 150 h 1203"/>
                  <a:gd name="T46" fmla="*/ 240 w 824"/>
                  <a:gd name="T47" fmla="*/ 164 h 1203"/>
                  <a:gd name="T48" fmla="*/ 209 w 824"/>
                  <a:gd name="T49" fmla="*/ 222 h 1203"/>
                  <a:gd name="T50" fmla="*/ 213 w 824"/>
                  <a:gd name="T51" fmla="*/ 242 h 1203"/>
                  <a:gd name="T52" fmla="*/ 267 w 824"/>
                  <a:gd name="T53" fmla="*/ 222 h 1203"/>
                  <a:gd name="T54" fmla="*/ 303 w 824"/>
                  <a:gd name="T55" fmla="*/ 170 h 1203"/>
                  <a:gd name="T56" fmla="*/ 354 w 824"/>
                  <a:gd name="T57" fmla="*/ 231 h 1203"/>
                  <a:gd name="T58" fmla="*/ 372 w 824"/>
                  <a:gd name="T59" fmla="*/ 291 h 1203"/>
                  <a:gd name="T60" fmla="*/ 348 w 824"/>
                  <a:gd name="T61" fmla="*/ 294 h 1203"/>
                  <a:gd name="T62" fmla="*/ 298 w 824"/>
                  <a:gd name="T63" fmla="*/ 309 h 1203"/>
                  <a:gd name="T64" fmla="*/ 323 w 824"/>
                  <a:gd name="T65" fmla="*/ 330 h 1203"/>
                  <a:gd name="T66" fmla="*/ 260 w 824"/>
                  <a:gd name="T67" fmla="*/ 339 h 1203"/>
                  <a:gd name="T68" fmla="*/ 189 w 824"/>
                  <a:gd name="T69" fmla="*/ 411 h 1203"/>
                  <a:gd name="T70" fmla="*/ 184 w 824"/>
                  <a:gd name="T71" fmla="*/ 469 h 1203"/>
                  <a:gd name="T72" fmla="*/ 148 w 824"/>
                  <a:gd name="T73" fmla="*/ 435 h 1203"/>
                  <a:gd name="T74" fmla="*/ 83 w 824"/>
                  <a:gd name="T75" fmla="*/ 402 h 1203"/>
                  <a:gd name="T76" fmla="*/ 0 w 824"/>
                  <a:gd name="T77" fmla="*/ 455 h 1203"/>
                  <a:gd name="T78" fmla="*/ 54 w 824"/>
                  <a:gd name="T79" fmla="*/ 496 h 1203"/>
                  <a:gd name="T80" fmla="*/ 74 w 824"/>
                  <a:gd name="T81" fmla="*/ 485 h 1203"/>
                  <a:gd name="T82" fmla="*/ 54 w 824"/>
                  <a:gd name="T83" fmla="*/ 608 h 1203"/>
                  <a:gd name="T84" fmla="*/ 132 w 824"/>
                  <a:gd name="T85" fmla="*/ 641 h 1203"/>
                  <a:gd name="T86" fmla="*/ 195 w 824"/>
                  <a:gd name="T87" fmla="*/ 661 h 1203"/>
                  <a:gd name="T88" fmla="*/ 249 w 824"/>
                  <a:gd name="T89" fmla="*/ 744 h 1203"/>
                  <a:gd name="T90" fmla="*/ 334 w 824"/>
                  <a:gd name="T91" fmla="*/ 886 h 1203"/>
                  <a:gd name="T92" fmla="*/ 391 w 824"/>
                  <a:gd name="T93" fmla="*/ 1007 h 1203"/>
                  <a:gd name="T94" fmla="*/ 292 w 824"/>
                  <a:gd name="T95" fmla="*/ 1052 h 1203"/>
                  <a:gd name="T96" fmla="*/ 182 w 824"/>
                  <a:gd name="T97" fmla="*/ 1105 h 1203"/>
                  <a:gd name="T98" fmla="*/ 68 w 824"/>
                  <a:gd name="T99" fmla="*/ 1180 h 1203"/>
                  <a:gd name="T100" fmla="*/ 200 w 824"/>
                  <a:gd name="T101" fmla="*/ 1202 h 1203"/>
                  <a:gd name="T102" fmla="*/ 417 w 824"/>
                  <a:gd name="T103" fmla="*/ 1168 h 1203"/>
                  <a:gd name="T104" fmla="*/ 613 w 824"/>
                  <a:gd name="T105" fmla="*/ 1052 h 1203"/>
                  <a:gd name="T106" fmla="*/ 610 w 824"/>
                  <a:gd name="T107" fmla="*/ 929 h 1203"/>
                  <a:gd name="T108" fmla="*/ 543 w 824"/>
                  <a:gd name="T109" fmla="*/ 888 h 1203"/>
                  <a:gd name="T110" fmla="*/ 567 w 824"/>
                  <a:gd name="T111" fmla="*/ 791 h 1203"/>
                  <a:gd name="T112" fmla="*/ 655 w 824"/>
                  <a:gd name="T113" fmla="*/ 738 h 1203"/>
                  <a:gd name="T114" fmla="*/ 725 w 824"/>
                  <a:gd name="T115" fmla="*/ 713 h 1203"/>
                  <a:gd name="T116" fmla="*/ 792 w 824"/>
                  <a:gd name="T117" fmla="*/ 729 h 1203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824" h="1203">
                    <a:moveTo>
                      <a:pt x="803" y="736"/>
                    </a:moveTo>
                    <a:lnTo>
                      <a:pt x="807" y="724"/>
                    </a:lnTo>
                    <a:lnTo>
                      <a:pt x="808" y="713"/>
                    </a:lnTo>
                    <a:lnTo>
                      <a:pt x="812" y="702"/>
                    </a:lnTo>
                    <a:lnTo>
                      <a:pt x="814" y="691"/>
                    </a:lnTo>
                    <a:lnTo>
                      <a:pt x="803" y="691"/>
                    </a:lnTo>
                    <a:lnTo>
                      <a:pt x="796" y="688"/>
                    </a:lnTo>
                    <a:lnTo>
                      <a:pt x="783" y="686"/>
                    </a:lnTo>
                    <a:lnTo>
                      <a:pt x="776" y="680"/>
                    </a:lnTo>
                    <a:lnTo>
                      <a:pt x="770" y="675"/>
                    </a:lnTo>
                    <a:lnTo>
                      <a:pt x="767" y="666"/>
                    </a:lnTo>
                    <a:lnTo>
                      <a:pt x="761" y="661"/>
                    </a:lnTo>
                    <a:lnTo>
                      <a:pt x="760" y="655"/>
                    </a:lnTo>
                    <a:lnTo>
                      <a:pt x="756" y="641"/>
                    </a:lnTo>
                    <a:lnTo>
                      <a:pt x="756" y="624"/>
                    </a:lnTo>
                    <a:lnTo>
                      <a:pt x="760" y="610"/>
                    </a:lnTo>
                    <a:lnTo>
                      <a:pt x="767" y="599"/>
                    </a:lnTo>
                    <a:lnTo>
                      <a:pt x="781" y="597"/>
                    </a:lnTo>
                    <a:lnTo>
                      <a:pt x="792" y="599"/>
                    </a:lnTo>
                    <a:lnTo>
                      <a:pt x="803" y="608"/>
                    </a:lnTo>
                    <a:lnTo>
                      <a:pt x="812" y="615"/>
                    </a:lnTo>
                    <a:lnTo>
                      <a:pt x="819" y="628"/>
                    </a:lnTo>
                    <a:lnTo>
                      <a:pt x="823" y="619"/>
                    </a:lnTo>
                    <a:lnTo>
                      <a:pt x="823" y="610"/>
                    </a:lnTo>
                    <a:lnTo>
                      <a:pt x="823" y="605"/>
                    </a:lnTo>
                    <a:lnTo>
                      <a:pt x="823" y="597"/>
                    </a:lnTo>
                    <a:lnTo>
                      <a:pt x="819" y="549"/>
                    </a:lnTo>
                    <a:lnTo>
                      <a:pt x="814" y="502"/>
                    </a:lnTo>
                    <a:lnTo>
                      <a:pt x="807" y="455"/>
                    </a:lnTo>
                    <a:lnTo>
                      <a:pt x="792" y="411"/>
                    </a:lnTo>
                    <a:lnTo>
                      <a:pt x="776" y="366"/>
                    </a:lnTo>
                    <a:lnTo>
                      <a:pt x="756" y="325"/>
                    </a:lnTo>
                    <a:lnTo>
                      <a:pt x="734" y="285"/>
                    </a:lnTo>
                    <a:lnTo>
                      <a:pt x="709" y="247"/>
                    </a:lnTo>
                    <a:lnTo>
                      <a:pt x="705" y="247"/>
                    </a:lnTo>
                    <a:lnTo>
                      <a:pt x="702" y="244"/>
                    </a:lnTo>
                    <a:lnTo>
                      <a:pt x="698" y="244"/>
                    </a:lnTo>
                    <a:lnTo>
                      <a:pt x="693" y="242"/>
                    </a:lnTo>
                    <a:lnTo>
                      <a:pt x="677" y="253"/>
                    </a:lnTo>
                    <a:lnTo>
                      <a:pt x="668" y="254"/>
                    </a:lnTo>
                    <a:lnTo>
                      <a:pt x="660" y="258"/>
                    </a:lnTo>
                    <a:lnTo>
                      <a:pt x="651" y="262"/>
                    </a:lnTo>
                    <a:lnTo>
                      <a:pt x="642" y="264"/>
                    </a:lnTo>
                    <a:lnTo>
                      <a:pt x="631" y="267"/>
                    </a:lnTo>
                    <a:lnTo>
                      <a:pt x="619" y="273"/>
                    </a:lnTo>
                    <a:lnTo>
                      <a:pt x="606" y="278"/>
                    </a:lnTo>
                    <a:lnTo>
                      <a:pt x="594" y="283"/>
                    </a:lnTo>
                    <a:lnTo>
                      <a:pt x="583" y="285"/>
                    </a:lnTo>
                    <a:lnTo>
                      <a:pt x="574" y="289"/>
                    </a:lnTo>
                    <a:lnTo>
                      <a:pt x="567" y="291"/>
                    </a:lnTo>
                    <a:lnTo>
                      <a:pt x="557" y="289"/>
                    </a:lnTo>
                    <a:lnTo>
                      <a:pt x="554" y="285"/>
                    </a:lnTo>
                    <a:lnTo>
                      <a:pt x="548" y="280"/>
                    </a:lnTo>
                    <a:lnTo>
                      <a:pt x="547" y="278"/>
                    </a:lnTo>
                    <a:lnTo>
                      <a:pt x="543" y="273"/>
                    </a:lnTo>
                    <a:lnTo>
                      <a:pt x="536" y="258"/>
                    </a:lnTo>
                    <a:lnTo>
                      <a:pt x="532" y="244"/>
                    </a:lnTo>
                    <a:lnTo>
                      <a:pt x="532" y="231"/>
                    </a:lnTo>
                    <a:lnTo>
                      <a:pt x="530" y="217"/>
                    </a:lnTo>
                    <a:lnTo>
                      <a:pt x="532" y="202"/>
                    </a:lnTo>
                    <a:lnTo>
                      <a:pt x="541" y="190"/>
                    </a:lnTo>
                    <a:lnTo>
                      <a:pt x="552" y="177"/>
                    </a:lnTo>
                    <a:lnTo>
                      <a:pt x="563" y="170"/>
                    </a:lnTo>
                    <a:lnTo>
                      <a:pt x="574" y="159"/>
                    </a:lnTo>
                    <a:lnTo>
                      <a:pt x="583" y="146"/>
                    </a:lnTo>
                    <a:lnTo>
                      <a:pt x="588" y="134"/>
                    </a:lnTo>
                    <a:lnTo>
                      <a:pt x="588" y="119"/>
                    </a:lnTo>
                    <a:lnTo>
                      <a:pt x="568" y="105"/>
                    </a:lnTo>
                    <a:lnTo>
                      <a:pt x="552" y="92"/>
                    </a:lnTo>
                    <a:lnTo>
                      <a:pt x="532" y="81"/>
                    </a:lnTo>
                    <a:lnTo>
                      <a:pt x="512" y="70"/>
                    </a:lnTo>
                    <a:lnTo>
                      <a:pt x="491" y="58"/>
                    </a:lnTo>
                    <a:lnTo>
                      <a:pt x="471" y="47"/>
                    </a:lnTo>
                    <a:lnTo>
                      <a:pt x="449" y="38"/>
                    </a:lnTo>
                    <a:lnTo>
                      <a:pt x="428" y="31"/>
                    </a:lnTo>
                    <a:lnTo>
                      <a:pt x="442" y="45"/>
                    </a:lnTo>
                    <a:lnTo>
                      <a:pt x="455" y="56"/>
                    </a:lnTo>
                    <a:lnTo>
                      <a:pt x="465" y="63"/>
                    </a:lnTo>
                    <a:lnTo>
                      <a:pt x="484" y="74"/>
                    </a:lnTo>
                    <a:lnTo>
                      <a:pt x="485" y="88"/>
                    </a:lnTo>
                    <a:lnTo>
                      <a:pt x="484" y="105"/>
                    </a:lnTo>
                    <a:lnTo>
                      <a:pt x="478" y="123"/>
                    </a:lnTo>
                    <a:lnTo>
                      <a:pt x="478" y="135"/>
                    </a:lnTo>
                    <a:lnTo>
                      <a:pt x="484" y="150"/>
                    </a:lnTo>
                    <a:lnTo>
                      <a:pt x="484" y="155"/>
                    </a:lnTo>
                    <a:lnTo>
                      <a:pt x="480" y="161"/>
                    </a:lnTo>
                    <a:lnTo>
                      <a:pt x="474" y="166"/>
                    </a:lnTo>
                    <a:lnTo>
                      <a:pt x="469" y="170"/>
                    </a:lnTo>
                    <a:lnTo>
                      <a:pt x="465" y="175"/>
                    </a:lnTo>
                    <a:lnTo>
                      <a:pt x="465" y="180"/>
                    </a:lnTo>
                    <a:lnTo>
                      <a:pt x="465" y="190"/>
                    </a:lnTo>
                    <a:lnTo>
                      <a:pt x="464" y="195"/>
                    </a:lnTo>
                    <a:lnTo>
                      <a:pt x="460" y="197"/>
                    </a:lnTo>
                    <a:lnTo>
                      <a:pt x="458" y="200"/>
                    </a:lnTo>
                    <a:lnTo>
                      <a:pt x="455" y="200"/>
                    </a:lnTo>
                    <a:lnTo>
                      <a:pt x="453" y="200"/>
                    </a:lnTo>
                    <a:lnTo>
                      <a:pt x="447" y="197"/>
                    </a:lnTo>
                    <a:lnTo>
                      <a:pt x="442" y="200"/>
                    </a:lnTo>
                    <a:lnTo>
                      <a:pt x="433" y="202"/>
                    </a:lnTo>
                    <a:lnTo>
                      <a:pt x="428" y="202"/>
                    </a:lnTo>
                    <a:lnTo>
                      <a:pt x="424" y="200"/>
                    </a:lnTo>
                    <a:lnTo>
                      <a:pt x="424" y="197"/>
                    </a:lnTo>
                    <a:lnTo>
                      <a:pt x="422" y="195"/>
                    </a:lnTo>
                    <a:lnTo>
                      <a:pt x="419" y="164"/>
                    </a:lnTo>
                    <a:lnTo>
                      <a:pt x="411" y="159"/>
                    </a:lnTo>
                    <a:lnTo>
                      <a:pt x="406" y="150"/>
                    </a:lnTo>
                    <a:lnTo>
                      <a:pt x="397" y="141"/>
                    </a:lnTo>
                    <a:lnTo>
                      <a:pt x="390" y="134"/>
                    </a:lnTo>
                    <a:lnTo>
                      <a:pt x="386" y="125"/>
                    </a:lnTo>
                    <a:lnTo>
                      <a:pt x="384" y="117"/>
                    </a:lnTo>
                    <a:lnTo>
                      <a:pt x="381" y="108"/>
                    </a:lnTo>
                    <a:lnTo>
                      <a:pt x="384" y="103"/>
                    </a:lnTo>
                    <a:lnTo>
                      <a:pt x="386" y="99"/>
                    </a:lnTo>
                    <a:lnTo>
                      <a:pt x="390" y="99"/>
                    </a:lnTo>
                    <a:lnTo>
                      <a:pt x="390" y="97"/>
                    </a:lnTo>
                    <a:lnTo>
                      <a:pt x="391" y="97"/>
                    </a:lnTo>
                    <a:lnTo>
                      <a:pt x="397" y="103"/>
                    </a:lnTo>
                    <a:lnTo>
                      <a:pt x="406" y="108"/>
                    </a:lnTo>
                    <a:lnTo>
                      <a:pt x="413" y="110"/>
                    </a:lnTo>
                    <a:lnTo>
                      <a:pt x="422" y="110"/>
                    </a:lnTo>
                    <a:lnTo>
                      <a:pt x="424" y="110"/>
                    </a:lnTo>
                    <a:lnTo>
                      <a:pt x="424" y="108"/>
                    </a:lnTo>
                    <a:lnTo>
                      <a:pt x="424" y="72"/>
                    </a:lnTo>
                    <a:lnTo>
                      <a:pt x="411" y="56"/>
                    </a:lnTo>
                    <a:lnTo>
                      <a:pt x="395" y="42"/>
                    </a:lnTo>
                    <a:lnTo>
                      <a:pt x="377" y="27"/>
                    </a:lnTo>
                    <a:lnTo>
                      <a:pt x="364" y="9"/>
                    </a:lnTo>
                    <a:lnTo>
                      <a:pt x="350" y="5"/>
                    </a:lnTo>
                    <a:lnTo>
                      <a:pt x="339" y="2"/>
                    </a:lnTo>
                    <a:lnTo>
                      <a:pt x="325" y="0"/>
                    </a:lnTo>
                    <a:lnTo>
                      <a:pt x="312" y="0"/>
                    </a:lnTo>
                    <a:lnTo>
                      <a:pt x="308" y="0"/>
                    </a:lnTo>
                    <a:lnTo>
                      <a:pt x="308" y="2"/>
                    </a:lnTo>
                    <a:lnTo>
                      <a:pt x="308" y="5"/>
                    </a:lnTo>
                    <a:lnTo>
                      <a:pt x="307" y="9"/>
                    </a:lnTo>
                    <a:lnTo>
                      <a:pt x="289" y="14"/>
                    </a:lnTo>
                    <a:lnTo>
                      <a:pt x="281" y="27"/>
                    </a:lnTo>
                    <a:lnTo>
                      <a:pt x="276" y="42"/>
                    </a:lnTo>
                    <a:lnTo>
                      <a:pt x="265" y="56"/>
                    </a:lnTo>
                    <a:lnTo>
                      <a:pt x="260" y="56"/>
                    </a:lnTo>
                    <a:lnTo>
                      <a:pt x="256" y="56"/>
                    </a:lnTo>
                    <a:lnTo>
                      <a:pt x="251" y="56"/>
                    </a:lnTo>
                    <a:lnTo>
                      <a:pt x="249" y="58"/>
                    </a:lnTo>
                    <a:lnTo>
                      <a:pt x="240" y="72"/>
                    </a:lnTo>
                    <a:lnTo>
                      <a:pt x="231" y="87"/>
                    </a:lnTo>
                    <a:lnTo>
                      <a:pt x="224" y="99"/>
                    </a:lnTo>
                    <a:lnTo>
                      <a:pt x="213" y="110"/>
                    </a:lnTo>
                    <a:lnTo>
                      <a:pt x="209" y="110"/>
                    </a:lnTo>
                    <a:lnTo>
                      <a:pt x="209" y="114"/>
                    </a:lnTo>
                    <a:lnTo>
                      <a:pt x="184" y="139"/>
                    </a:lnTo>
                    <a:lnTo>
                      <a:pt x="184" y="141"/>
                    </a:lnTo>
                    <a:lnTo>
                      <a:pt x="195" y="146"/>
                    </a:lnTo>
                    <a:lnTo>
                      <a:pt x="209" y="150"/>
                    </a:lnTo>
                    <a:lnTo>
                      <a:pt x="224" y="153"/>
                    </a:lnTo>
                    <a:lnTo>
                      <a:pt x="234" y="153"/>
                    </a:lnTo>
                    <a:lnTo>
                      <a:pt x="236" y="155"/>
                    </a:lnTo>
                    <a:lnTo>
                      <a:pt x="240" y="155"/>
                    </a:lnTo>
                    <a:lnTo>
                      <a:pt x="240" y="159"/>
                    </a:lnTo>
                    <a:lnTo>
                      <a:pt x="242" y="161"/>
                    </a:lnTo>
                    <a:lnTo>
                      <a:pt x="240" y="164"/>
                    </a:lnTo>
                    <a:lnTo>
                      <a:pt x="234" y="166"/>
                    </a:lnTo>
                    <a:lnTo>
                      <a:pt x="231" y="170"/>
                    </a:lnTo>
                    <a:lnTo>
                      <a:pt x="225" y="171"/>
                    </a:lnTo>
                    <a:lnTo>
                      <a:pt x="220" y="180"/>
                    </a:lnTo>
                    <a:lnTo>
                      <a:pt x="215" y="195"/>
                    </a:lnTo>
                    <a:lnTo>
                      <a:pt x="209" y="208"/>
                    </a:lnTo>
                    <a:lnTo>
                      <a:pt x="209" y="222"/>
                    </a:lnTo>
                    <a:lnTo>
                      <a:pt x="213" y="227"/>
                    </a:lnTo>
                    <a:lnTo>
                      <a:pt x="215" y="227"/>
                    </a:lnTo>
                    <a:lnTo>
                      <a:pt x="213" y="231"/>
                    </a:lnTo>
                    <a:lnTo>
                      <a:pt x="209" y="238"/>
                    </a:lnTo>
                    <a:lnTo>
                      <a:pt x="213" y="242"/>
                    </a:lnTo>
                    <a:lnTo>
                      <a:pt x="215" y="244"/>
                    </a:lnTo>
                    <a:lnTo>
                      <a:pt x="231" y="233"/>
                    </a:lnTo>
                    <a:lnTo>
                      <a:pt x="260" y="231"/>
                    </a:lnTo>
                    <a:lnTo>
                      <a:pt x="260" y="227"/>
                    </a:lnTo>
                    <a:lnTo>
                      <a:pt x="262" y="226"/>
                    </a:lnTo>
                    <a:lnTo>
                      <a:pt x="265" y="226"/>
                    </a:lnTo>
                    <a:lnTo>
                      <a:pt x="267" y="222"/>
                    </a:lnTo>
                    <a:lnTo>
                      <a:pt x="267" y="200"/>
                    </a:lnTo>
                    <a:lnTo>
                      <a:pt x="289" y="155"/>
                    </a:lnTo>
                    <a:lnTo>
                      <a:pt x="292" y="155"/>
                    </a:lnTo>
                    <a:lnTo>
                      <a:pt x="303" y="170"/>
                    </a:lnTo>
                    <a:lnTo>
                      <a:pt x="312" y="180"/>
                    </a:lnTo>
                    <a:lnTo>
                      <a:pt x="323" y="195"/>
                    </a:lnTo>
                    <a:lnTo>
                      <a:pt x="336" y="206"/>
                    </a:lnTo>
                    <a:lnTo>
                      <a:pt x="343" y="211"/>
                    </a:lnTo>
                    <a:lnTo>
                      <a:pt x="345" y="217"/>
                    </a:lnTo>
                    <a:lnTo>
                      <a:pt x="350" y="226"/>
                    </a:lnTo>
                    <a:lnTo>
                      <a:pt x="354" y="231"/>
                    </a:lnTo>
                    <a:lnTo>
                      <a:pt x="354" y="244"/>
                    </a:lnTo>
                    <a:lnTo>
                      <a:pt x="354" y="258"/>
                    </a:lnTo>
                    <a:lnTo>
                      <a:pt x="359" y="273"/>
                    </a:lnTo>
                    <a:lnTo>
                      <a:pt x="364" y="283"/>
                    </a:lnTo>
                    <a:lnTo>
                      <a:pt x="366" y="285"/>
                    </a:lnTo>
                    <a:lnTo>
                      <a:pt x="370" y="289"/>
                    </a:lnTo>
                    <a:lnTo>
                      <a:pt x="372" y="291"/>
                    </a:lnTo>
                    <a:lnTo>
                      <a:pt x="375" y="294"/>
                    </a:lnTo>
                    <a:lnTo>
                      <a:pt x="375" y="298"/>
                    </a:lnTo>
                    <a:lnTo>
                      <a:pt x="372" y="300"/>
                    </a:lnTo>
                    <a:lnTo>
                      <a:pt x="372" y="305"/>
                    </a:lnTo>
                    <a:lnTo>
                      <a:pt x="370" y="309"/>
                    </a:lnTo>
                    <a:lnTo>
                      <a:pt x="359" y="305"/>
                    </a:lnTo>
                    <a:lnTo>
                      <a:pt x="348" y="294"/>
                    </a:lnTo>
                    <a:lnTo>
                      <a:pt x="336" y="285"/>
                    </a:lnTo>
                    <a:lnTo>
                      <a:pt x="323" y="283"/>
                    </a:lnTo>
                    <a:lnTo>
                      <a:pt x="314" y="289"/>
                    </a:lnTo>
                    <a:lnTo>
                      <a:pt x="308" y="294"/>
                    </a:lnTo>
                    <a:lnTo>
                      <a:pt x="299" y="300"/>
                    </a:lnTo>
                    <a:lnTo>
                      <a:pt x="296" y="305"/>
                    </a:lnTo>
                    <a:lnTo>
                      <a:pt x="298" y="309"/>
                    </a:lnTo>
                    <a:lnTo>
                      <a:pt x="299" y="310"/>
                    </a:lnTo>
                    <a:lnTo>
                      <a:pt x="299" y="314"/>
                    </a:lnTo>
                    <a:lnTo>
                      <a:pt x="303" y="314"/>
                    </a:lnTo>
                    <a:lnTo>
                      <a:pt x="312" y="314"/>
                    </a:lnTo>
                    <a:lnTo>
                      <a:pt x="317" y="316"/>
                    </a:lnTo>
                    <a:lnTo>
                      <a:pt x="319" y="321"/>
                    </a:lnTo>
                    <a:lnTo>
                      <a:pt x="323" y="330"/>
                    </a:lnTo>
                    <a:lnTo>
                      <a:pt x="319" y="334"/>
                    </a:lnTo>
                    <a:lnTo>
                      <a:pt x="317" y="339"/>
                    </a:lnTo>
                    <a:lnTo>
                      <a:pt x="260" y="327"/>
                    </a:lnTo>
                    <a:lnTo>
                      <a:pt x="260" y="334"/>
                    </a:lnTo>
                    <a:lnTo>
                      <a:pt x="260" y="339"/>
                    </a:lnTo>
                    <a:lnTo>
                      <a:pt x="260" y="345"/>
                    </a:lnTo>
                    <a:lnTo>
                      <a:pt x="256" y="347"/>
                    </a:lnTo>
                    <a:lnTo>
                      <a:pt x="251" y="356"/>
                    </a:lnTo>
                    <a:lnTo>
                      <a:pt x="249" y="357"/>
                    </a:lnTo>
                    <a:lnTo>
                      <a:pt x="242" y="366"/>
                    </a:lnTo>
                    <a:lnTo>
                      <a:pt x="225" y="393"/>
                    </a:lnTo>
                    <a:lnTo>
                      <a:pt x="189" y="411"/>
                    </a:lnTo>
                    <a:lnTo>
                      <a:pt x="188" y="413"/>
                    </a:lnTo>
                    <a:lnTo>
                      <a:pt x="184" y="419"/>
                    </a:lnTo>
                    <a:lnTo>
                      <a:pt x="184" y="424"/>
                    </a:lnTo>
                    <a:lnTo>
                      <a:pt x="184" y="430"/>
                    </a:lnTo>
                    <a:lnTo>
                      <a:pt x="184" y="439"/>
                    </a:lnTo>
                    <a:lnTo>
                      <a:pt x="184" y="453"/>
                    </a:lnTo>
                    <a:lnTo>
                      <a:pt x="184" y="469"/>
                    </a:lnTo>
                    <a:lnTo>
                      <a:pt x="184" y="478"/>
                    </a:lnTo>
                    <a:lnTo>
                      <a:pt x="173" y="478"/>
                    </a:lnTo>
                    <a:lnTo>
                      <a:pt x="164" y="475"/>
                    </a:lnTo>
                    <a:lnTo>
                      <a:pt x="157" y="469"/>
                    </a:lnTo>
                    <a:lnTo>
                      <a:pt x="151" y="464"/>
                    </a:lnTo>
                    <a:lnTo>
                      <a:pt x="151" y="449"/>
                    </a:lnTo>
                    <a:lnTo>
                      <a:pt x="148" y="435"/>
                    </a:lnTo>
                    <a:lnTo>
                      <a:pt x="141" y="424"/>
                    </a:lnTo>
                    <a:lnTo>
                      <a:pt x="130" y="413"/>
                    </a:lnTo>
                    <a:lnTo>
                      <a:pt x="117" y="417"/>
                    </a:lnTo>
                    <a:lnTo>
                      <a:pt x="110" y="417"/>
                    </a:lnTo>
                    <a:lnTo>
                      <a:pt x="101" y="413"/>
                    </a:lnTo>
                    <a:lnTo>
                      <a:pt x="94" y="408"/>
                    </a:lnTo>
                    <a:lnTo>
                      <a:pt x="83" y="402"/>
                    </a:lnTo>
                    <a:lnTo>
                      <a:pt x="72" y="397"/>
                    </a:lnTo>
                    <a:lnTo>
                      <a:pt x="59" y="393"/>
                    </a:lnTo>
                    <a:lnTo>
                      <a:pt x="49" y="392"/>
                    </a:lnTo>
                    <a:lnTo>
                      <a:pt x="38" y="402"/>
                    </a:lnTo>
                    <a:lnTo>
                      <a:pt x="21" y="424"/>
                    </a:lnTo>
                    <a:lnTo>
                      <a:pt x="5" y="448"/>
                    </a:lnTo>
                    <a:lnTo>
                      <a:pt x="0" y="455"/>
                    </a:lnTo>
                    <a:lnTo>
                      <a:pt x="21" y="475"/>
                    </a:lnTo>
                    <a:lnTo>
                      <a:pt x="25" y="516"/>
                    </a:lnTo>
                    <a:lnTo>
                      <a:pt x="29" y="516"/>
                    </a:lnTo>
                    <a:lnTo>
                      <a:pt x="38" y="513"/>
                    </a:lnTo>
                    <a:lnTo>
                      <a:pt x="43" y="511"/>
                    </a:lnTo>
                    <a:lnTo>
                      <a:pt x="49" y="505"/>
                    </a:lnTo>
                    <a:lnTo>
                      <a:pt x="54" y="496"/>
                    </a:lnTo>
                    <a:lnTo>
                      <a:pt x="58" y="491"/>
                    </a:lnTo>
                    <a:lnTo>
                      <a:pt x="63" y="485"/>
                    </a:lnTo>
                    <a:lnTo>
                      <a:pt x="72" y="480"/>
                    </a:lnTo>
                    <a:lnTo>
                      <a:pt x="74" y="480"/>
                    </a:lnTo>
                    <a:lnTo>
                      <a:pt x="74" y="484"/>
                    </a:lnTo>
                    <a:lnTo>
                      <a:pt x="74" y="485"/>
                    </a:lnTo>
                    <a:lnTo>
                      <a:pt x="63" y="538"/>
                    </a:lnTo>
                    <a:lnTo>
                      <a:pt x="79" y="556"/>
                    </a:lnTo>
                    <a:lnTo>
                      <a:pt x="77" y="567"/>
                    </a:lnTo>
                    <a:lnTo>
                      <a:pt x="68" y="574"/>
                    </a:lnTo>
                    <a:lnTo>
                      <a:pt x="59" y="583"/>
                    </a:lnTo>
                    <a:lnTo>
                      <a:pt x="54" y="597"/>
                    </a:lnTo>
                    <a:lnTo>
                      <a:pt x="54" y="608"/>
                    </a:lnTo>
                    <a:lnTo>
                      <a:pt x="63" y="619"/>
                    </a:lnTo>
                    <a:lnTo>
                      <a:pt x="74" y="630"/>
                    </a:lnTo>
                    <a:lnTo>
                      <a:pt x="88" y="641"/>
                    </a:lnTo>
                    <a:lnTo>
                      <a:pt x="101" y="646"/>
                    </a:lnTo>
                    <a:lnTo>
                      <a:pt x="114" y="646"/>
                    </a:lnTo>
                    <a:lnTo>
                      <a:pt x="124" y="644"/>
                    </a:lnTo>
                    <a:lnTo>
                      <a:pt x="132" y="641"/>
                    </a:lnTo>
                    <a:lnTo>
                      <a:pt x="141" y="635"/>
                    </a:lnTo>
                    <a:lnTo>
                      <a:pt x="148" y="635"/>
                    </a:lnTo>
                    <a:lnTo>
                      <a:pt x="153" y="639"/>
                    </a:lnTo>
                    <a:lnTo>
                      <a:pt x="160" y="641"/>
                    </a:lnTo>
                    <a:lnTo>
                      <a:pt x="168" y="644"/>
                    </a:lnTo>
                    <a:lnTo>
                      <a:pt x="184" y="652"/>
                    </a:lnTo>
                    <a:lnTo>
                      <a:pt x="195" y="661"/>
                    </a:lnTo>
                    <a:lnTo>
                      <a:pt x="209" y="670"/>
                    </a:lnTo>
                    <a:lnTo>
                      <a:pt x="220" y="677"/>
                    </a:lnTo>
                    <a:lnTo>
                      <a:pt x="225" y="691"/>
                    </a:lnTo>
                    <a:lnTo>
                      <a:pt x="229" y="706"/>
                    </a:lnTo>
                    <a:lnTo>
                      <a:pt x="231" y="722"/>
                    </a:lnTo>
                    <a:lnTo>
                      <a:pt x="234" y="738"/>
                    </a:lnTo>
                    <a:lnTo>
                      <a:pt x="249" y="744"/>
                    </a:lnTo>
                    <a:lnTo>
                      <a:pt x="262" y="749"/>
                    </a:lnTo>
                    <a:lnTo>
                      <a:pt x="276" y="758"/>
                    </a:lnTo>
                    <a:lnTo>
                      <a:pt x="287" y="772"/>
                    </a:lnTo>
                    <a:lnTo>
                      <a:pt x="298" y="800"/>
                    </a:lnTo>
                    <a:lnTo>
                      <a:pt x="308" y="830"/>
                    </a:lnTo>
                    <a:lnTo>
                      <a:pt x="319" y="861"/>
                    </a:lnTo>
                    <a:lnTo>
                      <a:pt x="334" y="886"/>
                    </a:lnTo>
                    <a:lnTo>
                      <a:pt x="350" y="904"/>
                    </a:lnTo>
                    <a:lnTo>
                      <a:pt x="366" y="924"/>
                    </a:lnTo>
                    <a:lnTo>
                      <a:pt x="381" y="944"/>
                    </a:lnTo>
                    <a:lnTo>
                      <a:pt x="395" y="966"/>
                    </a:lnTo>
                    <a:lnTo>
                      <a:pt x="397" y="980"/>
                    </a:lnTo>
                    <a:lnTo>
                      <a:pt x="397" y="993"/>
                    </a:lnTo>
                    <a:lnTo>
                      <a:pt x="391" y="1007"/>
                    </a:lnTo>
                    <a:lnTo>
                      <a:pt x="381" y="1018"/>
                    </a:lnTo>
                    <a:lnTo>
                      <a:pt x="364" y="1022"/>
                    </a:lnTo>
                    <a:lnTo>
                      <a:pt x="348" y="1027"/>
                    </a:lnTo>
                    <a:lnTo>
                      <a:pt x="334" y="1032"/>
                    </a:lnTo>
                    <a:lnTo>
                      <a:pt x="319" y="1038"/>
                    </a:lnTo>
                    <a:lnTo>
                      <a:pt x="307" y="1043"/>
                    </a:lnTo>
                    <a:lnTo>
                      <a:pt x="292" y="1052"/>
                    </a:lnTo>
                    <a:lnTo>
                      <a:pt x="278" y="1063"/>
                    </a:lnTo>
                    <a:lnTo>
                      <a:pt x="262" y="1074"/>
                    </a:lnTo>
                    <a:lnTo>
                      <a:pt x="249" y="1083"/>
                    </a:lnTo>
                    <a:lnTo>
                      <a:pt x="231" y="1090"/>
                    </a:lnTo>
                    <a:lnTo>
                      <a:pt x="215" y="1094"/>
                    </a:lnTo>
                    <a:lnTo>
                      <a:pt x="198" y="1099"/>
                    </a:lnTo>
                    <a:lnTo>
                      <a:pt x="182" y="1105"/>
                    </a:lnTo>
                    <a:lnTo>
                      <a:pt x="164" y="1110"/>
                    </a:lnTo>
                    <a:lnTo>
                      <a:pt x="151" y="1119"/>
                    </a:lnTo>
                    <a:lnTo>
                      <a:pt x="141" y="1132"/>
                    </a:lnTo>
                    <a:lnTo>
                      <a:pt x="124" y="1146"/>
                    </a:lnTo>
                    <a:lnTo>
                      <a:pt x="106" y="1160"/>
                    </a:lnTo>
                    <a:lnTo>
                      <a:pt x="88" y="1171"/>
                    </a:lnTo>
                    <a:lnTo>
                      <a:pt x="68" y="1180"/>
                    </a:lnTo>
                    <a:lnTo>
                      <a:pt x="88" y="1186"/>
                    </a:lnTo>
                    <a:lnTo>
                      <a:pt x="106" y="1188"/>
                    </a:lnTo>
                    <a:lnTo>
                      <a:pt x="124" y="1193"/>
                    </a:lnTo>
                    <a:lnTo>
                      <a:pt x="142" y="1197"/>
                    </a:lnTo>
                    <a:lnTo>
                      <a:pt x="162" y="1198"/>
                    </a:lnTo>
                    <a:lnTo>
                      <a:pt x="182" y="1198"/>
                    </a:lnTo>
                    <a:lnTo>
                      <a:pt x="200" y="1202"/>
                    </a:lnTo>
                    <a:lnTo>
                      <a:pt x="220" y="1202"/>
                    </a:lnTo>
                    <a:lnTo>
                      <a:pt x="252" y="1202"/>
                    </a:lnTo>
                    <a:lnTo>
                      <a:pt x="287" y="1198"/>
                    </a:lnTo>
                    <a:lnTo>
                      <a:pt x="319" y="1193"/>
                    </a:lnTo>
                    <a:lnTo>
                      <a:pt x="354" y="1186"/>
                    </a:lnTo>
                    <a:lnTo>
                      <a:pt x="386" y="1177"/>
                    </a:lnTo>
                    <a:lnTo>
                      <a:pt x="417" y="1168"/>
                    </a:lnTo>
                    <a:lnTo>
                      <a:pt x="447" y="1155"/>
                    </a:lnTo>
                    <a:lnTo>
                      <a:pt x="478" y="1141"/>
                    </a:lnTo>
                    <a:lnTo>
                      <a:pt x="505" y="1126"/>
                    </a:lnTo>
                    <a:lnTo>
                      <a:pt x="536" y="1110"/>
                    </a:lnTo>
                    <a:lnTo>
                      <a:pt x="559" y="1094"/>
                    </a:lnTo>
                    <a:lnTo>
                      <a:pt x="588" y="1074"/>
                    </a:lnTo>
                    <a:lnTo>
                      <a:pt x="613" y="1052"/>
                    </a:lnTo>
                    <a:lnTo>
                      <a:pt x="637" y="1029"/>
                    </a:lnTo>
                    <a:lnTo>
                      <a:pt x="660" y="1007"/>
                    </a:lnTo>
                    <a:lnTo>
                      <a:pt x="682" y="982"/>
                    </a:lnTo>
                    <a:lnTo>
                      <a:pt x="666" y="966"/>
                    </a:lnTo>
                    <a:lnTo>
                      <a:pt x="646" y="955"/>
                    </a:lnTo>
                    <a:lnTo>
                      <a:pt x="626" y="940"/>
                    </a:lnTo>
                    <a:lnTo>
                      <a:pt x="610" y="929"/>
                    </a:lnTo>
                    <a:lnTo>
                      <a:pt x="590" y="922"/>
                    </a:lnTo>
                    <a:lnTo>
                      <a:pt x="574" y="917"/>
                    </a:lnTo>
                    <a:lnTo>
                      <a:pt x="557" y="904"/>
                    </a:lnTo>
                    <a:lnTo>
                      <a:pt x="547" y="893"/>
                    </a:lnTo>
                    <a:lnTo>
                      <a:pt x="547" y="892"/>
                    </a:lnTo>
                    <a:lnTo>
                      <a:pt x="547" y="888"/>
                    </a:lnTo>
                    <a:lnTo>
                      <a:pt x="543" y="888"/>
                    </a:lnTo>
                    <a:lnTo>
                      <a:pt x="543" y="886"/>
                    </a:lnTo>
                    <a:lnTo>
                      <a:pt x="543" y="874"/>
                    </a:lnTo>
                    <a:lnTo>
                      <a:pt x="547" y="863"/>
                    </a:lnTo>
                    <a:lnTo>
                      <a:pt x="547" y="855"/>
                    </a:lnTo>
                    <a:lnTo>
                      <a:pt x="548" y="845"/>
                    </a:lnTo>
                    <a:lnTo>
                      <a:pt x="557" y="819"/>
                    </a:lnTo>
                    <a:lnTo>
                      <a:pt x="567" y="791"/>
                    </a:lnTo>
                    <a:lnTo>
                      <a:pt x="579" y="769"/>
                    </a:lnTo>
                    <a:lnTo>
                      <a:pt x="601" y="753"/>
                    </a:lnTo>
                    <a:lnTo>
                      <a:pt x="613" y="749"/>
                    </a:lnTo>
                    <a:lnTo>
                      <a:pt x="624" y="744"/>
                    </a:lnTo>
                    <a:lnTo>
                      <a:pt x="631" y="742"/>
                    </a:lnTo>
                    <a:lnTo>
                      <a:pt x="642" y="738"/>
                    </a:lnTo>
                    <a:lnTo>
                      <a:pt x="655" y="738"/>
                    </a:lnTo>
                    <a:lnTo>
                      <a:pt x="666" y="736"/>
                    </a:lnTo>
                    <a:lnTo>
                      <a:pt x="673" y="729"/>
                    </a:lnTo>
                    <a:lnTo>
                      <a:pt x="684" y="727"/>
                    </a:lnTo>
                    <a:lnTo>
                      <a:pt x="695" y="727"/>
                    </a:lnTo>
                    <a:lnTo>
                      <a:pt x="704" y="722"/>
                    </a:lnTo>
                    <a:lnTo>
                      <a:pt x="715" y="718"/>
                    </a:lnTo>
                    <a:lnTo>
                      <a:pt x="725" y="713"/>
                    </a:lnTo>
                    <a:lnTo>
                      <a:pt x="736" y="711"/>
                    </a:lnTo>
                    <a:lnTo>
                      <a:pt x="749" y="707"/>
                    </a:lnTo>
                    <a:lnTo>
                      <a:pt x="760" y="707"/>
                    </a:lnTo>
                    <a:lnTo>
                      <a:pt x="770" y="711"/>
                    </a:lnTo>
                    <a:lnTo>
                      <a:pt x="776" y="717"/>
                    </a:lnTo>
                    <a:lnTo>
                      <a:pt x="783" y="722"/>
                    </a:lnTo>
                    <a:lnTo>
                      <a:pt x="792" y="729"/>
                    </a:lnTo>
                    <a:lnTo>
                      <a:pt x="803" y="736"/>
                    </a:ln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27"/>
              <p:cNvSpPr>
                <a:spLocks/>
              </p:cNvSpPr>
              <p:nvPr/>
            </p:nvSpPr>
            <p:spPr bwMode="invGray">
              <a:xfrm>
                <a:off x="530" y="2834"/>
                <a:ext cx="63" cy="73"/>
              </a:xfrm>
              <a:custGeom>
                <a:avLst/>
                <a:gdLst>
                  <a:gd name="T0" fmla="*/ 42 w 63"/>
                  <a:gd name="T1" fmla="*/ 65 h 73"/>
                  <a:gd name="T2" fmla="*/ 58 w 63"/>
                  <a:gd name="T3" fmla="*/ 72 h 73"/>
                  <a:gd name="T4" fmla="*/ 62 w 63"/>
                  <a:gd name="T5" fmla="*/ 72 h 73"/>
                  <a:gd name="T6" fmla="*/ 62 w 63"/>
                  <a:gd name="T7" fmla="*/ 67 h 73"/>
                  <a:gd name="T8" fmla="*/ 58 w 63"/>
                  <a:gd name="T9" fmla="*/ 65 h 73"/>
                  <a:gd name="T10" fmla="*/ 58 w 63"/>
                  <a:gd name="T11" fmla="*/ 62 h 73"/>
                  <a:gd name="T12" fmla="*/ 44 w 63"/>
                  <a:gd name="T13" fmla="*/ 56 h 73"/>
                  <a:gd name="T14" fmla="*/ 37 w 63"/>
                  <a:gd name="T15" fmla="*/ 45 h 73"/>
                  <a:gd name="T16" fmla="*/ 31 w 63"/>
                  <a:gd name="T17" fmla="*/ 34 h 73"/>
                  <a:gd name="T18" fmla="*/ 26 w 63"/>
                  <a:gd name="T19" fmla="*/ 20 h 73"/>
                  <a:gd name="T20" fmla="*/ 9 w 63"/>
                  <a:gd name="T21" fmla="*/ 0 h 73"/>
                  <a:gd name="T22" fmla="*/ 6 w 63"/>
                  <a:gd name="T23" fmla="*/ 4 h 73"/>
                  <a:gd name="T24" fmla="*/ 2 w 63"/>
                  <a:gd name="T25" fmla="*/ 9 h 73"/>
                  <a:gd name="T26" fmla="*/ 0 w 63"/>
                  <a:gd name="T27" fmla="*/ 11 h 73"/>
                  <a:gd name="T28" fmla="*/ 0 w 63"/>
                  <a:gd name="T29" fmla="*/ 18 h 73"/>
                  <a:gd name="T30" fmla="*/ 0 w 63"/>
                  <a:gd name="T31" fmla="*/ 20 h 73"/>
                  <a:gd name="T32" fmla="*/ 0 w 63"/>
                  <a:gd name="T33" fmla="*/ 20 h 73"/>
                  <a:gd name="T34" fmla="*/ 0 w 63"/>
                  <a:gd name="T35" fmla="*/ 20 h 73"/>
                  <a:gd name="T36" fmla="*/ 0 w 63"/>
                  <a:gd name="T37" fmla="*/ 20 h 73"/>
                  <a:gd name="T38" fmla="*/ 9 w 63"/>
                  <a:gd name="T39" fmla="*/ 31 h 73"/>
                  <a:gd name="T40" fmla="*/ 20 w 63"/>
                  <a:gd name="T41" fmla="*/ 45 h 73"/>
                  <a:gd name="T42" fmla="*/ 31 w 63"/>
                  <a:gd name="T43" fmla="*/ 56 h 73"/>
                  <a:gd name="T44" fmla="*/ 42 w 63"/>
                  <a:gd name="T45" fmla="*/ 65 h 7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3" h="73">
                    <a:moveTo>
                      <a:pt x="42" y="65"/>
                    </a:moveTo>
                    <a:lnTo>
                      <a:pt x="58" y="72"/>
                    </a:lnTo>
                    <a:lnTo>
                      <a:pt x="62" y="72"/>
                    </a:lnTo>
                    <a:lnTo>
                      <a:pt x="62" y="67"/>
                    </a:lnTo>
                    <a:lnTo>
                      <a:pt x="58" y="65"/>
                    </a:lnTo>
                    <a:lnTo>
                      <a:pt x="58" y="62"/>
                    </a:lnTo>
                    <a:lnTo>
                      <a:pt x="44" y="56"/>
                    </a:lnTo>
                    <a:lnTo>
                      <a:pt x="37" y="45"/>
                    </a:lnTo>
                    <a:lnTo>
                      <a:pt x="31" y="34"/>
                    </a:lnTo>
                    <a:lnTo>
                      <a:pt x="26" y="20"/>
                    </a:lnTo>
                    <a:lnTo>
                      <a:pt x="9" y="0"/>
                    </a:lnTo>
                    <a:lnTo>
                      <a:pt x="6" y="4"/>
                    </a:lnTo>
                    <a:lnTo>
                      <a:pt x="2" y="9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9" y="31"/>
                    </a:lnTo>
                    <a:lnTo>
                      <a:pt x="20" y="45"/>
                    </a:lnTo>
                    <a:lnTo>
                      <a:pt x="31" y="56"/>
                    </a:lnTo>
                    <a:lnTo>
                      <a:pt x="42" y="65"/>
                    </a:ln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358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771525" y="2286000"/>
            <a:ext cx="874395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358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314575" y="4114800"/>
            <a:ext cx="72009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0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F4FAD8E-CD14-4C7C-85DA-D5003B0CFD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A6B76E-5BCF-40D1-975D-B071D4337D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0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9488" y="609600"/>
            <a:ext cx="2185987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609600"/>
            <a:ext cx="6405563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E2CC3-A0C5-4B57-9C65-B26FB88EA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609600"/>
            <a:ext cx="874395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71525" y="1981200"/>
            <a:ext cx="4295775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5219700" y="1981200"/>
            <a:ext cx="4295775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EE0662-8E79-40BC-99EB-E9D1522200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91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771525" y="609600"/>
            <a:ext cx="874395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2D71E5-67D4-4331-B0C6-7FEEF96133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90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C3AEB-264A-4293-B8A2-374BE025E1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4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BD9BE2-E884-4CC0-83BC-7B87A5C6A5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0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1525" y="1981200"/>
            <a:ext cx="4295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981200"/>
            <a:ext cx="4295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05B13-C47C-4B66-A748-ADAF784B48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1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285F3-DA54-45F9-856A-C9575F39A7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92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424FD-8645-4335-B657-0CB19F1967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3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C5681-61B3-4032-9A08-6A169ADFA4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4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A45943-59E1-4CED-BB16-CD46D6F71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44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30F456-731E-4639-A537-18F728C53C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46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B2D"/>
            </a:gs>
            <a:gs pos="50000">
              <a:srgbClr val="001762"/>
            </a:gs>
            <a:gs pos="100000">
              <a:srgbClr val="000B2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771525" y="609600"/>
            <a:ext cx="8743950" cy="11430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1525" y="1981200"/>
            <a:ext cx="87439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254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1525" y="6248400"/>
            <a:ext cx="2143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4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4725" y="6248400"/>
            <a:ext cx="325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4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8400"/>
            <a:ext cx="2143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E3DF9341-934C-4507-8542-067ABF6764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9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.png"/><Relationship Id="rId2" Type="http://schemas.openxmlformats.org/officeDocument/2006/relationships/video" Target="../media/media3.avi"/><Relationship Id="rId1" Type="http://schemas.microsoft.com/office/2007/relationships/media" Target="../media/media3.avi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.png"/><Relationship Id="rId2" Type="http://schemas.openxmlformats.org/officeDocument/2006/relationships/video" Target="../media/media4.avi"/><Relationship Id="rId1" Type="http://schemas.microsoft.com/office/2007/relationships/media" Target="../media/media4.avi"/><Relationship Id="rId6" Type="http://schemas.openxmlformats.org/officeDocument/2006/relationships/image" Target="../media/image17.png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.png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.png"/><Relationship Id="rId2" Type="http://schemas.openxmlformats.org/officeDocument/2006/relationships/video" Target="../media/media2.avi"/><Relationship Id="rId1" Type="http://schemas.microsoft.com/office/2007/relationships/media" Target="../media/media2.avi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75"/>
          <p:cNvSpPr txBox="1">
            <a:spLocks noChangeArrowheads="1"/>
          </p:cNvSpPr>
          <p:nvPr/>
        </p:nvSpPr>
        <p:spPr bwMode="auto">
          <a:xfrm>
            <a:off x="2374900" y="5397240"/>
            <a:ext cx="57578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/>
            <a:r>
              <a:rPr kumimoji="0" lang="en-US" altLang="en-US" sz="3200" b="1" dirty="0"/>
              <a:t>The University of Michigan Department of Radiology </a:t>
            </a:r>
            <a:endParaRPr kumimoji="0" lang="en-US" altLang="en-US" b="1" dirty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81155" y="326263"/>
            <a:ext cx="9972136" cy="2222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</a:extLst>
        </p:spPr>
        <p:txBody>
          <a:bodyPr/>
          <a:lstStyle/>
          <a:p>
            <a:r>
              <a:rPr lang="en-US" sz="4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Estimation and Validation of Decision Thresholds for a Radiomics-Based Decision Support System</a:t>
            </a:r>
            <a:endParaRPr lang="en-US" sz="4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6" name="Picture 17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57624" y="2922399"/>
            <a:ext cx="2792413" cy="1743075"/>
          </a:xfr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0560_roi01_T166_L185_B311_R301.av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029333" y="1633679"/>
            <a:ext cx="3008528" cy="3773628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74" y="1633679"/>
            <a:ext cx="3088218" cy="3759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13" y="1633679"/>
            <a:ext cx="3274400" cy="377362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04967" y="925512"/>
            <a:ext cx="88028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AI-CALS segmentation of bladder lesion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6802" y="31887"/>
            <a:ext cx="75632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4000" b="1" i="1" dirty="0"/>
              <a:t>Bladder Lesion Segmentation </a:t>
            </a:r>
            <a:endParaRPr lang="en-US" sz="4000" dirty="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0" y="821732"/>
            <a:ext cx="1028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0075" y="5407307"/>
            <a:ext cx="30882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Lesion on “best” CT slice</a:t>
            </a:r>
          </a:p>
        </p:txBody>
      </p:sp>
      <p:sp>
        <p:nvSpPr>
          <p:cNvPr id="9" name="Rectangle 8"/>
          <p:cNvSpPr/>
          <p:nvPr/>
        </p:nvSpPr>
        <p:spPr>
          <a:xfrm>
            <a:off x="3575713" y="5431947"/>
            <a:ext cx="3274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Lesion outline on “best” CT slice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70958" y="5524055"/>
            <a:ext cx="27462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3D Lesion outline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28325" y="6275213"/>
            <a:ext cx="17602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rgbClr val="FF8000"/>
                </a:solidFill>
              </a:rPr>
              <a:t>Stage T2</a:t>
            </a:r>
          </a:p>
        </p:txBody>
      </p:sp>
      <p:pic>
        <p:nvPicPr>
          <p:cNvPr id="12" name="Picture 5" descr="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188" y="6284913"/>
            <a:ext cx="785812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5305029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4967" y="925512"/>
            <a:ext cx="88028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AI-CALS segmentation of bladder lesion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6802" y="31887"/>
            <a:ext cx="75632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4000" b="1" i="1" dirty="0"/>
              <a:t>Bladder Lesion Segmentation </a:t>
            </a:r>
            <a:endParaRPr lang="en-US" sz="4000" dirty="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0" y="821732"/>
            <a:ext cx="1028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3864" y="4921235"/>
            <a:ext cx="30882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Lesion on “best” CT slice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8294" y="4923891"/>
            <a:ext cx="3274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Lesion outline on “best” CT slice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29333" y="5105900"/>
            <a:ext cx="27462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3D Lesion outline</a:t>
            </a:r>
          </a:p>
        </p:txBody>
      </p:sp>
      <p:pic>
        <p:nvPicPr>
          <p:cNvPr id="11" name="Picture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07" y="1885950"/>
            <a:ext cx="3047933" cy="2837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294" y="1885950"/>
            <a:ext cx="3006280" cy="2857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0151_roi01_T196_L164_B358_R346.av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741744" y="1885950"/>
            <a:ext cx="3205310" cy="2837488"/>
          </a:xfrm>
          <a:prstGeom prst="rect">
            <a:avLst/>
          </a:prstGeom>
        </p:spPr>
      </p:pic>
      <p:pic>
        <p:nvPicPr>
          <p:cNvPr id="15" name="Picture 5" descr="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188" y="6284913"/>
            <a:ext cx="785812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4221681" y="5986062"/>
            <a:ext cx="19584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 dirty="0">
                <a:solidFill>
                  <a:srgbClr val="00FF40"/>
                </a:solidFill>
              </a:rPr>
              <a:t>Stage T1</a:t>
            </a:r>
          </a:p>
        </p:txBody>
      </p:sp>
    </p:spTree>
    <p:extLst>
      <p:ext uri="{BB962C8B-B14F-4D97-AF65-F5344CB8AC3E}">
        <p14:creationId xmlns:p14="http://schemas.microsoft.com/office/powerpoint/2010/main" val="690105234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repeatCount="indefinite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879" y="187325"/>
            <a:ext cx="10082150" cy="588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4000" b="1" i="1" dirty="0" err="1">
                <a:solidFill>
                  <a:schemeClr val="tx1"/>
                </a:solidFill>
                <a:latin typeface="Helvetica" pitchFamily="34" charset="0"/>
              </a:rPr>
              <a:t>Radiomic</a:t>
            </a:r>
            <a:r>
              <a:rPr lang="en-US" altLang="en-US" sz="4000" b="1" i="1" dirty="0">
                <a:solidFill>
                  <a:schemeClr val="tx1"/>
                </a:solidFill>
                <a:latin typeface="Helvetica" pitchFamily="34" charset="0"/>
              </a:rPr>
              <a:t> Descriptors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223391"/>
            <a:ext cx="9753600" cy="42862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chemeClr val="accent2"/>
                </a:solidFill>
                <a:latin typeface="Arial" charset="0"/>
              </a:rPr>
              <a:t>Descriptors automatically extracted from the computer segmented lesions:</a:t>
            </a:r>
          </a:p>
          <a:p>
            <a:pPr>
              <a:lnSpc>
                <a:spcPct val="90000"/>
              </a:lnSpc>
            </a:pPr>
            <a:endParaRPr lang="en-US" altLang="en-US" b="1" dirty="0">
              <a:solidFill>
                <a:schemeClr val="accent2"/>
              </a:solidFill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Arial" charset="0"/>
              </a:rPr>
              <a:t>	- 26 radiomic features 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Arial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Arial" charset="0"/>
              </a:rPr>
              <a:t>		- Volume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200" b="1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b="1" dirty="0">
                <a:latin typeface="Arial" charset="0"/>
              </a:rPr>
              <a:t>		- </a:t>
            </a:r>
            <a:r>
              <a:rPr lang="en-US" altLang="en-US" b="1" dirty="0">
                <a:solidFill>
                  <a:srgbClr val="FFFF00"/>
                </a:solidFill>
                <a:latin typeface="Arial" charset="0"/>
              </a:rPr>
              <a:t>17 gray level descriptors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sz="1200" b="1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b="1" dirty="0">
                <a:latin typeface="Arial" charset="0"/>
              </a:rPr>
              <a:t>		- </a:t>
            </a:r>
            <a:r>
              <a:rPr lang="en-US" altLang="en-US" b="1" dirty="0">
                <a:solidFill>
                  <a:srgbClr val="CC99FF"/>
                </a:solidFill>
                <a:latin typeface="Arial" charset="0"/>
              </a:rPr>
              <a:t>8 shape descriptors</a:t>
            </a: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0" y="933450"/>
            <a:ext cx="1028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4341" name="Picture 5" descr="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188" y="6284913"/>
            <a:ext cx="785812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2971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5"/>
          <p:cNvSpPr>
            <a:spLocks noChangeArrowheads="1"/>
          </p:cNvSpPr>
          <p:nvPr/>
        </p:nvSpPr>
        <p:spPr bwMode="auto">
          <a:xfrm rot="5400000">
            <a:off x="3976850" y="5919070"/>
            <a:ext cx="1039812" cy="238125"/>
          </a:xfrm>
          <a:prstGeom prst="rightArrow">
            <a:avLst>
              <a:gd name="adj1" fmla="val 50667"/>
              <a:gd name="adj2" fmla="val 75325"/>
            </a:avLst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31648" y="187325"/>
            <a:ext cx="9948672" cy="588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4000" b="1" i="1" dirty="0">
                <a:solidFill>
                  <a:schemeClr val="tx1"/>
                </a:solidFill>
                <a:latin typeface="Helvetica" pitchFamily="34" charset="0"/>
              </a:rPr>
              <a:t>Combined Stage Index (CSI)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871" y="1216590"/>
            <a:ext cx="8328660" cy="170268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chemeClr val="accent2"/>
                </a:solidFill>
                <a:latin typeface="Arial" charset="0"/>
              </a:rPr>
              <a:t>Radiomic features merged  into </a:t>
            </a:r>
            <a:r>
              <a:rPr lang="en-US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</a:rPr>
              <a:t>Combined Stage Index (CSI):</a:t>
            </a:r>
          </a:p>
          <a:p>
            <a:pPr>
              <a:lnSpc>
                <a:spcPct val="90000"/>
              </a:lnSpc>
            </a:pPr>
            <a:endParaRPr lang="en-US" altLang="en-US" b="1" dirty="0">
              <a:solidFill>
                <a:schemeClr val="accent2"/>
              </a:solidFill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Arial" charset="0"/>
              </a:rPr>
              <a:t>	</a:t>
            </a: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0" y="933450"/>
            <a:ext cx="1028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4341" name="Picture 5" descr="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188" y="6284913"/>
            <a:ext cx="785812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458191" y="5010563"/>
            <a:ext cx="4132612" cy="1147762"/>
          </a:xfrm>
          <a:prstGeom prst="cube">
            <a:avLst>
              <a:gd name="adj" fmla="val 1313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/>
            <a:r>
              <a:rPr lang="en-US" altLang="en-US" sz="2800" b="1" dirty="0">
                <a:solidFill>
                  <a:srgbClr val="001762"/>
                </a:solidFill>
              </a:rPr>
              <a:t>Combined Stage </a:t>
            </a:r>
          </a:p>
          <a:p>
            <a:pPr algn="ctr"/>
            <a:r>
              <a:rPr lang="en-US" altLang="en-US" sz="2800" b="1" dirty="0">
                <a:solidFill>
                  <a:srgbClr val="001762"/>
                </a:solidFill>
              </a:rPr>
              <a:t>Index (CSI)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 rot="8579213">
            <a:off x="5598291" y="4203233"/>
            <a:ext cx="2555048" cy="246763"/>
          </a:xfrm>
          <a:prstGeom prst="rightArrow">
            <a:avLst>
              <a:gd name="adj1" fmla="val 50667"/>
              <a:gd name="adj2" fmla="val 75325"/>
            </a:avLst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 rot="2416458">
            <a:off x="1008969" y="4132878"/>
            <a:ext cx="2556897" cy="266134"/>
          </a:xfrm>
          <a:prstGeom prst="rightArrow">
            <a:avLst>
              <a:gd name="adj1" fmla="val 50667"/>
              <a:gd name="adj2" fmla="val 75325"/>
            </a:avLst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 rot="5400000">
            <a:off x="3776998" y="4258613"/>
            <a:ext cx="1440140" cy="238125"/>
          </a:xfrm>
          <a:prstGeom prst="rightArrow">
            <a:avLst>
              <a:gd name="adj1" fmla="val 50667"/>
              <a:gd name="adj2" fmla="val 75325"/>
            </a:avLst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" name="AutoShape 10"/>
          <p:cNvSpPr>
            <a:spLocks noChangeArrowheads="1"/>
          </p:cNvSpPr>
          <p:nvPr/>
        </p:nvSpPr>
        <p:spPr bwMode="auto">
          <a:xfrm>
            <a:off x="570016" y="2736337"/>
            <a:ext cx="2268187" cy="1120775"/>
          </a:xfrm>
          <a:prstGeom prst="cube">
            <a:avLst>
              <a:gd name="adj" fmla="val 13134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/>
            <a:r>
              <a:rPr lang="en-US" altLang="en-US" sz="2800" b="1" dirty="0">
                <a:solidFill>
                  <a:srgbClr val="001762"/>
                </a:solidFill>
              </a:rPr>
              <a:t>Volume </a:t>
            </a:r>
          </a:p>
        </p:txBody>
      </p:sp>
      <p:sp>
        <p:nvSpPr>
          <p:cNvPr id="17" name="AutoShape 10"/>
          <p:cNvSpPr>
            <a:spLocks noChangeArrowheads="1"/>
          </p:cNvSpPr>
          <p:nvPr/>
        </p:nvSpPr>
        <p:spPr bwMode="auto">
          <a:xfrm>
            <a:off x="3051968" y="2736336"/>
            <a:ext cx="2980699" cy="1120775"/>
          </a:xfrm>
          <a:prstGeom prst="cube">
            <a:avLst>
              <a:gd name="adj" fmla="val 13134"/>
            </a:avLst>
          </a:prstGeom>
          <a:solidFill>
            <a:srgbClr val="FFFF00"/>
          </a:solidFill>
          <a:ln>
            <a:noFill/>
          </a:ln>
          <a:ex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/>
            <a:r>
              <a:rPr lang="en-US" altLang="en-US" sz="2800" b="1" dirty="0">
                <a:solidFill>
                  <a:srgbClr val="001762"/>
                </a:solidFill>
              </a:rPr>
              <a:t>Gray Level </a:t>
            </a:r>
          </a:p>
        </p:txBody>
      </p:sp>
      <p:sp>
        <p:nvSpPr>
          <p:cNvPr id="18" name="AutoShape 10"/>
          <p:cNvSpPr>
            <a:spLocks noChangeArrowheads="1"/>
          </p:cNvSpPr>
          <p:nvPr/>
        </p:nvSpPr>
        <p:spPr bwMode="auto">
          <a:xfrm>
            <a:off x="6229094" y="2736335"/>
            <a:ext cx="2857500" cy="1120775"/>
          </a:xfrm>
          <a:prstGeom prst="cube">
            <a:avLst>
              <a:gd name="adj" fmla="val 13134"/>
            </a:avLst>
          </a:prstGeom>
          <a:solidFill>
            <a:srgbClr val="CC99FF"/>
          </a:solidFill>
          <a:ln>
            <a:noFill/>
          </a:ln>
          <a:ex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/>
            <a:r>
              <a:rPr lang="en-US" altLang="en-US" sz="2800" b="1" dirty="0">
                <a:solidFill>
                  <a:srgbClr val="001762"/>
                </a:solidFill>
              </a:rPr>
              <a:t>Shape </a:t>
            </a:r>
          </a:p>
        </p:txBody>
      </p:sp>
    </p:spTree>
    <p:extLst>
      <p:ext uri="{BB962C8B-B14F-4D97-AF65-F5344CB8AC3E}">
        <p14:creationId xmlns:p14="http://schemas.microsoft.com/office/powerpoint/2010/main" val="1092854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5"/>
          <p:cNvSpPr>
            <a:spLocks noChangeArrowheads="1"/>
          </p:cNvSpPr>
          <p:nvPr/>
        </p:nvSpPr>
        <p:spPr bwMode="auto">
          <a:xfrm rot="5400000">
            <a:off x="3976850" y="5919070"/>
            <a:ext cx="1039812" cy="238125"/>
          </a:xfrm>
          <a:prstGeom prst="rightArrow">
            <a:avLst>
              <a:gd name="adj1" fmla="val 50667"/>
              <a:gd name="adj2" fmla="val 75325"/>
            </a:avLst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31648" y="187325"/>
            <a:ext cx="9948672" cy="588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4000" b="1" i="1" dirty="0">
                <a:solidFill>
                  <a:schemeClr val="tx1"/>
                </a:solidFill>
                <a:latin typeface="Helvetica" pitchFamily="34" charset="0"/>
              </a:rPr>
              <a:t>Combined Stage Index (CSI)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871" y="1216590"/>
            <a:ext cx="8328660" cy="170268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chemeClr val="accent2"/>
                </a:solidFill>
                <a:latin typeface="Arial" charset="0"/>
              </a:rPr>
              <a:t>Radiomic features merged  into </a:t>
            </a:r>
            <a:r>
              <a:rPr lang="en-US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</a:rPr>
              <a:t>Combined Stage Index (CSI):</a:t>
            </a:r>
          </a:p>
          <a:p>
            <a:pPr>
              <a:lnSpc>
                <a:spcPct val="90000"/>
              </a:lnSpc>
            </a:pPr>
            <a:endParaRPr lang="en-US" altLang="en-US" b="1" dirty="0">
              <a:solidFill>
                <a:schemeClr val="accent2"/>
              </a:solidFill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Arial" charset="0"/>
              </a:rPr>
              <a:t>	</a:t>
            </a: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0" y="933450"/>
            <a:ext cx="1028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4341" name="Picture 5" descr="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188" y="6284913"/>
            <a:ext cx="785812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458191" y="5010563"/>
            <a:ext cx="4132612" cy="1147762"/>
          </a:xfrm>
          <a:prstGeom prst="cube">
            <a:avLst>
              <a:gd name="adj" fmla="val 1313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/>
            <a:r>
              <a:rPr lang="en-US" altLang="en-US" sz="2800" b="1" dirty="0">
                <a:solidFill>
                  <a:srgbClr val="001762"/>
                </a:solidFill>
              </a:rPr>
              <a:t>Combined Stage </a:t>
            </a:r>
          </a:p>
          <a:p>
            <a:pPr algn="ctr"/>
            <a:r>
              <a:rPr lang="en-US" altLang="en-US" sz="2800" b="1" dirty="0">
                <a:solidFill>
                  <a:srgbClr val="001762"/>
                </a:solidFill>
              </a:rPr>
              <a:t>Index (CSI)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 rot="8579213">
            <a:off x="5598291" y="4203233"/>
            <a:ext cx="2555048" cy="246763"/>
          </a:xfrm>
          <a:prstGeom prst="rightArrow">
            <a:avLst>
              <a:gd name="adj1" fmla="val 50667"/>
              <a:gd name="adj2" fmla="val 75325"/>
            </a:avLst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 rot="2416458">
            <a:off x="1008969" y="4132878"/>
            <a:ext cx="2556897" cy="266134"/>
          </a:xfrm>
          <a:prstGeom prst="rightArrow">
            <a:avLst>
              <a:gd name="adj1" fmla="val 50667"/>
              <a:gd name="adj2" fmla="val 75325"/>
            </a:avLst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 rot="5400000">
            <a:off x="3776998" y="4258613"/>
            <a:ext cx="1440140" cy="238125"/>
          </a:xfrm>
          <a:prstGeom prst="rightArrow">
            <a:avLst>
              <a:gd name="adj1" fmla="val 50667"/>
              <a:gd name="adj2" fmla="val 75325"/>
            </a:avLst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" name="AutoShape 10"/>
          <p:cNvSpPr>
            <a:spLocks noChangeArrowheads="1"/>
          </p:cNvSpPr>
          <p:nvPr/>
        </p:nvSpPr>
        <p:spPr bwMode="auto">
          <a:xfrm>
            <a:off x="570016" y="2736337"/>
            <a:ext cx="2268187" cy="1120775"/>
          </a:xfrm>
          <a:prstGeom prst="cube">
            <a:avLst>
              <a:gd name="adj" fmla="val 13134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/>
            <a:r>
              <a:rPr lang="en-US" altLang="en-US" sz="2800" b="1" dirty="0">
                <a:solidFill>
                  <a:srgbClr val="001762"/>
                </a:solidFill>
              </a:rPr>
              <a:t>Volume </a:t>
            </a:r>
          </a:p>
        </p:txBody>
      </p:sp>
      <p:sp>
        <p:nvSpPr>
          <p:cNvPr id="17" name="AutoShape 10"/>
          <p:cNvSpPr>
            <a:spLocks noChangeArrowheads="1"/>
          </p:cNvSpPr>
          <p:nvPr/>
        </p:nvSpPr>
        <p:spPr bwMode="auto">
          <a:xfrm>
            <a:off x="3051968" y="2736336"/>
            <a:ext cx="2980699" cy="1120775"/>
          </a:xfrm>
          <a:prstGeom prst="cube">
            <a:avLst>
              <a:gd name="adj" fmla="val 13134"/>
            </a:avLst>
          </a:prstGeom>
          <a:solidFill>
            <a:srgbClr val="FFFF00"/>
          </a:solidFill>
          <a:ln>
            <a:noFill/>
          </a:ln>
          <a:ex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/>
            <a:r>
              <a:rPr lang="en-US" altLang="en-US" sz="2800" b="1" dirty="0">
                <a:solidFill>
                  <a:srgbClr val="001762"/>
                </a:solidFill>
              </a:rPr>
              <a:t>Gray Level </a:t>
            </a:r>
          </a:p>
        </p:txBody>
      </p:sp>
      <p:sp>
        <p:nvSpPr>
          <p:cNvPr id="18" name="AutoShape 10"/>
          <p:cNvSpPr>
            <a:spLocks noChangeArrowheads="1"/>
          </p:cNvSpPr>
          <p:nvPr/>
        </p:nvSpPr>
        <p:spPr bwMode="auto">
          <a:xfrm>
            <a:off x="6229094" y="2736335"/>
            <a:ext cx="2857500" cy="1120775"/>
          </a:xfrm>
          <a:prstGeom prst="cube">
            <a:avLst>
              <a:gd name="adj" fmla="val 13134"/>
            </a:avLst>
          </a:prstGeom>
          <a:solidFill>
            <a:srgbClr val="CC99FF"/>
          </a:solidFill>
          <a:ln>
            <a:noFill/>
          </a:ln>
          <a:ex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/>
            <a:r>
              <a:rPr lang="en-US" altLang="en-US" sz="2800" b="1" dirty="0">
                <a:solidFill>
                  <a:srgbClr val="001762"/>
                </a:solidFill>
              </a:rPr>
              <a:t>Shape </a:t>
            </a: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 rot="10800000">
            <a:off x="1229684" y="4530725"/>
            <a:ext cx="6609213" cy="238126"/>
          </a:xfrm>
          <a:prstGeom prst="rightArrow">
            <a:avLst>
              <a:gd name="adj1" fmla="val 50667"/>
              <a:gd name="adj2" fmla="val 75325"/>
            </a:avLst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" name="AutoShape 10"/>
          <p:cNvSpPr>
            <a:spLocks noChangeArrowheads="1"/>
          </p:cNvSpPr>
          <p:nvPr/>
        </p:nvSpPr>
        <p:spPr bwMode="auto">
          <a:xfrm>
            <a:off x="7838897" y="4076753"/>
            <a:ext cx="2267200" cy="1120775"/>
          </a:xfrm>
          <a:prstGeom prst="cube">
            <a:avLst>
              <a:gd name="adj" fmla="val 13134"/>
            </a:avLst>
          </a:prstGeom>
          <a:solidFill>
            <a:schemeClr val="accent2"/>
          </a:solidFill>
          <a:ln>
            <a:noFill/>
          </a:ln>
          <a:ex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/>
            <a:r>
              <a:rPr lang="en-US" altLang="en-US" sz="2800" b="1" dirty="0"/>
              <a:t>Feature </a:t>
            </a:r>
          </a:p>
          <a:p>
            <a:pPr algn="ctr"/>
            <a:r>
              <a:rPr lang="en-US" altLang="en-US" sz="2800" b="1" dirty="0"/>
              <a:t>Selection</a:t>
            </a:r>
          </a:p>
        </p:txBody>
      </p:sp>
    </p:spTree>
    <p:extLst>
      <p:ext uri="{BB962C8B-B14F-4D97-AF65-F5344CB8AC3E}">
        <p14:creationId xmlns:p14="http://schemas.microsoft.com/office/powerpoint/2010/main" val="1473820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0" y="933450"/>
            <a:ext cx="1028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6389" name="Picture 5" descr="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188" y="6284913"/>
            <a:ext cx="785812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231648" y="187325"/>
            <a:ext cx="9948672" cy="588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4000" b="1" i="1" dirty="0">
                <a:solidFill>
                  <a:schemeClr val="tx1"/>
                </a:solidFill>
                <a:latin typeface="Helvetica" pitchFamily="34" charset="0"/>
              </a:rPr>
              <a:t>Classification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0" name="AutoShape 10">
            <a:extLst>
              <a:ext uri="{FF2B5EF4-FFF2-40B4-BE49-F238E27FC236}">
                <a16:creationId xmlns:a16="http://schemas.microsoft.com/office/drawing/2014/main" id="{EF7DFCAA-EFC4-4CEF-8A66-0B023A5B9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21" y="3590254"/>
            <a:ext cx="2152307" cy="1205708"/>
          </a:xfrm>
          <a:prstGeom prst="cube">
            <a:avLst>
              <a:gd name="adj" fmla="val 13134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x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Discriminant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</p:txBody>
      </p:sp>
      <p:sp>
        <p:nvSpPr>
          <p:cNvPr id="16" name="AutoShape 10">
            <a:extLst>
              <a:ext uri="{FF2B5EF4-FFF2-40B4-BE49-F238E27FC236}">
                <a16:creationId xmlns:a16="http://schemas.microsoft.com/office/drawing/2014/main" id="{31F8DBCA-F977-4C85-88A4-87EEA5A62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1457" y="3590449"/>
            <a:ext cx="2057238" cy="1205708"/>
          </a:xfrm>
          <a:prstGeom prst="cube">
            <a:avLst>
              <a:gd name="adj" fmla="val 13134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x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</a:t>
            </a:r>
          </a:p>
        </p:txBody>
      </p:sp>
      <p:sp>
        <p:nvSpPr>
          <p:cNvPr id="17" name="AutoShape 10">
            <a:extLst>
              <a:ext uri="{FF2B5EF4-FFF2-40B4-BE49-F238E27FC236}">
                <a16:creationId xmlns:a16="http://schemas.microsoft.com/office/drawing/2014/main" id="{CFA3CDAA-5599-49E2-89CB-B4440DC7B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5709" y="3590254"/>
            <a:ext cx="2057238" cy="1205708"/>
          </a:xfrm>
          <a:prstGeom prst="cube">
            <a:avLst>
              <a:gd name="adj" fmla="val 13134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x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</a:p>
        </p:txBody>
      </p:sp>
      <p:sp>
        <p:nvSpPr>
          <p:cNvPr id="18" name="AutoShape 10">
            <a:extLst>
              <a:ext uri="{FF2B5EF4-FFF2-40B4-BE49-F238E27FC236}">
                <a16:creationId xmlns:a16="http://schemas.microsoft.com/office/drawing/2014/main" id="{565CBDEE-22BD-40E3-BB83-1DCE52A07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7205" y="3590254"/>
            <a:ext cx="1968735" cy="1205708"/>
          </a:xfrm>
          <a:prstGeom prst="cube">
            <a:avLst>
              <a:gd name="adj" fmla="val 13134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x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Forest</a:t>
            </a:r>
          </a:p>
        </p:txBody>
      </p:sp>
      <p:sp>
        <p:nvSpPr>
          <p:cNvPr id="19" name="AutoShape 23">
            <a:extLst>
              <a:ext uri="{FF2B5EF4-FFF2-40B4-BE49-F238E27FC236}">
                <a16:creationId xmlns:a16="http://schemas.microsoft.com/office/drawing/2014/main" id="{307D61E4-ED1E-4311-9489-1F02393A661A}"/>
              </a:ext>
            </a:extLst>
          </p:cNvPr>
          <p:cNvSpPr>
            <a:spLocks noChangeArrowheads="1"/>
          </p:cNvSpPr>
          <p:nvPr/>
        </p:nvSpPr>
        <p:spPr bwMode="auto">
          <a:xfrm rot="10006511">
            <a:off x="1439698" y="2949873"/>
            <a:ext cx="3481196" cy="182048"/>
          </a:xfrm>
          <a:prstGeom prst="rightArrow">
            <a:avLst>
              <a:gd name="adj1" fmla="val 46944"/>
              <a:gd name="adj2" fmla="val 110626"/>
            </a:avLst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" name="AutoShape 23">
            <a:extLst>
              <a:ext uri="{FF2B5EF4-FFF2-40B4-BE49-F238E27FC236}">
                <a16:creationId xmlns:a16="http://schemas.microsoft.com/office/drawing/2014/main" id="{5B89C473-8C0C-49AE-B70D-11402714C91F}"/>
              </a:ext>
            </a:extLst>
          </p:cNvPr>
          <p:cNvSpPr>
            <a:spLocks noChangeArrowheads="1"/>
          </p:cNvSpPr>
          <p:nvPr/>
        </p:nvSpPr>
        <p:spPr bwMode="auto">
          <a:xfrm rot="862432">
            <a:off x="4800474" y="3001489"/>
            <a:ext cx="3596881" cy="144538"/>
          </a:xfrm>
          <a:prstGeom prst="rightArrow">
            <a:avLst>
              <a:gd name="adj1" fmla="val 46944"/>
              <a:gd name="adj2" fmla="val 110626"/>
            </a:avLst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" name="AutoShape 23">
            <a:extLst>
              <a:ext uri="{FF2B5EF4-FFF2-40B4-BE49-F238E27FC236}">
                <a16:creationId xmlns:a16="http://schemas.microsoft.com/office/drawing/2014/main" id="{F5396A70-9C39-48C2-8B72-B841B4111A8D}"/>
              </a:ext>
            </a:extLst>
          </p:cNvPr>
          <p:cNvSpPr>
            <a:spLocks noChangeArrowheads="1"/>
          </p:cNvSpPr>
          <p:nvPr/>
        </p:nvSpPr>
        <p:spPr bwMode="auto">
          <a:xfrm rot="7721934">
            <a:off x="3928592" y="3004509"/>
            <a:ext cx="1217707" cy="132087"/>
          </a:xfrm>
          <a:prstGeom prst="rightArrow">
            <a:avLst>
              <a:gd name="adj1" fmla="val 46944"/>
              <a:gd name="adj2" fmla="val 110626"/>
            </a:avLst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2" name="AutoShape 23">
            <a:extLst>
              <a:ext uri="{FF2B5EF4-FFF2-40B4-BE49-F238E27FC236}">
                <a16:creationId xmlns:a16="http://schemas.microsoft.com/office/drawing/2014/main" id="{441DB7BC-EFF7-49D4-A5F9-EA8FD6CD6304}"/>
              </a:ext>
            </a:extLst>
          </p:cNvPr>
          <p:cNvSpPr>
            <a:spLocks noChangeArrowheads="1"/>
          </p:cNvSpPr>
          <p:nvPr/>
        </p:nvSpPr>
        <p:spPr bwMode="auto">
          <a:xfrm rot="2324403">
            <a:off x="4742880" y="3014579"/>
            <a:ext cx="1417557" cy="144828"/>
          </a:xfrm>
          <a:prstGeom prst="rightArrow">
            <a:avLst>
              <a:gd name="adj1" fmla="val 46944"/>
              <a:gd name="adj2" fmla="val 110626"/>
            </a:avLst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2924017" y="1456480"/>
            <a:ext cx="4132612" cy="1147762"/>
          </a:xfrm>
          <a:prstGeom prst="cube">
            <a:avLst>
              <a:gd name="adj" fmla="val 1313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/>
            <a:r>
              <a:rPr lang="en-US" altLang="en-US" sz="2800" b="1" dirty="0">
                <a:solidFill>
                  <a:srgbClr val="001762"/>
                </a:solidFill>
              </a:rPr>
              <a:t>Combined Stage </a:t>
            </a:r>
          </a:p>
          <a:p>
            <a:pPr algn="ctr"/>
            <a:r>
              <a:rPr lang="en-US" altLang="en-US" sz="2800" b="1" dirty="0">
                <a:solidFill>
                  <a:srgbClr val="001762"/>
                </a:solidFill>
              </a:rPr>
              <a:t>Index (CSI)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55C10F-D9AF-4476-9738-0B2F1D40EF93}"/>
              </a:ext>
            </a:extLst>
          </p:cNvPr>
          <p:cNvSpPr txBox="1"/>
          <p:nvPr/>
        </p:nvSpPr>
        <p:spPr>
          <a:xfrm>
            <a:off x="2878982" y="5393427"/>
            <a:ext cx="2264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Kernel: Radial Gamma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AE811E-5708-4870-B755-37BA91DA4150}"/>
              </a:ext>
            </a:extLst>
          </p:cNvPr>
          <p:cNvSpPr txBox="1"/>
          <p:nvPr/>
        </p:nvSpPr>
        <p:spPr>
          <a:xfrm>
            <a:off x="5351457" y="5377284"/>
            <a:ext cx="214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Hidden Layers: 1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D97-B3D3-4DE7-802E-D95FEDADA57D}"/>
              </a:ext>
            </a:extLst>
          </p:cNvPr>
          <p:cNvSpPr txBox="1"/>
          <p:nvPr/>
        </p:nvSpPr>
        <p:spPr>
          <a:xfrm>
            <a:off x="7850160" y="5377284"/>
            <a:ext cx="180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# Trees: 100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55C10F-D9AF-4476-9738-0B2F1D40EF93}"/>
              </a:ext>
            </a:extLst>
          </p:cNvPr>
          <p:cNvSpPr txBox="1"/>
          <p:nvPr/>
        </p:nvSpPr>
        <p:spPr>
          <a:xfrm>
            <a:off x="975861" y="4951298"/>
            <a:ext cx="913324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LDA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EB5B40-339E-4C3D-B48C-76F57233F558}"/>
              </a:ext>
            </a:extLst>
          </p:cNvPr>
          <p:cNvSpPr txBox="1"/>
          <p:nvPr/>
        </p:nvSpPr>
        <p:spPr>
          <a:xfrm>
            <a:off x="3554579" y="4998814"/>
            <a:ext cx="913324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A86BA4-DF68-4B82-BC12-9B36F89C9128}"/>
              </a:ext>
            </a:extLst>
          </p:cNvPr>
          <p:cNvSpPr txBox="1"/>
          <p:nvPr/>
        </p:nvSpPr>
        <p:spPr>
          <a:xfrm>
            <a:off x="5942081" y="4958783"/>
            <a:ext cx="913324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7ECF15-787C-4BF6-9EC3-D74989B06272}"/>
              </a:ext>
            </a:extLst>
          </p:cNvPr>
          <p:cNvSpPr txBox="1"/>
          <p:nvPr/>
        </p:nvSpPr>
        <p:spPr>
          <a:xfrm>
            <a:off x="8338777" y="4993374"/>
            <a:ext cx="913324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RF</a:t>
            </a:r>
          </a:p>
        </p:txBody>
      </p:sp>
    </p:spTree>
    <p:extLst>
      <p:ext uri="{BB962C8B-B14F-4D97-AF65-F5344CB8AC3E}">
        <p14:creationId xmlns:p14="http://schemas.microsoft.com/office/powerpoint/2010/main" val="2938550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676525" y="187325"/>
            <a:ext cx="5137150" cy="588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4000" b="1" i="1" dirty="0">
                <a:solidFill>
                  <a:schemeClr val="tx1"/>
                </a:solidFill>
                <a:latin typeface="Helvetica" pitchFamily="34" charset="0"/>
              </a:rPr>
              <a:t>Data Collection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138" y="1476375"/>
            <a:ext cx="9213850" cy="4857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FFFF00"/>
                </a:solidFill>
                <a:latin typeface="Helvetica" pitchFamily="34" charset="0"/>
              </a:rPr>
              <a:t>IRB approved retrospective collection</a:t>
            </a:r>
          </a:p>
          <a:p>
            <a:pPr>
              <a:lnSpc>
                <a:spcPct val="90000"/>
              </a:lnSpc>
              <a:buFontTx/>
              <a:buNone/>
            </a:pPr>
            <a:endParaRPr lang="el-GR" altLang="en-US" b="1" dirty="0">
              <a:latin typeface="Helvetica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FFFF00"/>
                </a:solidFill>
                <a:latin typeface="Helvetica" pitchFamily="34" charset="0"/>
              </a:rPr>
              <a:t>Multi-slice CT scanning:</a:t>
            </a:r>
          </a:p>
          <a:p>
            <a:pPr>
              <a:spcBef>
                <a:spcPts val="1800"/>
              </a:spcBef>
              <a:buFontTx/>
              <a:buNone/>
            </a:pPr>
            <a:r>
              <a:rPr lang="en-US" altLang="en-US" b="1" dirty="0">
                <a:latin typeface="Helvetica" pitchFamily="34" charset="0"/>
              </a:rPr>
              <a:t>	-	Average in-plane resolution: 0.8 x 0.8 mm</a:t>
            </a:r>
          </a:p>
          <a:p>
            <a:pPr>
              <a:spcBef>
                <a:spcPts val="1800"/>
              </a:spcBef>
              <a:buFontTx/>
              <a:buNone/>
            </a:pPr>
            <a:r>
              <a:rPr lang="en-US" altLang="en-US" b="1" dirty="0">
                <a:latin typeface="Helvetica" pitchFamily="34" charset="0"/>
              </a:rPr>
              <a:t>	-   	Slice thickness: 0.625 - 5 mm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b="1" dirty="0">
              <a:latin typeface="Helvetica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b="1" dirty="0">
              <a:latin typeface="Helvetica" pitchFamily="34" charset="0"/>
            </a:endParaRPr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0" y="933450"/>
            <a:ext cx="1028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269" name="Picture 5" descr="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188" y="6284913"/>
            <a:ext cx="785812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676525" y="187325"/>
            <a:ext cx="5137150" cy="588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4000" b="1" i="1" dirty="0">
                <a:solidFill>
                  <a:schemeClr val="tx1"/>
                </a:solidFill>
                <a:latin typeface="Helvetica" pitchFamily="34" charset="0"/>
              </a:rPr>
              <a:t>Data Sets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158875"/>
            <a:ext cx="9124950" cy="42862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 dirty="0">
                <a:solidFill>
                  <a:srgbClr val="FFFF00"/>
                </a:solidFill>
                <a:latin typeface="Helvetica" pitchFamily="34" charset="0"/>
              </a:rPr>
              <a:t>Training set of 84 bladder cancer lesions from 76 patients</a:t>
            </a:r>
            <a:endParaRPr lang="en-US" altLang="en-US" sz="2800" b="1" dirty="0">
              <a:solidFill>
                <a:schemeClr val="accent2"/>
              </a:solidFill>
              <a:latin typeface="Helvetica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b="1" dirty="0">
                <a:latin typeface="Helvetica" pitchFamily="34" charset="0"/>
              </a:rPr>
              <a:t>21 non-contrast cases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>
                <a:latin typeface="Helvetica" pitchFamily="34" charset="0"/>
              </a:rPr>
              <a:t>55 Contrast–enhanced cases</a:t>
            </a:r>
          </a:p>
          <a:p>
            <a:pPr marL="746125" lvl="2" indent="0">
              <a:lnSpc>
                <a:spcPct val="90000"/>
              </a:lnSpc>
              <a:buNone/>
              <a:tabLst>
                <a:tab pos="346075" algn="l"/>
              </a:tabLst>
            </a:pPr>
            <a:endParaRPr lang="en-US" altLang="en-US" b="1" dirty="0">
              <a:solidFill>
                <a:srgbClr val="FFFF00"/>
              </a:solidFill>
              <a:latin typeface="Helvetica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b="1" dirty="0">
                <a:solidFill>
                  <a:srgbClr val="FFFF00"/>
                </a:solidFill>
                <a:latin typeface="Helvetica" pitchFamily="34" charset="0"/>
              </a:rPr>
              <a:t>Independent Testing set of 82 bladder cancer lesions from 80 patients 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>
                <a:latin typeface="Helvetica" pitchFamily="34" charset="0"/>
              </a:rPr>
              <a:t>27 non-contrast cases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>
                <a:latin typeface="Helvetica" pitchFamily="34" charset="0"/>
              </a:rPr>
              <a:t>53 contrast–enhanced cases</a:t>
            </a:r>
          </a:p>
          <a:p>
            <a:pPr marL="346075" lvl="1" indent="0">
              <a:lnSpc>
                <a:spcPct val="90000"/>
              </a:lnSpc>
              <a:buNone/>
              <a:tabLst>
                <a:tab pos="346075" algn="l"/>
              </a:tabLst>
            </a:pPr>
            <a:endParaRPr lang="en-US" altLang="en-US" sz="3200" b="1" dirty="0">
              <a:solidFill>
                <a:srgbClr val="FFFF00"/>
              </a:solidFill>
              <a:latin typeface="Helvetica" pitchFamily="34" charset="0"/>
            </a:endParaRPr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>
            <a:off x="0" y="933450"/>
            <a:ext cx="1028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2293" name="Picture 5" descr="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188" y="6284913"/>
            <a:ext cx="785812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5591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676525" y="187325"/>
            <a:ext cx="5137150" cy="588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4000" b="1" i="1" dirty="0">
                <a:solidFill>
                  <a:schemeClr val="tx1"/>
                </a:solidFill>
                <a:latin typeface="Helvetica" pitchFamily="34" charset="0"/>
              </a:rPr>
              <a:t>Training Set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760" y="2696988"/>
            <a:ext cx="9124950" cy="365252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latin typeface="Helvetica" pitchFamily="34" charset="0"/>
              </a:rPr>
              <a:t>84 bladder lesions were separated into two classes based on their pathological stage:</a:t>
            </a:r>
          </a:p>
          <a:p>
            <a:pPr>
              <a:lnSpc>
                <a:spcPct val="90000"/>
              </a:lnSpc>
            </a:pPr>
            <a:endParaRPr lang="en-US" altLang="en-US" b="1" dirty="0">
              <a:latin typeface="Helvetica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solidFill>
                  <a:srgbClr val="FFFF00"/>
                </a:solidFill>
                <a:latin typeface="Arial" charset="0"/>
              </a:rPr>
              <a:t>Partition 1 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>
                <a:solidFill>
                  <a:srgbClr val="FFFF00"/>
                </a:solidFill>
                <a:latin typeface="Arial" charset="0"/>
              </a:rPr>
              <a:t>22 cancers: stage &lt; T2 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>
                <a:solidFill>
                  <a:srgbClr val="FFFF00"/>
                </a:solidFill>
                <a:latin typeface="Arial" charset="0"/>
              </a:rPr>
              <a:t>20 cancers: stage </a:t>
            </a:r>
            <a:r>
              <a:rPr 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≥</a:t>
            </a:r>
            <a:r>
              <a:rPr lang="en-US" sz="2400" b="1" dirty="0">
                <a:solidFill>
                  <a:srgbClr val="00FF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>
                <a:solidFill>
                  <a:srgbClr val="FFFF00"/>
                </a:solidFill>
                <a:latin typeface="Arial" charset="0"/>
              </a:rPr>
              <a:t>T2</a:t>
            </a:r>
          </a:p>
          <a:p>
            <a:pPr>
              <a:lnSpc>
                <a:spcPct val="90000"/>
              </a:lnSpc>
            </a:pPr>
            <a:endParaRPr lang="en-US" altLang="en-US" b="1" dirty="0">
              <a:solidFill>
                <a:srgbClr val="FFFF00"/>
              </a:solidFill>
              <a:latin typeface="Arial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FF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n-US" altLang="en-US" b="1" dirty="0">
              <a:latin typeface="Helvetica" pitchFamily="34" charset="0"/>
            </a:endParaRPr>
          </a:p>
          <a:p>
            <a:pPr>
              <a:lnSpc>
                <a:spcPct val="90000"/>
              </a:lnSpc>
            </a:pPr>
            <a:endParaRPr lang="en-US" altLang="en-US" b="1" dirty="0">
              <a:latin typeface="Helvetica" pitchFamily="34" charset="0"/>
            </a:endParaRPr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0" y="933450"/>
            <a:ext cx="1028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3317" name="Picture 5" descr="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188" y="6284913"/>
            <a:ext cx="785812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54760" y="1257533"/>
            <a:ext cx="93154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3200" b="1" dirty="0">
                <a:solidFill>
                  <a:srgbClr val="FFFF00"/>
                </a:solidFill>
              </a:rPr>
              <a:t> 2 fold cross-validation was used for classifier training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286299" y="3658422"/>
            <a:ext cx="4950842" cy="2358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1" kern="0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b="1" kern="0" dirty="0">
                <a:latin typeface="Arial" charset="0"/>
              </a:rPr>
              <a:t>Partition 2 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kern="0" dirty="0">
                <a:latin typeface="Arial" charset="0"/>
              </a:rPr>
              <a:t>21 cancers: stage &lt; T2 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kern="0" dirty="0">
                <a:latin typeface="Arial" charset="0"/>
              </a:rPr>
              <a:t>21 cancers: stage </a:t>
            </a:r>
            <a:r>
              <a:rPr lang="en-US" sz="2400" b="1" kern="0" dirty="0">
                <a:latin typeface="Arial" panose="020B0604020202020204" pitchFamily="34" charset="0"/>
                <a:cs typeface="Arial" panose="020B0604020202020204" pitchFamily="34" charset="0"/>
              </a:rPr>
              <a:t>≥</a:t>
            </a:r>
            <a:r>
              <a:rPr lang="en-US" sz="2400" b="1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kern="0" dirty="0">
                <a:latin typeface="Arial" charset="0"/>
              </a:rPr>
              <a:t>T2</a:t>
            </a:r>
          </a:p>
          <a:p>
            <a:pPr marL="0" indent="0">
              <a:buFontTx/>
              <a:buNone/>
            </a:pPr>
            <a:endParaRPr lang="en-US" b="1" kern="0" dirty="0">
              <a:solidFill>
                <a:srgbClr val="FF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Tx/>
              <a:buNone/>
            </a:pPr>
            <a:r>
              <a:rPr lang="en-US" b="1" kern="0" dirty="0">
                <a:solidFill>
                  <a:srgbClr val="FF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n-US" altLang="en-US" b="1" kern="0" dirty="0">
              <a:latin typeface="Helvetica" pitchFamily="34" charset="0"/>
            </a:endParaRPr>
          </a:p>
          <a:p>
            <a:pPr>
              <a:lnSpc>
                <a:spcPct val="90000"/>
              </a:lnSpc>
            </a:pPr>
            <a:endParaRPr lang="en-US" altLang="en-US" b="1" kern="0" dirty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503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3182"/>
            <a:ext cx="10287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000" b="1" i="1" dirty="0"/>
              <a:t>Training Set – Lesion Size</a:t>
            </a:r>
            <a:endParaRPr lang="en-US" sz="4000" dirty="0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0" y="933450"/>
            <a:ext cx="1028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5" descr="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188" y="6284913"/>
            <a:ext cx="785812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41948" y="5600101"/>
            <a:ext cx="3275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Average size </a:t>
            </a:r>
          </a:p>
          <a:p>
            <a:r>
              <a:rPr lang="en-US" dirty="0">
                <a:solidFill>
                  <a:srgbClr val="FF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T2: 26.4±17.3 mm</a:t>
            </a:r>
          </a:p>
          <a:p>
            <a:r>
              <a:rPr lang="en-US" dirty="0">
                <a:solidFill>
                  <a:srgbClr val="00FF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≥ T2: 45.6±19.1 mm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39253" y="5600103"/>
            <a:ext cx="30593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/>
              <a:t>Average size </a:t>
            </a:r>
          </a:p>
          <a:p>
            <a:r>
              <a:rPr lang="en-US" dirty="0">
                <a:solidFill>
                  <a:srgbClr val="FF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T2: 27.3±10.8 mm </a:t>
            </a:r>
          </a:p>
          <a:p>
            <a:r>
              <a:rPr lang="en-US" dirty="0">
                <a:solidFill>
                  <a:srgbClr val="00FF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≥ T2: 40.6±17.3 mm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505206"/>
              </p:ext>
            </p:extLst>
          </p:nvPr>
        </p:nvGraphicFramePr>
        <p:xfrm>
          <a:off x="455613" y="1062038"/>
          <a:ext cx="4548187" cy="453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92" name="SPW 10.0 Graph" r:id="rId4" imgW="4547880" imgH="4538160" progId="SigmaPlotGraphicObject.9">
                  <p:embed/>
                </p:oleObj>
              </mc:Choice>
              <mc:Fallback>
                <p:oleObj name="SPW 10.0 Graph" r:id="rId4" imgW="4547880" imgH="4538160" progId="SigmaPlotGraphicObject.9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5613" y="1062038"/>
                        <a:ext cx="4548187" cy="4538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71864"/>
              </p:ext>
            </p:extLst>
          </p:nvPr>
        </p:nvGraphicFramePr>
        <p:xfrm>
          <a:off x="5161627" y="1061440"/>
          <a:ext cx="4548187" cy="453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93" name="SPW 10.0 Graph" r:id="rId6" imgW="4547880" imgH="4538160" progId="SigmaPlotGraphicObject.9">
                  <p:embed/>
                </p:oleObj>
              </mc:Choice>
              <mc:Fallback>
                <p:oleObj name="SPW 10.0 Graph" r:id="rId6" imgW="4547880" imgH="4538160" progId="SigmaPlotGraphicObject.9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61627" y="1061440"/>
                        <a:ext cx="4548187" cy="4538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54709F0C-FBA5-4F06-AECE-0E39117B9C2C}"/>
              </a:ext>
            </a:extLst>
          </p:cNvPr>
          <p:cNvSpPr/>
          <p:nvPr/>
        </p:nvSpPr>
        <p:spPr bwMode="auto">
          <a:xfrm>
            <a:off x="1993854" y="1104870"/>
            <a:ext cx="1771650" cy="304859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Partition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C75D93-A568-46C3-B4B0-AB72D17A3376}"/>
              </a:ext>
            </a:extLst>
          </p:cNvPr>
          <p:cNvSpPr/>
          <p:nvPr/>
        </p:nvSpPr>
        <p:spPr bwMode="auto">
          <a:xfrm>
            <a:off x="6822163" y="1097448"/>
            <a:ext cx="1771650" cy="304859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Partition 2</a:t>
            </a:r>
          </a:p>
        </p:txBody>
      </p:sp>
    </p:spTree>
    <p:extLst>
      <p:ext uri="{BB962C8B-B14F-4D97-AF65-F5344CB8AC3E}">
        <p14:creationId xmlns:p14="http://schemas.microsoft.com/office/powerpoint/2010/main" val="2753980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075"/>
          <p:cNvSpPr txBox="1">
            <a:spLocks noChangeArrowheads="1"/>
          </p:cNvSpPr>
          <p:nvPr/>
        </p:nvSpPr>
        <p:spPr bwMode="auto">
          <a:xfrm>
            <a:off x="2501900" y="421047"/>
            <a:ext cx="5265738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en-US" b="1" dirty="0"/>
              <a:t>Dhanuj M. Gandikota</a:t>
            </a:r>
          </a:p>
          <a:p>
            <a:pPr algn="ctr">
              <a:spcBef>
                <a:spcPct val="50000"/>
              </a:spcBef>
            </a:pPr>
            <a:r>
              <a:rPr kumimoji="0" lang="en-US" altLang="en-US" b="1" dirty="0" err="1"/>
              <a:t>Lubomir</a:t>
            </a:r>
            <a:r>
              <a:rPr kumimoji="0" lang="en-US" altLang="en-US" b="1" dirty="0"/>
              <a:t> </a:t>
            </a:r>
            <a:r>
              <a:rPr kumimoji="0" lang="en-US" altLang="en-US" b="1" dirty="0" err="1"/>
              <a:t>Hadjiiski</a:t>
            </a:r>
            <a:r>
              <a:rPr kumimoji="0" lang="en-US" altLang="en-US" b="1" dirty="0"/>
              <a:t>, Ph.D.</a:t>
            </a:r>
          </a:p>
          <a:p>
            <a:pPr algn="ctr">
              <a:spcBef>
                <a:spcPct val="50000"/>
              </a:spcBef>
            </a:pPr>
            <a:r>
              <a:rPr kumimoji="0" lang="en-US" altLang="en-US" b="1" dirty="0"/>
              <a:t>Kenny Cha, M.S.</a:t>
            </a:r>
          </a:p>
          <a:p>
            <a:pPr algn="ctr">
              <a:spcBef>
                <a:spcPct val="50000"/>
              </a:spcBef>
            </a:pPr>
            <a:r>
              <a:rPr kumimoji="0" lang="en-US" altLang="en-US" b="1" dirty="0"/>
              <a:t>Heang-Ping Chan, Ph.D.</a:t>
            </a:r>
          </a:p>
          <a:p>
            <a:pPr algn="ctr">
              <a:spcBef>
                <a:spcPct val="50000"/>
              </a:spcBef>
            </a:pPr>
            <a:r>
              <a:rPr kumimoji="0" lang="en-US" altLang="en-US" b="1" dirty="0"/>
              <a:t>Elaine M. </a:t>
            </a:r>
            <a:r>
              <a:rPr kumimoji="0" lang="en-US" altLang="en-US" b="1" dirty="0" err="1"/>
              <a:t>Caoili</a:t>
            </a:r>
            <a:r>
              <a:rPr kumimoji="0" lang="en-US" altLang="en-US" b="1" dirty="0"/>
              <a:t>, M.D.</a:t>
            </a:r>
          </a:p>
          <a:p>
            <a:pPr algn="ctr">
              <a:spcBef>
                <a:spcPct val="50000"/>
              </a:spcBef>
            </a:pPr>
            <a:r>
              <a:rPr kumimoji="0" lang="en-US" altLang="en-US" b="1" dirty="0"/>
              <a:t>Rich H. Cohan, M.D.</a:t>
            </a:r>
          </a:p>
          <a:p>
            <a:pPr algn="ctr">
              <a:spcBef>
                <a:spcPct val="50000"/>
              </a:spcBef>
            </a:pPr>
            <a:r>
              <a:rPr kumimoji="0" lang="en-US" altLang="en-US" b="1" dirty="0" err="1"/>
              <a:t>Alon</a:t>
            </a:r>
            <a:r>
              <a:rPr kumimoji="0" lang="en-US" altLang="en-US" b="1" dirty="0"/>
              <a:t> Z. Weizer, M.D.</a:t>
            </a:r>
          </a:p>
          <a:p>
            <a:pPr algn="ctr">
              <a:spcBef>
                <a:spcPct val="50000"/>
              </a:spcBef>
            </a:pPr>
            <a:r>
              <a:rPr kumimoji="0" lang="en-US" altLang="en-US" b="1" dirty="0"/>
              <a:t>Ajjai Alva, Ph.D.</a:t>
            </a:r>
          </a:p>
          <a:p>
            <a:pPr algn="ctr">
              <a:spcBef>
                <a:spcPct val="50000"/>
              </a:spcBef>
            </a:pPr>
            <a:r>
              <a:rPr kumimoji="0" lang="en-US" altLang="en-US" b="1" dirty="0" err="1"/>
              <a:t>Chintana</a:t>
            </a:r>
            <a:r>
              <a:rPr kumimoji="0" lang="en-US" altLang="en-US" b="1" dirty="0"/>
              <a:t> </a:t>
            </a:r>
            <a:r>
              <a:rPr kumimoji="0" lang="en-US" altLang="en-US" b="1" dirty="0" err="1"/>
              <a:t>Paramagul</a:t>
            </a:r>
            <a:r>
              <a:rPr kumimoji="0" lang="en-US" altLang="en-US" b="1" dirty="0"/>
              <a:t>, M.D</a:t>
            </a:r>
          </a:p>
          <a:p>
            <a:pPr algn="ctr">
              <a:spcBef>
                <a:spcPct val="50000"/>
              </a:spcBef>
            </a:pPr>
            <a:r>
              <a:rPr kumimoji="0" lang="en-US" altLang="en-US" b="1" dirty="0"/>
              <a:t>Jun Wei, Ph.D.</a:t>
            </a:r>
          </a:p>
          <a:p>
            <a:pPr algn="ctr">
              <a:spcBef>
                <a:spcPct val="50000"/>
              </a:spcBef>
            </a:pPr>
            <a:r>
              <a:rPr kumimoji="0" lang="en-US" altLang="en-US" b="1" dirty="0"/>
              <a:t>Chuan Zhou, Ph.D.</a:t>
            </a:r>
          </a:p>
        </p:txBody>
      </p:sp>
      <p:pic>
        <p:nvPicPr>
          <p:cNvPr id="4099" name="Picture 5" descr="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188" y="6284913"/>
            <a:ext cx="785812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62100" y="187325"/>
            <a:ext cx="7597486" cy="588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4000" b="1" i="1" dirty="0">
                <a:solidFill>
                  <a:schemeClr val="tx1"/>
                </a:solidFill>
                <a:latin typeface="Helvetica" pitchFamily="34" charset="0"/>
              </a:rPr>
              <a:t>Independent Test Set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6238" y="2653968"/>
            <a:ext cx="9124950" cy="3711552"/>
          </a:xfrm>
        </p:spPr>
        <p:txBody>
          <a:bodyPr/>
          <a:lstStyle/>
          <a:p>
            <a:r>
              <a:rPr lang="en-US" altLang="en-US" b="1" dirty="0">
                <a:latin typeface="Helvetica" pitchFamily="34" charset="0"/>
              </a:rPr>
              <a:t>82 bladder lesions</a:t>
            </a:r>
            <a:r>
              <a:rPr lang="en-US" altLang="en-US" b="1" dirty="0" smtClean="0">
                <a:latin typeface="Helvetica" pitchFamily="34" charset="0"/>
              </a:rPr>
              <a:t>:</a:t>
            </a:r>
          </a:p>
          <a:p>
            <a:endParaRPr lang="en-US" altLang="en-US" b="1" dirty="0">
              <a:latin typeface="Helvetica" pitchFamily="34" charset="0"/>
            </a:endParaRP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All lesions were staged as T2 or higher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post-cystectomy</a:t>
            </a:r>
          </a:p>
          <a:p>
            <a:pPr lvl="1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All 80 patients underwent chemotherapy treatment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n-US" altLang="en-US" b="1" dirty="0">
              <a:latin typeface="Helvetica" pitchFamily="34" charset="0"/>
            </a:endParaRPr>
          </a:p>
          <a:p>
            <a:pPr>
              <a:lnSpc>
                <a:spcPct val="90000"/>
              </a:lnSpc>
            </a:pPr>
            <a:endParaRPr lang="en-US" altLang="en-US" b="1" dirty="0">
              <a:latin typeface="Helvetica" pitchFamily="34" charset="0"/>
            </a:endParaRPr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0" y="933450"/>
            <a:ext cx="1028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3317" name="Picture 5" descr="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188" y="6284913"/>
            <a:ext cx="785812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372643" y="1090613"/>
            <a:ext cx="9739313" cy="1643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kumimoji="1"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3200" b="1" dirty="0">
                <a:solidFill>
                  <a:srgbClr val="FFFF00"/>
                </a:solidFill>
              </a:rPr>
              <a:t>Independent test set for evaluation of generalizability of trained classifiers</a:t>
            </a:r>
          </a:p>
        </p:txBody>
      </p:sp>
    </p:spTree>
    <p:extLst>
      <p:ext uri="{BB962C8B-B14F-4D97-AF65-F5344CB8AC3E}">
        <p14:creationId xmlns:p14="http://schemas.microsoft.com/office/powerpoint/2010/main" val="1806075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0" y="933450"/>
            <a:ext cx="1028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Rectangle 30"/>
          <p:cNvSpPr>
            <a:spLocks noGrp="1" noChangeArrowheads="1"/>
          </p:cNvSpPr>
          <p:nvPr>
            <p:ph type="title"/>
          </p:nvPr>
        </p:nvSpPr>
        <p:spPr>
          <a:xfrm>
            <a:off x="2093913" y="106363"/>
            <a:ext cx="6227762" cy="588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4000" b="1" i="1">
                <a:solidFill>
                  <a:schemeClr val="tx1"/>
                </a:solidFill>
                <a:latin typeface="Helvetica" pitchFamily="34" charset="0"/>
              </a:rPr>
              <a:t>Evaluation Methods</a:t>
            </a:r>
          </a:p>
        </p:txBody>
      </p:sp>
      <p:sp>
        <p:nvSpPr>
          <p:cNvPr id="16388" name="Rectangle 31"/>
          <p:cNvSpPr>
            <a:spLocks noChangeArrowheads="1"/>
          </p:cNvSpPr>
          <p:nvPr/>
        </p:nvSpPr>
        <p:spPr bwMode="auto">
          <a:xfrm>
            <a:off x="338137" y="2063106"/>
            <a:ext cx="9739313" cy="385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kumimoji="1"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800" b="1" dirty="0">
                <a:solidFill>
                  <a:srgbClr val="FFFF00"/>
                </a:solidFill>
              </a:rPr>
              <a:t>Within Training set, 2 fold cross-validation was used based on Partition 1 and Partition 2</a:t>
            </a: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en-US" sz="2800" b="1" dirty="0" smtClean="0">
              <a:solidFill>
                <a:srgbClr val="FFFF00"/>
              </a:solidFill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en-US" sz="2800" b="1" dirty="0">
              <a:solidFill>
                <a:srgbClr val="FFFF00"/>
              </a:solidFill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800" b="1" dirty="0"/>
              <a:t>Trained on entire Training set and Tested on Independent Test Set</a:t>
            </a:r>
          </a:p>
        </p:txBody>
      </p:sp>
      <p:pic>
        <p:nvPicPr>
          <p:cNvPr id="16389" name="Picture 5" descr="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188" y="6284913"/>
            <a:ext cx="785812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0" y="933450"/>
            <a:ext cx="1028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Rectangle 30"/>
          <p:cNvSpPr>
            <a:spLocks noGrp="1" noChangeArrowheads="1"/>
          </p:cNvSpPr>
          <p:nvPr>
            <p:ph type="title"/>
          </p:nvPr>
        </p:nvSpPr>
        <p:spPr>
          <a:xfrm>
            <a:off x="2093913" y="106363"/>
            <a:ext cx="6227762" cy="588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4000" b="1" i="1">
                <a:solidFill>
                  <a:schemeClr val="tx1"/>
                </a:solidFill>
                <a:latin typeface="Helvetica" pitchFamily="34" charset="0"/>
              </a:rPr>
              <a:t>Evaluation Methods</a:t>
            </a:r>
          </a:p>
        </p:txBody>
      </p:sp>
      <p:sp>
        <p:nvSpPr>
          <p:cNvPr id="16388" name="Rectangle 31"/>
          <p:cNvSpPr>
            <a:spLocks noChangeArrowheads="1"/>
          </p:cNvSpPr>
          <p:nvPr/>
        </p:nvSpPr>
        <p:spPr bwMode="auto">
          <a:xfrm>
            <a:off x="547687" y="1585644"/>
            <a:ext cx="9739313" cy="385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kumimoji="1"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rgbClr val="FFFF00"/>
                </a:solidFill>
              </a:rPr>
              <a:t>After training, we set Decision Thresholds that maximized Classification Accuracy (CA) through optimizing Specificity and Sensitivity using the training CSI scores</a:t>
            </a:r>
          </a:p>
          <a:p>
            <a:pPr>
              <a:spcBef>
                <a:spcPct val="20000"/>
              </a:spcBef>
              <a:buFontTx/>
              <a:buChar char="•"/>
            </a:pPr>
            <a:endParaRPr lang="en-US" sz="2800" b="1" dirty="0">
              <a:solidFill>
                <a:srgbClr val="FFFF00"/>
              </a:solidFill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2800" b="1" dirty="0"/>
              <a:t>Decision Threshold was then applied to the Independent Test set </a:t>
            </a:r>
          </a:p>
          <a:p>
            <a:pPr>
              <a:spcBef>
                <a:spcPct val="20000"/>
              </a:spcBef>
              <a:buFontTx/>
              <a:buChar char="•"/>
            </a:pPr>
            <a:endParaRPr lang="en-US" sz="2800" b="1" dirty="0">
              <a:solidFill>
                <a:srgbClr val="FFFF00"/>
              </a:solidFill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rgbClr val="FFFF00"/>
                </a:solidFill>
              </a:rPr>
              <a:t>Classification accuracy:</a:t>
            </a:r>
          </a:p>
          <a:p>
            <a:pPr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endParaRPr lang="en-US" sz="2800" b="1" dirty="0">
              <a:solidFill>
                <a:srgbClr val="FFFF00"/>
              </a:solidFill>
            </a:endParaRPr>
          </a:p>
        </p:txBody>
      </p:sp>
      <p:pic>
        <p:nvPicPr>
          <p:cNvPr id="16389" name="Picture 5" descr="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188" y="6295303"/>
            <a:ext cx="785812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EE8167-6DC6-4CCE-971B-440356CB707D}"/>
              </a:ext>
            </a:extLst>
          </p:cNvPr>
          <p:cNvSpPr txBox="1"/>
          <p:nvPr/>
        </p:nvSpPr>
        <p:spPr>
          <a:xfrm>
            <a:off x="5417343" y="5127914"/>
            <a:ext cx="20158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FFFF00"/>
                </a:solidFill>
              </a:rPr>
              <a:t>(TP + TN)</a:t>
            </a:r>
          </a:p>
          <a:p>
            <a:pPr algn="ctr"/>
            <a:r>
              <a:rPr lang="en-US" sz="3200" b="1" dirty="0">
                <a:solidFill>
                  <a:srgbClr val="FFFF00"/>
                </a:solidFill>
              </a:rPr>
              <a:t>(P + N)</a:t>
            </a:r>
          </a:p>
        </p:txBody>
      </p:sp>
    </p:spTree>
    <p:extLst>
      <p:ext uri="{BB962C8B-B14F-4D97-AF65-F5344CB8AC3E}">
        <p14:creationId xmlns:p14="http://schemas.microsoft.com/office/powerpoint/2010/main" val="3271684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3551" y="90227"/>
            <a:ext cx="68653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4000" b="1" i="1" dirty="0"/>
              <a:t>Results – Feature selection</a:t>
            </a:r>
            <a:endParaRPr lang="en-US" sz="4000" dirty="0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0" y="933450"/>
            <a:ext cx="1028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Picture 5" descr="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188" y="6284913"/>
            <a:ext cx="785812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289853" y="1316241"/>
            <a:ext cx="5103030" cy="2197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b="1" u="sng" dirty="0">
                <a:latin typeface="Arial" charset="0"/>
              </a:rPr>
              <a:t>Training Partition 1</a:t>
            </a:r>
          </a:p>
          <a:p>
            <a:pPr>
              <a:lnSpc>
                <a:spcPct val="90000"/>
              </a:lnSpc>
            </a:pPr>
            <a:endParaRPr lang="en-US" altLang="en-US" sz="1200" b="1" dirty="0">
              <a:solidFill>
                <a:srgbClr val="FFFF00"/>
              </a:solidFill>
              <a:latin typeface="Arial" charset="0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FFFF00"/>
                </a:solidFill>
                <a:latin typeface="Arial" charset="0"/>
              </a:rPr>
              <a:t>2 Gray Level features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CC99FF"/>
                </a:solidFill>
                <a:latin typeface="Arial" charset="0"/>
              </a:rPr>
              <a:t>1 Shape feature</a:t>
            </a:r>
            <a:endParaRPr lang="en-US" altLang="en-US" sz="2800" b="1" dirty="0">
              <a:solidFill>
                <a:srgbClr val="FFFF00"/>
              </a:solidFill>
              <a:latin typeface="Arial" charset="0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800" b="1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altLang="en-US" sz="2800" b="1" dirty="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1B9C19-589C-48F8-84E0-1BD9DE42C8D5}"/>
              </a:ext>
            </a:extLst>
          </p:cNvPr>
          <p:cNvSpPr/>
          <p:nvPr/>
        </p:nvSpPr>
        <p:spPr>
          <a:xfrm>
            <a:off x="2721491" y="3916440"/>
            <a:ext cx="484401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3600" b="1" u="sng" dirty="0">
                <a:solidFill>
                  <a:srgbClr val="FFFF00"/>
                </a:solidFill>
                <a:latin typeface="Arial" charset="0"/>
              </a:rPr>
              <a:t>Entire Training Set</a:t>
            </a:r>
          </a:p>
          <a:p>
            <a:pPr>
              <a:lnSpc>
                <a:spcPct val="90000"/>
              </a:lnSpc>
            </a:pPr>
            <a:endParaRPr lang="en-US" altLang="en-US" sz="2800" b="1" dirty="0">
              <a:solidFill>
                <a:srgbClr val="FFFF00"/>
              </a:solidFill>
              <a:latin typeface="Arial" charset="0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Arial" charset="0"/>
              </a:rPr>
              <a:t>Volume</a:t>
            </a:r>
            <a:r>
              <a:rPr lang="en-US" altLang="en-US" sz="2800" b="1" dirty="0">
                <a:solidFill>
                  <a:srgbClr val="FFFF00"/>
                </a:solidFill>
                <a:latin typeface="Arial" charset="0"/>
              </a:rPr>
              <a:t> 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FFFF00"/>
                </a:solidFill>
                <a:latin typeface="Arial" charset="0"/>
              </a:rPr>
              <a:t>3 Gray Level features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CC99FF"/>
                </a:solidFill>
                <a:latin typeface="Arial" charset="0"/>
              </a:rPr>
              <a:t>1 Shape feature</a:t>
            </a:r>
            <a:endParaRPr lang="en-US" altLang="en-US" sz="2800" b="1" dirty="0">
              <a:solidFill>
                <a:srgbClr val="FFFF00"/>
              </a:solidFill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altLang="en-US" sz="3200" b="1" dirty="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57830" y="1279342"/>
            <a:ext cx="5103030" cy="1809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b="1" u="sng" dirty="0">
                <a:latin typeface="Arial" charset="0"/>
              </a:rPr>
              <a:t>Training Partition 2</a:t>
            </a:r>
          </a:p>
          <a:p>
            <a:pPr>
              <a:lnSpc>
                <a:spcPct val="90000"/>
              </a:lnSpc>
            </a:pPr>
            <a:endParaRPr lang="en-US" altLang="en-US" sz="1200" b="1" dirty="0">
              <a:latin typeface="Arial" charset="0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Arial" charset="0"/>
              </a:rPr>
              <a:t>Volume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FFFF00"/>
                </a:solidFill>
                <a:latin typeface="Arial" charset="0"/>
              </a:rPr>
              <a:t>4 Gray Level features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CC99FF"/>
                </a:solidFill>
                <a:latin typeface="Arial" charset="0"/>
              </a:rPr>
              <a:t>2 Shape feature</a:t>
            </a:r>
          </a:p>
        </p:txBody>
      </p:sp>
    </p:spTree>
    <p:extLst>
      <p:ext uri="{BB962C8B-B14F-4D97-AF65-F5344CB8AC3E}">
        <p14:creationId xmlns:p14="http://schemas.microsoft.com/office/powerpoint/2010/main" val="2749273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0227"/>
            <a:ext cx="102869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000" b="1" i="1" dirty="0"/>
              <a:t>Results – LDA</a:t>
            </a:r>
            <a:endParaRPr lang="en-US" sz="4000" dirty="0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0" y="933450"/>
            <a:ext cx="1028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Picture 5" descr="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281" y="6284913"/>
            <a:ext cx="860719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6028" y="1364775"/>
            <a:ext cx="9358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Combined Stage Index (CSI) - LDA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B93596-576B-4C3D-9D0A-BCB72F840977}"/>
              </a:ext>
            </a:extLst>
          </p:cNvPr>
          <p:cNvSpPr txBox="1"/>
          <p:nvPr/>
        </p:nvSpPr>
        <p:spPr>
          <a:xfrm>
            <a:off x="5891842" y="2675798"/>
            <a:ext cx="373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Test Accuracy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5013BA-9D92-428F-AF23-B0E7588E1252}"/>
              </a:ext>
            </a:extLst>
          </p:cNvPr>
          <p:cNvSpPr txBox="1"/>
          <p:nvPr/>
        </p:nvSpPr>
        <p:spPr>
          <a:xfrm>
            <a:off x="5381266" y="3579952"/>
            <a:ext cx="4632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Partition 1                       </a:t>
            </a:r>
            <a:r>
              <a:rPr lang="en-US" altLang="en-US" b="1" dirty="0">
                <a:latin typeface="Arial" charset="0"/>
              </a:rPr>
              <a:t>0.88 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A1B4F9-3369-4E02-A8E5-168C6F576FB5}"/>
              </a:ext>
            </a:extLst>
          </p:cNvPr>
          <p:cNvSpPr txBox="1"/>
          <p:nvPr/>
        </p:nvSpPr>
        <p:spPr>
          <a:xfrm>
            <a:off x="5381266" y="5150486"/>
            <a:ext cx="4600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Independent                   </a:t>
            </a:r>
            <a:r>
              <a:rPr lang="en-US" altLang="en-US" b="1" dirty="0">
                <a:solidFill>
                  <a:srgbClr val="FFFF00"/>
                </a:solidFill>
                <a:latin typeface="Arial" charset="0"/>
              </a:rPr>
              <a:t>0.94</a:t>
            </a:r>
          </a:p>
          <a:p>
            <a:r>
              <a:rPr lang="en-US" b="1" dirty="0">
                <a:solidFill>
                  <a:srgbClr val="FFFF00"/>
                </a:solidFill>
              </a:rPr>
              <a:t>Test set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F93500-CE1B-4CC4-9737-6722EEB73091}"/>
              </a:ext>
            </a:extLst>
          </p:cNvPr>
          <p:cNvSpPr txBox="1"/>
          <p:nvPr/>
        </p:nvSpPr>
        <p:spPr>
          <a:xfrm>
            <a:off x="5381266" y="4365219"/>
            <a:ext cx="4632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Partition 2                       </a:t>
            </a:r>
            <a:r>
              <a:rPr lang="en-US" altLang="en-US" b="1" dirty="0">
                <a:latin typeface="Arial" charset="0"/>
              </a:rPr>
              <a:t>0.95</a:t>
            </a:r>
            <a:r>
              <a:rPr lang="en-US" altLang="en-US" b="1" dirty="0">
                <a:solidFill>
                  <a:srgbClr val="FFFF00"/>
                </a:solidFill>
                <a:latin typeface="Arial" charset="0"/>
              </a:rPr>
              <a:t> 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B93596-576B-4C3D-9D0A-BCB72F840977}"/>
              </a:ext>
            </a:extLst>
          </p:cNvPr>
          <p:cNvSpPr txBox="1"/>
          <p:nvPr/>
        </p:nvSpPr>
        <p:spPr>
          <a:xfrm>
            <a:off x="536028" y="2675798"/>
            <a:ext cx="4051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Training Accuracy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5013BA-9D92-428F-AF23-B0E7588E1252}"/>
              </a:ext>
            </a:extLst>
          </p:cNvPr>
          <p:cNvSpPr txBox="1"/>
          <p:nvPr/>
        </p:nvSpPr>
        <p:spPr>
          <a:xfrm>
            <a:off x="159409" y="3579952"/>
            <a:ext cx="4632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Partition 2                       </a:t>
            </a:r>
            <a:r>
              <a:rPr lang="en-US" altLang="en-US" b="1" dirty="0">
                <a:latin typeface="Arial" charset="0"/>
              </a:rPr>
              <a:t>1 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A1B4F9-3369-4E02-A8E5-168C6F576FB5}"/>
              </a:ext>
            </a:extLst>
          </p:cNvPr>
          <p:cNvSpPr txBox="1"/>
          <p:nvPr/>
        </p:nvSpPr>
        <p:spPr>
          <a:xfrm>
            <a:off x="159409" y="5322299"/>
            <a:ext cx="5221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Entire Training Set         </a:t>
            </a:r>
            <a:r>
              <a:rPr lang="en-US" altLang="en-US" b="1" dirty="0">
                <a:latin typeface="Arial" charset="0"/>
              </a:rPr>
              <a:t>0.92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F93500-CE1B-4CC4-9737-6722EEB73091}"/>
              </a:ext>
            </a:extLst>
          </p:cNvPr>
          <p:cNvSpPr txBox="1"/>
          <p:nvPr/>
        </p:nvSpPr>
        <p:spPr>
          <a:xfrm>
            <a:off x="159409" y="4365219"/>
            <a:ext cx="4632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Partition 1                       </a:t>
            </a:r>
            <a:r>
              <a:rPr lang="en-US" b="1" dirty="0">
                <a:latin typeface="Arial" charset="0"/>
              </a:rPr>
              <a:t>0.88</a:t>
            </a:r>
            <a:r>
              <a:rPr lang="en-US" altLang="en-US" b="1" dirty="0">
                <a:latin typeface="Arial" charset="0"/>
              </a:rPr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0918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0227"/>
            <a:ext cx="102869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000" b="1" i="1" dirty="0"/>
              <a:t>Results – SVM</a:t>
            </a:r>
            <a:endParaRPr lang="en-US" sz="4000" dirty="0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0" y="933450"/>
            <a:ext cx="1028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Picture 5" descr="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281" y="6284913"/>
            <a:ext cx="860719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6028" y="1364775"/>
            <a:ext cx="9358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Combined Stage Index (CSI) - SVM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B93596-576B-4C3D-9D0A-BCB72F840977}"/>
              </a:ext>
            </a:extLst>
          </p:cNvPr>
          <p:cNvSpPr txBox="1"/>
          <p:nvPr/>
        </p:nvSpPr>
        <p:spPr>
          <a:xfrm>
            <a:off x="5891842" y="2675798"/>
            <a:ext cx="373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Test Accuracy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5013BA-9D92-428F-AF23-B0E7588E1252}"/>
              </a:ext>
            </a:extLst>
          </p:cNvPr>
          <p:cNvSpPr txBox="1"/>
          <p:nvPr/>
        </p:nvSpPr>
        <p:spPr>
          <a:xfrm>
            <a:off x="5381266" y="3579952"/>
            <a:ext cx="4632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Partition 1                       </a:t>
            </a:r>
            <a:r>
              <a:rPr lang="en-US" altLang="en-US" b="1" dirty="0">
                <a:latin typeface="Arial" charset="0"/>
              </a:rPr>
              <a:t>0.94 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A1B4F9-3369-4E02-A8E5-168C6F576FB5}"/>
              </a:ext>
            </a:extLst>
          </p:cNvPr>
          <p:cNvSpPr txBox="1"/>
          <p:nvPr/>
        </p:nvSpPr>
        <p:spPr>
          <a:xfrm>
            <a:off x="5381266" y="5150486"/>
            <a:ext cx="4600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Independent                   </a:t>
            </a:r>
            <a:r>
              <a:rPr lang="en-US" altLang="en-US" b="1" dirty="0">
                <a:solidFill>
                  <a:srgbClr val="FFFF00"/>
                </a:solidFill>
                <a:latin typeface="Arial" charset="0"/>
              </a:rPr>
              <a:t>0.94</a:t>
            </a:r>
          </a:p>
          <a:p>
            <a:r>
              <a:rPr lang="en-US" b="1" dirty="0">
                <a:solidFill>
                  <a:srgbClr val="FFFF00"/>
                </a:solidFill>
              </a:rPr>
              <a:t>Test set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F93500-CE1B-4CC4-9737-6722EEB73091}"/>
              </a:ext>
            </a:extLst>
          </p:cNvPr>
          <p:cNvSpPr txBox="1"/>
          <p:nvPr/>
        </p:nvSpPr>
        <p:spPr>
          <a:xfrm>
            <a:off x="5381266" y="4365219"/>
            <a:ext cx="4632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Partition 2                       </a:t>
            </a:r>
            <a:r>
              <a:rPr lang="en-US" altLang="en-US" b="1" dirty="0">
                <a:latin typeface="Arial" charset="0"/>
              </a:rPr>
              <a:t>0.98</a:t>
            </a:r>
            <a:r>
              <a:rPr lang="en-US" altLang="en-US" b="1" dirty="0">
                <a:solidFill>
                  <a:srgbClr val="FFFF00"/>
                </a:solidFill>
                <a:latin typeface="Arial" charset="0"/>
              </a:rPr>
              <a:t> 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B93596-576B-4C3D-9D0A-BCB72F840977}"/>
              </a:ext>
            </a:extLst>
          </p:cNvPr>
          <p:cNvSpPr txBox="1"/>
          <p:nvPr/>
        </p:nvSpPr>
        <p:spPr>
          <a:xfrm>
            <a:off x="536028" y="2675798"/>
            <a:ext cx="4051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Training Accuracy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5013BA-9D92-428F-AF23-B0E7588E1252}"/>
              </a:ext>
            </a:extLst>
          </p:cNvPr>
          <p:cNvSpPr txBox="1"/>
          <p:nvPr/>
        </p:nvSpPr>
        <p:spPr>
          <a:xfrm>
            <a:off x="159409" y="3579952"/>
            <a:ext cx="4632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Partition 2                       </a:t>
            </a:r>
            <a:r>
              <a:rPr lang="en-US" b="1" dirty="0">
                <a:latin typeface="Arial" charset="0"/>
              </a:rPr>
              <a:t>1</a:t>
            </a:r>
            <a:r>
              <a:rPr lang="en-US" altLang="en-US" b="1" dirty="0">
                <a:latin typeface="Arial" charset="0"/>
              </a:rPr>
              <a:t> 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A1B4F9-3369-4E02-A8E5-168C6F576FB5}"/>
              </a:ext>
            </a:extLst>
          </p:cNvPr>
          <p:cNvSpPr txBox="1"/>
          <p:nvPr/>
        </p:nvSpPr>
        <p:spPr>
          <a:xfrm>
            <a:off x="159409" y="5322299"/>
            <a:ext cx="5221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Entire Training Set         </a:t>
            </a:r>
            <a:r>
              <a:rPr lang="en-US" altLang="en-US" b="1" dirty="0">
                <a:latin typeface="Arial" charset="0"/>
              </a:rPr>
              <a:t>0.94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F93500-CE1B-4CC4-9737-6722EEB73091}"/>
              </a:ext>
            </a:extLst>
          </p:cNvPr>
          <p:cNvSpPr txBox="1"/>
          <p:nvPr/>
        </p:nvSpPr>
        <p:spPr>
          <a:xfrm>
            <a:off x="159409" y="4365219"/>
            <a:ext cx="4632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Partition 1                       </a:t>
            </a:r>
            <a:r>
              <a:rPr lang="en-US" altLang="en-US" b="1" dirty="0">
                <a:latin typeface="Arial" charset="0"/>
              </a:rPr>
              <a:t>0.88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689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0227"/>
            <a:ext cx="102869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000" b="1" i="1" dirty="0"/>
              <a:t>Results – NN</a:t>
            </a:r>
            <a:endParaRPr lang="en-US" sz="4000" dirty="0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0" y="933450"/>
            <a:ext cx="1028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Picture 5" descr="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281" y="6284913"/>
            <a:ext cx="860719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6028" y="1364775"/>
            <a:ext cx="9358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Combined Stage Index (CSI) - NN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B93596-576B-4C3D-9D0A-BCB72F840977}"/>
              </a:ext>
            </a:extLst>
          </p:cNvPr>
          <p:cNvSpPr txBox="1"/>
          <p:nvPr/>
        </p:nvSpPr>
        <p:spPr>
          <a:xfrm>
            <a:off x="5891842" y="2675798"/>
            <a:ext cx="373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Test Accuracy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5013BA-9D92-428F-AF23-B0E7588E1252}"/>
              </a:ext>
            </a:extLst>
          </p:cNvPr>
          <p:cNvSpPr txBox="1"/>
          <p:nvPr/>
        </p:nvSpPr>
        <p:spPr>
          <a:xfrm>
            <a:off x="5381266" y="3579952"/>
            <a:ext cx="4632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Partition 1                       </a:t>
            </a:r>
            <a:r>
              <a:rPr lang="en-US" altLang="en-US" b="1" dirty="0">
                <a:latin typeface="Arial" charset="0"/>
              </a:rPr>
              <a:t>0.88 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A1B4F9-3369-4E02-A8E5-168C6F576FB5}"/>
              </a:ext>
            </a:extLst>
          </p:cNvPr>
          <p:cNvSpPr txBox="1"/>
          <p:nvPr/>
        </p:nvSpPr>
        <p:spPr>
          <a:xfrm>
            <a:off x="5381266" y="5150486"/>
            <a:ext cx="4600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Independent                   </a:t>
            </a:r>
            <a:r>
              <a:rPr lang="en-US" altLang="en-US" b="1" dirty="0">
                <a:solidFill>
                  <a:srgbClr val="FFFF00"/>
                </a:solidFill>
                <a:latin typeface="Arial" charset="0"/>
              </a:rPr>
              <a:t>0.94</a:t>
            </a:r>
          </a:p>
          <a:p>
            <a:r>
              <a:rPr lang="en-US" b="1" dirty="0">
                <a:solidFill>
                  <a:srgbClr val="FFFF00"/>
                </a:solidFill>
              </a:rPr>
              <a:t>Test set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F93500-CE1B-4CC4-9737-6722EEB73091}"/>
              </a:ext>
            </a:extLst>
          </p:cNvPr>
          <p:cNvSpPr txBox="1"/>
          <p:nvPr/>
        </p:nvSpPr>
        <p:spPr>
          <a:xfrm>
            <a:off x="5381266" y="4365219"/>
            <a:ext cx="4632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Partition 2                       </a:t>
            </a:r>
            <a:r>
              <a:rPr lang="en-US" altLang="en-US" b="1" dirty="0">
                <a:latin typeface="Arial" charset="0"/>
              </a:rPr>
              <a:t>0.88</a:t>
            </a:r>
            <a:r>
              <a:rPr lang="en-US" altLang="en-US" b="1" dirty="0">
                <a:solidFill>
                  <a:srgbClr val="FFFF00"/>
                </a:solidFill>
                <a:latin typeface="Arial" charset="0"/>
              </a:rPr>
              <a:t> 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B93596-576B-4C3D-9D0A-BCB72F840977}"/>
              </a:ext>
            </a:extLst>
          </p:cNvPr>
          <p:cNvSpPr txBox="1"/>
          <p:nvPr/>
        </p:nvSpPr>
        <p:spPr>
          <a:xfrm>
            <a:off x="536028" y="2675798"/>
            <a:ext cx="4051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Training Accuracy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5013BA-9D92-428F-AF23-B0E7588E1252}"/>
              </a:ext>
            </a:extLst>
          </p:cNvPr>
          <p:cNvSpPr txBox="1"/>
          <p:nvPr/>
        </p:nvSpPr>
        <p:spPr>
          <a:xfrm>
            <a:off x="159409" y="3579952"/>
            <a:ext cx="4632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Partition 2                       </a:t>
            </a:r>
            <a:r>
              <a:rPr lang="en-US" b="1" dirty="0">
                <a:latin typeface="Arial" charset="0"/>
              </a:rPr>
              <a:t>1</a:t>
            </a:r>
            <a:r>
              <a:rPr lang="en-US" altLang="en-US" b="1" dirty="0">
                <a:latin typeface="Arial" charset="0"/>
              </a:rPr>
              <a:t> 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A1B4F9-3369-4E02-A8E5-168C6F576FB5}"/>
              </a:ext>
            </a:extLst>
          </p:cNvPr>
          <p:cNvSpPr txBox="1"/>
          <p:nvPr/>
        </p:nvSpPr>
        <p:spPr>
          <a:xfrm>
            <a:off x="159409" y="5322299"/>
            <a:ext cx="5221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Entire Training Set         </a:t>
            </a:r>
            <a:r>
              <a:rPr lang="en-US" altLang="en-US" b="1" dirty="0">
                <a:latin typeface="Arial" charset="0"/>
              </a:rPr>
              <a:t>0.93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F93500-CE1B-4CC4-9737-6722EEB73091}"/>
              </a:ext>
            </a:extLst>
          </p:cNvPr>
          <p:cNvSpPr txBox="1"/>
          <p:nvPr/>
        </p:nvSpPr>
        <p:spPr>
          <a:xfrm>
            <a:off x="159409" y="4365219"/>
            <a:ext cx="4632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Partition 1                       </a:t>
            </a:r>
            <a:r>
              <a:rPr lang="en-US" altLang="en-US" b="1" dirty="0">
                <a:latin typeface="Arial" charset="0"/>
              </a:rPr>
              <a:t>0.93</a:t>
            </a:r>
            <a:r>
              <a:rPr lang="en-US" altLang="en-US" b="1" dirty="0">
                <a:solidFill>
                  <a:srgbClr val="FFFF00"/>
                </a:solidFill>
                <a:latin typeface="Arial" charset="0"/>
              </a:rPr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71972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0227"/>
            <a:ext cx="102869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000" b="1" i="1" dirty="0"/>
              <a:t>Results – RF</a:t>
            </a:r>
            <a:endParaRPr lang="en-US" sz="4000" dirty="0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0" y="933450"/>
            <a:ext cx="1028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Picture 5" descr="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281" y="6284913"/>
            <a:ext cx="860719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6028" y="1364775"/>
            <a:ext cx="9358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Combined Stage Index (CSI) - RF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B93596-576B-4C3D-9D0A-BCB72F840977}"/>
              </a:ext>
            </a:extLst>
          </p:cNvPr>
          <p:cNvSpPr txBox="1"/>
          <p:nvPr/>
        </p:nvSpPr>
        <p:spPr>
          <a:xfrm>
            <a:off x="5891842" y="2675798"/>
            <a:ext cx="373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Test Accuracy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5013BA-9D92-428F-AF23-B0E7588E1252}"/>
              </a:ext>
            </a:extLst>
          </p:cNvPr>
          <p:cNvSpPr txBox="1"/>
          <p:nvPr/>
        </p:nvSpPr>
        <p:spPr>
          <a:xfrm>
            <a:off x="5381266" y="3579952"/>
            <a:ext cx="4632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Partition 1                       </a:t>
            </a:r>
            <a:r>
              <a:rPr lang="en-US" altLang="en-US" b="1" dirty="0">
                <a:latin typeface="Arial" charset="0"/>
              </a:rPr>
              <a:t>0.93 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A1B4F9-3369-4E02-A8E5-168C6F576FB5}"/>
              </a:ext>
            </a:extLst>
          </p:cNvPr>
          <p:cNvSpPr txBox="1"/>
          <p:nvPr/>
        </p:nvSpPr>
        <p:spPr>
          <a:xfrm>
            <a:off x="5381266" y="5150486"/>
            <a:ext cx="4600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Independent                   </a:t>
            </a:r>
            <a:r>
              <a:rPr lang="en-US" altLang="en-US" b="1" dirty="0">
                <a:solidFill>
                  <a:srgbClr val="FFFF00"/>
                </a:solidFill>
                <a:latin typeface="Arial" charset="0"/>
              </a:rPr>
              <a:t>0.89</a:t>
            </a:r>
          </a:p>
          <a:p>
            <a:r>
              <a:rPr lang="en-US" b="1" dirty="0">
                <a:solidFill>
                  <a:srgbClr val="FFFF00"/>
                </a:solidFill>
              </a:rPr>
              <a:t>Test set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F93500-CE1B-4CC4-9737-6722EEB73091}"/>
              </a:ext>
            </a:extLst>
          </p:cNvPr>
          <p:cNvSpPr txBox="1"/>
          <p:nvPr/>
        </p:nvSpPr>
        <p:spPr>
          <a:xfrm>
            <a:off x="5381266" y="4365219"/>
            <a:ext cx="4632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Partition 2                       </a:t>
            </a:r>
            <a:r>
              <a:rPr lang="en-US" altLang="en-US" b="1" dirty="0">
                <a:latin typeface="Arial" charset="0"/>
              </a:rPr>
              <a:t>0.89</a:t>
            </a:r>
            <a:r>
              <a:rPr lang="en-US" altLang="en-US" b="1" dirty="0">
                <a:solidFill>
                  <a:srgbClr val="FFFF00"/>
                </a:solidFill>
                <a:latin typeface="Arial" charset="0"/>
              </a:rPr>
              <a:t> 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B93596-576B-4C3D-9D0A-BCB72F840977}"/>
              </a:ext>
            </a:extLst>
          </p:cNvPr>
          <p:cNvSpPr txBox="1"/>
          <p:nvPr/>
        </p:nvSpPr>
        <p:spPr>
          <a:xfrm>
            <a:off x="536028" y="2675798"/>
            <a:ext cx="4051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Training Accuracy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5013BA-9D92-428F-AF23-B0E7588E1252}"/>
              </a:ext>
            </a:extLst>
          </p:cNvPr>
          <p:cNvSpPr txBox="1"/>
          <p:nvPr/>
        </p:nvSpPr>
        <p:spPr>
          <a:xfrm>
            <a:off x="159409" y="3579952"/>
            <a:ext cx="4632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Partition 2                       </a:t>
            </a:r>
            <a:r>
              <a:rPr lang="en-US" b="1" dirty="0">
                <a:latin typeface="Arial" charset="0"/>
              </a:rPr>
              <a:t>1</a:t>
            </a:r>
            <a:r>
              <a:rPr lang="en-US" altLang="en-US" b="1" dirty="0">
                <a:latin typeface="Arial" charset="0"/>
              </a:rPr>
              <a:t> 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A1B4F9-3369-4E02-A8E5-168C6F576FB5}"/>
              </a:ext>
            </a:extLst>
          </p:cNvPr>
          <p:cNvSpPr txBox="1"/>
          <p:nvPr/>
        </p:nvSpPr>
        <p:spPr>
          <a:xfrm>
            <a:off x="159409" y="5322299"/>
            <a:ext cx="5221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Entire Training Set         </a:t>
            </a:r>
            <a:r>
              <a:rPr lang="en-US" b="1" dirty="0">
                <a:latin typeface="Arial" charset="0"/>
              </a:rPr>
              <a:t>1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F93500-CE1B-4CC4-9737-6722EEB73091}"/>
              </a:ext>
            </a:extLst>
          </p:cNvPr>
          <p:cNvSpPr txBox="1"/>
          <p:nvPr/>
        </p:nvSpPr>
        <p:spPr>
          <a:xfrm>
            <a:off x="159409" y="4365219"/>
            <a:ext cx="4632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Partition 1                       </a:t>
            </a:r>
            <a:r>
              <a:rPr lang="en-US" b="1" dirty="0">
                <a:latin typeface="Arial" charset="0"/>
              </a:rPr>
              <a:t>1</a:t>
            </a:r>
            <a:r>
              <a:rPr lang="en-US" altLang="en-US" b="1" dirty="0">
                <a:solidFill>
                  <a:srgbClr val="FFFF00"/>
                </a:solidFill>
                <a:latin typeface="Arial" charset="0"/>
              </a:rPr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088223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0227"/>
            <a:ext cx="102869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000" b="1" i="1" dirty="0"/>
              <a:t>Results – Compared</a:t>
            </a:r>
            <a:endParaRPr lang="en-US" sz="4000" dirty="0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0" y="933450"/>
            <a:ext cx="1028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Picture 5" descr="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281" y="6284913"/>
            <a:ext cx="860719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64BAAC-94D9-46F2-A470-BC5C5EC96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076312"/>
              </p:ext>
            </p:extLst>
          </p:nvPr>
        </p:nvGraphicFramePr>
        <p:xfrm>
          <a:off x="1417014" y="1908464"/>
          <a:ext cx="7452969" cy="4487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2885">
                  <a:extLst>
                    <a:ext uri="{9D8B030D-6E8A-4147-A177-3AD203B41FA5}">
                      <a16:colId xmlns:a16="http://schemas.microsoft.com/office/drawing/2014/main" val="3401185905"/>
                    </a:ext>
                  </a:extLst>
                </a:gridCol>
                <a:gridCol w="3790084">
                  <a:extLst>
                    <a:ext uri="{9D8B030D-6E8A-4147-A177-3AD203B41FA5}">
                      <a16:colId xmlns:a16="http://schemas.microsoft.com/office/drawing/2014/main" val="2594484294"/>
                    </a:ext>
                  </a:extLst>
                </a:gridCol>
              </a:tblGrid>
              <a:tr h="111861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Independent Test Set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02135"/>
                  </a:ext>
                </a:extLst>
              </a:tr>
              <a:tr h="84223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 Discriminant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248756"/>
                  </a:ext>
                </a:extLst>
              </a:tr>
              <a:tr h="84223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Support Vector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704906"/>
                  </a:ext>
                </a:extLst>
              </a:tr>
              <a:tr h="84223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030423"/>
                  </a:ext>
                </a:extLst>
              </a:tr>
              <a:tr h="84223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296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7853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1887"/>
            <a:ext cx="10287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000" b="1" i="1" dirty="0"/>
              <a:t>Results - Examples</a:t>
            </a:r>
            <a:endParaRPr lang="en-US" sz="4000" dirty="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0" y="821732"/>
            <a:ext cx="1028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1275" y="5755924"/>
            <a:ext cx="30882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Lesion on “best” CT slice</a:t>
            </a:r>
          </a:p>
        </p:txBody>
      </p:sp>
      <p:sp>
        <p:nvSpPr>
          <p:cNvPr id="9" name="Rectangle 8"/>
          <p:cNvSpPr/>
          <p:nvPr/>
        </p:nvSpPr>
        <p:spPr>
          <a:xfrm>
            <a:off x="3749130" y="5755924"/>
            <a:ext cx="35732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AI-CALS lesion outline</a:t>
            </a:r>
          </a:p>
        </p:txBody>
      </p:sp>
      <p:pic>
        <p:nvPicPr>
          <p:cNvPr id="14" name="Picture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61" y="2609287"/>
            <a:ext cx="3042855" cy="2946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900" y="2624640"/>
            <a:ext cx="3011142" cy="291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558764" y="1201597"/>
            <a:ext cx="65901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 dirty="0">
                <a:solidFill>
                  <a:srgbClr val="FF8000"/>
                </a:solidFill>
              </a:rPr>
              <a:t>Correctly Classified as Stage T2</a:t>
            </a:r>
          </a:p>
        </p:txBody>
      </p:sp>
      <p:pic>
        <p:nvPicPr>
          <p:cNvPr id="17" name="Picture 5" descr="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188" y="6284913"/>
            <a:ext cx="785812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Picture 10" descr="D:\Dhanujg\2018\SPIE2019_Abstract\images\488_nopoly_DOS.png">
            <a:extLst>
              <a:ext uri="{FF2B5EF4-FFF2-40B4-BE49-F238E27FC236}">
                <a16:creationId xmlns:a16="http://schemas.microsoft.com/office/drawing/2014/main" id="{496938A3-7F67-4BD8-BBC3-EC7926173E24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61" y="2570519"/>
            <a:ext cx="3042855" cy="29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D:\Dhanujg\2018\SPIE2019_Abstract\images\488_poly_DOS.png">
            <a:extLst>
              <a:ext uri="{FF2B5EF4-FFF2-40B4-BE49-F238E27FC236}">
                <a16:creationId xmlns:a16="http://schemas.microsoft.com/office/drawing/2014/main" id="{9A866024-EC0C-4F4E-92E6-46971368AA63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900" y="2624639"/>
            <a:ext cx="2972045" cy="291554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02E548A-558C-4820-A66F-2A0F77169D84}"/>
              </a:ext>
            </a:extLst>
          </p:cNvPr>
          <p:cNvSpPr/>
          <p:nvPr/>
        </p:nvSpPr>
        <p:spPr>
          <a:xfrm>
            <a:off x="7712955" y="2789599"/>
            <a:ext cx="301860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 dirty="0">
                <a:solidFill>
                  <a:srgbClr val="FF8000"/>
                </a:solidFill>
              </a:rPr>
              <a:t>LDA: 100</a:t>
            </a:r>
          </a:p>
          <a:p>
            <a:pPr>
              <a:spcBef>
                <a:spcPct val="50000"/>
              </a:spcBef>
            </a:pPr>
            <a:r>
              <a:rPr lang="en-US" altLang="en-US" sz="3200" b="1" dirty="0">
                <a:solidFill>
                  <a:srgbClr val="FF8000"/>
                </a:solidFill>
              </a:rPr>
              <a:t>SVM: 43.7</a:t>
            </a:r>
          </a:p>
          <a:p>
            <a:pPr>
              <a:spcBef>
                <a:spcPct val="50000"/>
              </a:spcBef>
            </a:pPr>
            <a:r>
              <a:rPr lang="en-US" altLang="en-US" sz="3200" b="1" dirty="0">
                <a:solidFill>
                  <a:srgbClr val="FF8000"/>
                </a:solidFill>
              </a:rPr>
              <a:t>BPNN: 100</a:t>
            </a:r>
          </a:p>
          <a:p>
            <a:pPr>
              <a:spcBef>
                <a:spcPct val="50000"/>
              </a:spcBef>
            </a:pPr>
            <a:r>
              <a:rPr lang="en-US" altLang="en-US" sz="3200" b="1" dirty="0">
                <a:solidFill>
                  <a:srgbClr val="FF8000"/>
                </a:solidFill>
              </a:rPr>
              <a:t>RAF: 70.8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067550" y="2378454"/>
            <a:ext cx="33480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 dirty="0"/>
              <a:t>Normalized Scores</a:t>
            </a:r>
          </a:p>
        </p:txBody>
      </p:sp>
    </p:spTree>
    <p:extLst>
      <p:ext uri="{BB962C8B-B14F-4D97-AF65-F5344CB8AC3E}">
        <p14:creationId xmlns:p14="http://schemas.microsoft.com/office/powerpoint/2010/main" val="1629466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676525" y="187325"/>
            <a:ext cx="5137150" cy="588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4000" b="1" i="1" dirty="0">
                <a:solidFill>
                  <a:schemeClr val="tx1"/>
                </a:solidFill>
                <a:latin typeface="Helvetica" pitchFamily="34" charset="0"/>
              </a:rPr>
              <a:t>Bladder Cancer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1422" y="1090613"/>
            <a:ext cx="8909050" cy="4501155"/>
          </a:xfrm>
        </p:spPr>
        <p:txBody>
          <a:bodyPr/>
          <a:lstStyle/>
          <a:p>
            <a:r>
              <a:rPr lang="en-US" altLang="en-US" sz="2400" b="1" dirty="0">
                <a:latin typeface="Arial" charset="0"/>
              </a:rPr>
              <a:t> </a:t>
            </a:r>
            <a:r>
              <a:rPr lang="en-US" altLang="en-US" sz="2800" b="1" dirty="0">
                <a:latin typeface="Arial" charset="0"/>
              </a:rPr>
              <a:t>In 2019</a:t>
            </a:r>
          </a:p>
          <a:p>
            <a:pPr lvl="1"/>
            <a:r>
              <a:rPr lang="en-US" altLang="en-US" sz="2400" b="1" dirty="0">
                <a:latin typeface="Arial" charset="0"/>
              </a:rPr>
              <a:t>81,190 new cases</a:t>
            </a:r>
          </a:p>
          <a:p>
            <a:pPr lvl="1"/>
            <a:r>
              <a:rPr lang="en-US" altLang="en-US" sz="2400" b="1" dirty="0">
                <a:latin typeface="Arial" charset="0"/>
              </a:rPr>
              <a:t>17,240 estimated deaths</a:t>
            </a:r>
          </a:p>
          <a:p>
            <a:pPr marL="457200" lvl="1" indent="0">
              <a:buNone/>
            </a:pPr>
            <a:endParaRPr lang="en-US" altLang="en-US" sz="2400" b="1" dirty="0">
              <a:latin typeface="Arial" charset="0"/>
            </a:endParaRPr>
          </a:p>
          <a:p>
            <a:r>
              <a:rPr lang="en-US" altLang="en-US" sz="2800" b="1" dirty="0">
                <a:latin typeface="Arial" charset="0"/>
              </a:rPr>
              <a:t>Clinical Staging Determines Diagnosis</a:t>
            </a:r>
          </a:p>
          <a:p>
            <a:pPr lvl="2"/>
            <a:r>
              <a:rPr lang="en-US" altLang="en-US" sz="2000" b="1" dirty="0">
                <a:latin typeface="Arial" charset="0"/>
              </a:rPr>
              <a:t>Physical Examination</a:t>
            </a:r>
          </a:p>
          <a:p>
            <a:pPr lvl="2"/>
            <a:r>
              <a:rPr lang="en-US" altLang="en-US" sz="2000" b="1" dirty="0">
                <a:latin typeface="Arial" charset="0"/>
              </a:rPr>
              <a:t>Bimanual Examination</a:t>
            </a:r>
          </a:p>
          <a:p>
            <a:pPr lvl="2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TURBT (transurethral resection of bladder tumor)</a:t>
            </a:r>
          </a:p>
          <a:p>
            <a:pPr lvl="2"/>
            <a:r>
              <a:rPr lang="en-US" altLang="en-US" sz="2000" b="1" dirty="0">
                <a:latin typeface="Arial" charset="0"/>
              </a:rPr>
              <a:t>Cross-Sectional Imaging</a:t>
            </a:r>
          </a:p>
          <a:p>
            <a:pPr marL="914400" lvl="2" indent="0">
              <a:buNone/>
            </a:pPr>
            <a:endParaRPr lang="en-US" altLang="en-US" sz="2000" b="1" dirty="0">
              <a:latin typeface="Arial" charset="0"/>
            </a:endParaRPr>
          </a:p>
          <a:p>
            <a:r>
              <a:rPr lang="en-US" altLang="en-US" sz="2800" b="1" dirty="0">
                <a:latin typeface="Arial" charset="0"/>
              </a:rPr>
              <a:t>Diagnosis determines Neoadjuvant Chemotherapy</a:t>
            </a:r>
          </a:p>
          <a:p>
            <a:pPr lvl="1"/>
            <a:r>
              <a:rPr lang="en-US" altLang="en-US" sz="2400" b="1" dirty="0">
                <a:latin typeface="Arial" charset="0"/>
              </a:rPr>
              <a:t>Estimated 30% of patients are under/over-staged</a:t>
            </a:r>
          </a:p>
          <a:p>
            <a:pPr lvl="1"/>
            <a:endParaRPr lang="en-US" altLang="en-US" sz="2400" b="1" dirty="0">
              <a:latin typeface="Arial" charset="0"/>
            </a:endParaRPr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0" y="933450"/>
            <a:ext cx="1028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125" name="Picture 5" descr="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188" y="6284913"/>
            <a:ext cx="785812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7985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0" y="821732"/>
            <a:ext cx="1028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6479" y="5691640"/>
            <a:ext cx="30882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Lesion on “best” CT slice</a:t>
            </a:r>
          </a:p>
        </p:txBody>
      </p:sp>
      <p:pic>
        <p:nvPicPr>
          <p:cNvPr id="12" name="Picture 5" descr="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188" y="6284913"/>
            <a:ext cx="785812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787445" y="5801722"/>
            <a:ext cx="35732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AI-CALS lesion outline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2852" y="1110532"/>
            <a:ext cx="71457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 dirty="0">
                <a:solidFill>
                  <a:srgbClr val="FF8000"/>
                </a:solidFill>
              </a:rPr>
              <a:t>Correctly Classified as Stage T2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31887"/>
            <a:ext cx="10287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000" b="1" i="1" dirty="0"/>
              <a:t>Results - Examples</a:t>
            </a:r>
            <a:endParaRPr lang="en-US" sz="4000" dirty="0"/>
          </a:p>
        </p:txBody>
      </p:sp>
      <p:pic>
        <p:nvPicPr>
          <p:cNvPr id="11" name="Picture 10" descr="D:\Dhanujg\2018\SPIE2019_Abstract\images\605_s6_nopoly.png">
            <a:extLst>
              <a:ext uri="{FF2B5EF4-FFF2-40B4-BE49-F238E27FC236}">
                <a16:creationId xmlns:a16="http://schemas.microsoft.com/office/drawing/2014/main" id="{2831D05C-42D5-4701-B7DE-61B7F29B144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23" y="2116340"/>
            <a:ext cx="3192056" cy="3424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D:\Dhanujg\2018\SPIE2019_Abstract\images\605_s6_poly.png">
            <a:extLst>
              <a:ext uri="{FF2B5EF4-FFF2-40B4-BE49-F238E27FC236}">
                <a16:creationId xmlns:a16="http://schemas.microsoft.com/office/drawing/2014/main" id="{47DDC746-721F-4F18-8BF2-97A4E8C6108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827" y="2124076"/>
            <a:ext cx="3335486" cy="341642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D842146-3145-4A4B-9935-674512243A44}"/>
              </a:ext>
            </a:extLst>
          </p:cNvPr>
          <p:cNvSpPr/>
          <p:nvPr/>
        </p:nvSpPr>
        <p:spPr>
          <a:xfrm>
            <a:off x="7794004" y="2712312"/>
            <a:ext cx="301860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 dirty="0">
                <a:solidFill>
                  <a:srgbClr val="FF8000"/>
                </a:solidFill>
              </a:rPr>
              <a:t>LDA: 67.7</a:t>
            </a:r>
          </a:p>
          <a:p>
            <a:pPr>
              <a:spcBef>
                <a:spcPct val="50000"/>
              </a:spcBef>
            </a:pPr>
            <a:r>
              <a:rPr lang="en-US" altLang="en-US" sz="3200" b="1" dirty="0">
                <a:solidFill>
                  <a:srgbClr val="FF8000"/>
                </a:solidFill>
              </a:rPr>
              <a:t>SVM: 91</a:t>
            </a:r>
          </a:p>
          <a:p>
            <a:pPr>
              <a:spcBef>
                <a:spcPct val="50000"/>
              </a:spcBef>
            </a:pPr>
            <a:r>
              <a:rPr lang="en-US" altLang="en-US" sz="3200" b="1" dirty="0">
                <a:solidFill>
                  <a:srgbClr val="FF8000"/>
                </a:solidFill>
              </a:rPr>
              <a:t>BPNN: 96</a:t>
            </a:r>
          </a:p>
          <a:p>
            <a:pPr>
              <a:spcBef>
                <a:spcPct val="50000"/>
              </a:spcBef>
            </a:pPr>
            <a:r>
              <a:rPr lang="en-US" altLang="en-US" sz="3200" b="1" dirty="0">
                <a:solidFill>
                  <a:srgbClr val="FF8000"/>
                </a:solidFill>
              </a:rPr>
              <a:t>RAF: 70.8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E26596-BB93-4672-B57E-FA0674162FE3}"/>
              </a:ext>
            </a:extLst>
          </p:cNvPr>
          <p:cNvSpPr/>
          <p:nvPr/>
        </p:nvSpPr>
        <p:spPr>
          <a:xfrm>
            <a:off x="7294396" y="2288113"/>
            <a:ext cx="2956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 dirty="0"/>
              <a:t>Normalized Scores</a:t>
            </a:r>
          </a:p>
        </p:txBody>
      </p:sp>
    </p:spTree>
    <p:extLst>
      <p:ext uri="{BB962C8B-B14F-4D97-AF65-F5344CB8AC3E}">
        <p14:creationId xmlns:p14="http://schemas.microsoft.com/office/powerpoint/2010/main" val="1377324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0" y="821732"/>
            <a:ext cx="1028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6241" y="5915483"/>
            <a:ext cx="30882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Lesion on “best” CT slice</a:t>
            </a:r>
          </a:p>
        </p:txBody>
      </p:sp>
      <p:pic>
        <p:nvPicPr>
          <p:cNvPr id="15" name="Picture 5" descr="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188" y="6284913"/>
            <a:ext cx="785812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364007" y="1108078"/>
            <a:ext cx="947228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 dirty="0"/>
              <a:t>Pathologically Staged as </a:t>
            </a:r>
            <a:r>
              <a:rPr lang="en-US" altLang="en-US" sz="3200" b="1" dirty="0">
                <a:solidFill>
                  <a:srgbClr val="00FF40"/>
                </a:solidFill>
              </a:rPr>
              <a:t>T3 stage </a:t>
            </a:r>
            <a:r>
              <a:rPr lang="en-US" altLang="en-US" sz="3200" b="1" dirty="0"/>
              <a:t>but Misclassified as  </a:t>
            </a:r>
            <a:r>
              <a:rPr lang="en-US" altLang="en-US" sz="3200" b="1" dirty="0">
                <a:solidFill>
                  <a:schemeClr val="accent6"/>
                </a:solidFill>
              </a:rPr>
              <a:t>&lt;</a:t>
            </a:r>
            <a:r>
              <a:rPr lang="en-US" altLang="en-US" sz="3200" b="1" dirty="0">
                <a:solidFill>
                  <a:srgbClr val="FF8000"/>
                </a:solidFill>
              </a:rPr>
              <a:t>T2 stage cancer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28415" y="6020282"/>
            <a:ext cx="35732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AI-CALS lesion outline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16027" y="2812513"/>
            <a:ext cx="301860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 dirty="0">
                <a:solidFill>
                  <a:srgbClr val="FF8000"/>
                </a:solidFill>
              </a:rPr>
              <a:t>LDA: 26.4</a:t>
            </a:r>
          </a:p>
          <a:p>
            <a:pPr>
              <a:spcBef>
                <a:spcPct val="50000"/>
              </a:spcBef>
            </a:pPr>
            <a:r>
              <a:rPr lang="en-US" altLang="en-US" sz="3200" b="1" dirty="0">
                <a:solidFill>
                  <a:srgbClr val="FF8000"/>
                </a:solidFill>
              </a:rPr>
              <a:t>SVM: 19.5</a:t>
            </a:r>
          </a:p>
          <a:p>
            <a:pPr>
              <a:spcBef>
                <a:spcPct val="50000"/>
              </a:spcBef>
            </a:pPr>
            <a:r>
              <a:rPr lang="en-US" altLang="en-US" sz="3200" b="1" dirty="0">
                <a:solidFill>
                  <a:srgbClr val="FF8000"/>
                </a:solidFill>
              </a:rPr>
              <a:t>BPNN: 23</a:t>
            </a:r>
          </a:p>
          <a:p>
            <a:pPr>
              <a:spcBef>
                <a:spcPct val="50000"/>
              </a:spcBef>
            </a:pPr>
            <a:r>
              <a:rPr lang="en-US" altLang="en-US" sz="3200" b="1" dirty="0">
                <a:solidFill>
                  <a:srgbClr val="FF8000"/>
                </a:solidFill>
              </a:rPr>
              <a:t>RAF: 36.1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31887"/>
            <a:ext cx="10287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000" b="1" i="1" dirty="0"/>
              <a:t>Results - Examples</a:t>
            </a:r>
            <a:endParaRPr lang="en-US" sz="4000" dirty="0"/>
          </a:p>
        </p:txBody>
      </p:sp>
      <p:pic>
        <p:nvPicPr>
          <p:cNvPr id="20" name="Picture 19" descr="D:\Dhanujg\2018\SPIE2019_Abstract\images\671_s6_nopoly.png">
            <a:extLst>
              <a:ext uri="{FF2B5EF4-FFF2-40B4-BE49-F238E27FC236}">
                <a16:creationId xmlns:a16="http://schemas.microsoft.com/office/drawing/2014/main" id="{E221EB1F-8EF8-4135-950B-311B9ADBF37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39" y="2769835"/>
            <a:ext cx="3107584" cy="3139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 descr="D:\Dhanujg\2018\SPIE2019_Abstract\images\671_s6_poly.png">
            <a:extLst>
              <a:ext uri="{FF2B5EF4-FFF2-40B4-BE49-F238E27FC236}">
                <a16:creationId xmlns:a16="http://schemas.microsoft.com/office/drawing/2014/main" id="{56E50899-40E5-4AD1-8560-0BAF5F0F71E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442" y="2763732"/>
            <a:ext cx="2958789" cy="31517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5AFB4B2-641C-4B49-9CF0-F3FB4C89B2EE}"/>
              </a:ext>
            </a:extLst>
          </p:cNvPr>
          <p:cNvSpPr/>
          <p:nvPr/>
        </p:nvSpPr>
        <p:spPr>
          <a:xfrm>
            <a:off x="7055379" y="2395807"/>
            <a:ext cx="2956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 dirty="0"/>
              <a:t>Normalized Scores</a:t>
            </a:r>
          </a:p>
        </p:txBody>
      </p:sp>
    </p:spTree>
    <p:extLst>
      <p:ext uri="{BB962C8B-B14F-4D97-AF65-F5344CB8AC3E}">
        <p14:creationId xmlns:p14="http://schemas.microsoft.com/office/powerpoint/2010/main" val="12771676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Line 2"/>
          <p:cNvSpPr>
            <a:spLocks noChangeShapeType="1"/>
          </p:cNvSpPr>
          <p:nvPr/>
        </p:nvSpPr>
        <p:spPr bwMode="auto">
          <a:xfrm>
            <a:off x="0" y="933450"/>
            <a:ext cx="1028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2093913" y="207963"/>
            <a:ext cx="6227762" cy="588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4000" b="1" i="1" dirty="0">
                <a:solidFill>
                  <a:schemeClr val="tx1"/>
                </a:solidFill>
                <a:latin typeface="Helvetica" pitchFamily="34" charset="0"/>
              </a:rPr>
              <a:t>Conclusion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551793" y="1349375"/>
            <a:ext cx="8936695" cy="493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Volume, gray level features and a shape feature found to be useful radiomic descriptors for correct staging of bladder cancers.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Classifiers with properly selected decision thresholds show promise in assessing bladder cancer stage.</a:t>
            </a:r>
            <a:endParaRPr lang="en-US" altLang="en-US" sz="3200" b="1" dirty="0"/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en-US" sz="3200" b="1" dirty="0">
              <a:solidFill>
                <a:srgbClr val="FF0000"/>
              </a:solidFill>
              <a:latin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en-US" sz="3200" b="1" dirty="0"/>
          </a:p>
        </p:txBody>
      </p:sp>
      <p:pic>
        <p:nvPicPr>
          <p:cNvPr id="21509" name="Picture 5" descr="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188" y="6284913"/>
            <a:ext cx="785812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31880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Line 2"/>
          <p:cNvSpPr>
            <a:spLocks noChangeShapeType="1"/>
          </p:cNvSpPr>
          <p:nvPr/>
        </p:nvSpPr>
        <p:spPr bwMode="auto">
          <a:xfrm>
            <a:off x="0" y="933450"/>
            <a:ext cx="1028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2093913" y="207963"/>
            <a:ext cx="6227762" cy="588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4000" b="1" i="1">
                <a:solidFill>
                  <a:schemeClr val="tx1"/>
                </a:solidFill>
                <a:latin typeface="Helvetica" pitchFamily="34" charset="0"/>
              </a:rPr>
              <a:t>Conclusion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898642" y="1361270"/>
            <a:ext cx="8481854" cy="4172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Further work includes the collection of a larger data set and improvement in the predictive model accuracy through the inclusion of clinical and molecular data.</a:t>
            </a:r>
            <a:endParaRPr lang="en-US" altLang="en-US" sz="3200" b="1" dirty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altLang="en-US" sz="3200" b="1" dirty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altLang="en-US" sz="3200" b="1" dirty="0"/>
          </a:p>
        </p:txBody>
      </p:sp>
      <p:pic>
        <p:nvPicPr>
          <p:cNvPr id="21509" name="Picture 5" descr="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188" y="6284913"/>
            <a:ext cx="785812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2220685" y="242208"/>
            <a:ext cx="5573486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altLang="en-US" sz="4000" b="1" i="1" dirty="0"/>
              <a:t>Acknowledgments</a:t>
            </a:r>
            <a:endParaRPr lang="en-US" altLang="en-US" sz="4000" dirty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577171" y="2664031"/>
            <a:ext cx="9324975" cy="1878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en-US" sz="3200" b="1" dirty="0"/>
              <a:t>This work is supported by NIH Grant </a:t>
            </a:r>
          </a:p>
          <a:p>
            <a:pPr>
              <a:spcBef>
                <a:spcPct val="20000"/>
              </a:spcBef>
            </a:pPr>
            <a:r>
              <a:rPr lang="en-US" altLang="en-US" sz="3200" b="1" dirty="0"/>
              <a:t>    U01 CA179106.</a:t>
            </a:r>
            <a:r>
              <a:rPr lang="en-US" altLang="en-US" sz="32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endParaRPr lang="en-US" altLang="en-US" sz="3200" b="1" dirty="0">
              <a:solidFill>
                <a:srgbClr val="FFFF00"/>
              </a:solidFill>
            </a:endParaRPr>
          </a:p>
          <a:p>
            <a:pPr>
              <a:spcBef>
                <a:spcPct val="20000"/>
              </a:spcBef>
            </a:pPr>
            <a:endParaRPr lang="en-US" altLang="en-US" sz="3200" b="1" dirty="0">
              <a:solidFill>
                <a:srgbClr val="FFFF00"/>
              </a:solidFill>
            </a:endParaRPr>
          </a:p>
          <a:p>
            <a:pPr>
              <a:spcBef>
                <a:spcPct val="20000"/>
              </a:spcBef>
            </a:pPr>
            <a:endParaRPr lang="en-US" altLang="en-US" sz="3200" b="1" dirty="0">
              <a:solidFill>
                <a:srgbClr val="FFFF66"/>
              </a:solidFill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en-US" sz="3200" b="1" dirty="0">
              <a:solidFill>
                <a:srgbClr val="FFFF66"/>
              </a:solidFill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en-US" sz="3200" b="1" dirty="0">
              <a:solidFill>
                <a:srgbClr val="FFFF66"/>
              </a:solidFill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en-US" sz="3200" b="1" dirty="0">
              <a:solidFill>
                <a:srgbClr val="FFFF66"/>
              </a:solidFill>
            </a:endParaRPr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>
            <a:off x="0" y="933450"/>
            <a:ext cx="1028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25" name="Picture 5" descr="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188" y="6284913"/>
            <a:ext cx="785812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616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676525" y="187325"/>
            <a:ext cx="5137150" cy="588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4000" b="1" i="1" dirty="0">
                <a:solidFill>
                  <a:schemeClr val="tx1"/>
                </a:solidFill>
                <a:latin typeface="Helvetica" pitchFamily="34" charset="0"/>
              </a:rPr>
              <a:t>Objective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2138" y="1007927"/>
            <a:ext cx="8909050" cy="5850074"/>
          </a:xfrm>
        </p:spPr>
        <p:txBody>
          <a:bodyPr/>
          <a:lstStyle/>
          <a:p>
            <a:r>
              <a:rPr lang="en-US" altLang="en-US" sz="2800" b="1" dirty="0">
                <a:latin typeface="Arial" charset="0"/>
              </a:rPr>
              <a:t>Pathological Staging Post-Cystectomy considered “Gold Standard”</a:t>
            </a:r>
          </a:p>
          <a:p>
            <a:pPr marL="0" indent="0">
              <a:buNone/>
            </a:pPr>
            <a:endParaRPr lang="en-US" altLang="en-US" sz="2800" b="1" dirty="0">
              <a:latin typeface="Arial" charset="0"/>
            </a:endParaRPr>
          </a:p>
          <a:p>
            <a:r>
              <a:rPr lang="en-US" altLang="en-US" sz="2800" b="1" dirty="0">
                <a:latin typeface="Arial" charset="0"/>
              </a:rPr>
              <a:t>Correct staging of bladder cancer is crucial for the decision of neoadjuvant chemotherapy treatment</a:t>
            </a:r>
          </a:p>
          <a:p>
            <a:pPr marL="0" indent="0">
              <a:buNone/>
            </a:pPr>
            <a:r>
              <a:rPr lang="en-US" altLang="en-US" sz="2800" b="1" dirty="0">
                <a:latin typeface="Arial" charset="0"/>
              </a:rPr>
              <a:t> </a:t>
            </a:r>
          </a:p>
          <a:p>
            <a:r>
              <a:rPr lang="en-US" altLang="en-US" sz="2800" b="1" dirty="0">
                <a:latin typeface="Arial" charset="0"/>
              </a:rPr>
              <a:t>The purpose of this study is to develop an objective decision support system that can use statistical modeling and machine learning to assist clinicians in making more accurate staging assessment. </a:t>
            </a:r>
          </a:p>
          <a:p>
            <a:endParaRPr lang="en-US" altLang="en-US" sz="2800" b="1" dirty="0">
              <a:latin typeface="Arial" charset="0"/>
            </a:endParaRPr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0" y="933450"/>
            <a:ext cx="1028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125" name="Picture 5" descr="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188" y="6284913"/>
            <a:ext cx="785812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2"/>
          <p:cNvSpPr>
            <a:spLocks noChangeShapeType="1"/>
          </p:cNvSpPr>
          <p:nvPr/>
        </p:nvSpPr>
        <p:spPr bwMode="auto">
          <a:xfrm>
            <a:off x="0" y="933450"/>
            <a:ext cx="1028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2093913" y="207963"/>
            <a:ext cx="6227762" cy="588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4000" b="1" i="1">
                <a:solidFill>
                  <a:schemeClr val="tx1"/>
                </a:solidFill>
                <a:latin typeface="Helvetica" pitchFamily="34" charset="0"/>
              </a:rPr>
              <a:t>Urinary Bladder CT </a:t>
            </a:r>
          </a:p>
        </p:txBody>
      </p:sp>
      <p:pic>
        <p:nvPicPr>
          <p:cNvPr id="6149" name="Picture 5" descr="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188" y="6284913"/>
            <a:ext cx="785812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Picture 9" descr="C:\Users\dhanu\Downloads\T1_Part1_g0057_redbox.jpg">
            <a:extLst>
              <a:ext uri="{FF2B5EF4-FFF2-40B4-BE49-F238E27FC236}">
                <a16:creationId xmlns:a16="http://schemas.microsoft.com/office/drawing/2014/main" id="{16B117A4-8E1E-4D65-A6C7-18B8F6E8D0B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" t="15944"/>
          <a:stretch/>
        </p:blipFill>
        <p:spPr bwMode="auto">
          <a:xfrm>
            <a:off x="1693420" y="1069976"/>
            <a:ext cx="6227762" cy="54469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6E6F145C-2DE2-4EA7-B846-974CB2EE853D}"/>
              </a:ext>
            </a:extLst>
          </p:cNvPr>
          <p:cNvSpPr/>
          <p:nvPr/>
        </p:nvSpPr>
        <p:spPr>
          <a:xfrm rot="3087085">
            <a:off x="6374738" y="1671162"/>
            <a:ext cx="269608" cy="2877221"/>
          </a:xfrm>
          <a:prstGeom prst="downArrow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6BD528CD-9ED7-44A7-8B0F-E655A120EDC3}"/>
              </a:ext>
            </a:extLst>
          </p:cNvPr>
          <p:cNvSpPr txBox="1"/>
          <p:nvPr/>
        </p:nvSpPr>
        <p:spPr>
          <a:xfrm>
            <a:off x="1367468" y="1395417"/>
            <a:ext cx="2249335" cy="1052981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34290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600" b="1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Bladder</a:t>
            </a:r>
            <a:endParaRPr lang="en-US" sz="3600" b="1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E138BB58-885B-43C0-ADE0-9A952C3518CC}"/>
              </a:ext>
            </a:extLst>
          </p:cNvPr>
          <p:cNvSpPr/>
          <p:nvPr/>
        </p:nvSpPr>
        <p:spPr>
          <a:xfrm rot="18777493">
            <a:off x="3860870" y="1782183"/>
            <a:ext cx="267870" cy="1438785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 Box 9">
            <a:extLst>
              <a:ext uri="{FF2B5EF4-FFF2-40B4-BE49-F238E27FC236}">
                <a16:creationId xmlns:a16="http://schemas.microsoft.com/office/drawing/2014/main" id="{9EE9B30B-E97C-40F4-A8EB-DAF57162BDBD}"/>
              </a:ext>
            </a:extLst>
          </p:cNvPr>
          <p:cNvSpPr txBox="1"/>
          <p:nvPr/>
        </p:nvSpPr>
        <p:spPr>
          <a:xfrm>
            <a:off x="5868313" y="1613276"/>
            <a:ext cx="3903215" cy="600075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34290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200" b="1" dirty="0">
                <a:ln>
                  <a:noFill/>
                </a:ln>
                <a:solidFill>
                  <a:srgbClr val="FFFF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Bladder Cancer</a:t>
            </a:r>
            <a:endParaRPr lang="en-US" sz="3200" dirty="0">
              <a:solidFill>
                <a:srgbClr val="FFFF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10"/>
          <p:cNvSpPr>
            <a:spLocks noChangeArrowheads="1"/>
          </p:cNvSpPr>
          <p:nvPr/>
        </p:nvSpPr>
        <p:spPr bwMode="auto">
          <a:xfrm>
            <a:off x="3434715" y="3316561"/>
            <a:ext cx="2552131" cy="1092635"/>
          </a:xfrm>
          <a:prstGeom prst="cube">
            <a:avLst>
              <a:gd name="adj" fmla="val 13134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/>
            <a:r>
              <a:rPr lang="en-US" altLang="en-US" sz="2800" b="1" dirty="0">
                <a:solidFill>
                  <a:srgbClr val="001762"/>
                </a:solidFill>
              </a:rPr>
              <a:t>Auto-</a:t>
            </a:r>
          </a:p>
          <a:p>
            <a:pPr algn="ctr"/>
            <a:r>
              <a:rPr lang="en-US" altLang="en-US" sz="2800" b="1" dirty="0">
                <a:solidFill>
                  <a:srgbClr val="001762"/>
                </a:solidFill>
              </a:rPr>
              <a:t>Initialization</a:t>
            </a:r>
          </a:p>
        </p:txBody>
      </p:sp>
      <p:sp>
        <p:nvSpPr>
          <p:cNvPr id="27" name="AutoShape 23"/>
          <p:cNvSpPr>
            <a:spLocks noChangeArrowheads="1"/>
          </p:cNvSpPr>
          <p:nvPr/>
        </p:nvSpPr>
        <p:spPr bwMode="auto">
          <a:xfrm rot="18966805">
            <a:off x="905277" y="2766263"/>
            <a:ext cx="1877677" cy="237657"/>
          </a:xfrm>
          <a:prstGeom prst="rightArrow">
            <a:avLst>
              <a:gd name="adj1" fmla="val 50667"/>
              <a:gd name="adj2" fmla="val 75325"/>
            </a:avLst>
          </a:prstGeom>
          <a:solidFill>
            <a:srgbClr val="92D050"/>
          </a:solidFill>
          <a:ln>
            <a:noFill/>
          </a:ln>
          <a:ex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 rot="16200000">
            <a:off x="4117647" y="4804238"/>
            <a:ext cx="1039812" cy="238125"/>
          </a:xfrm>
          <a:prstGeom prst="rightArrow">
            <a:avLst>
              <a:gd name="adj1" fmla="val 50667"/>
              <a:gd name="adj2" fmla="val 75325"/>
            </a:avLst>
          </a:prstGeom>
          <a:solidFill>
            <a:srgbClr val="92D050"/>
          </a:solidFill>
          <a:ln>
            <a:noFill/>
          </a:ln>
          <a:ex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auto">
          <a:xfrm rot="1995391">
            <a:off x="1570905" y="5182447"/>
            <a:ext cx="1623040" cy="274640"/>
          </a:xfrm>
          <a:prstGeom prst="rightArrow">
            <a:avLst>
              <a:gd name="adj1" fmla="val 50667"/>
              <a:gd name="adj2" fmla="val 75325"/>
            </a:avLst>
          </a:prstGeom>
          <a:solidFill>
            <a:srgbClr val="92D050"/>
          </a:solidFill>
          <a:ln>
            <a:noFill/>
          </a:ln>
          <a:ex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 rot="5400000">
            <a:off x="4143761" y="2766126"/>
            <a:ext cx="1039812" cy="238125"/>
          </a:xfrm>
          <a:prstGeom prst="rightArrow">
            <a:avLst>
              <a:gd name="adj1" fmla="val 50667"/>
              <a:gd name="adj2" fmla="val 75325"/>
            </a:avLst>
          </a:prstGeom>
          <a:solidFill>
            <a:srgbClr val="92D050"/>
          </a:solidFill>
          <a:ln>
            <a:noFill/>
          </a:ln>
          <a:ex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87" name="AutoShape 5"/>
          <p:cNvSpPr>
            <a:spLocks noChangeArrowheads="1"/>
          </p:cNvSpPr>
          <p:nvPr/>
        </p:nvSpPr>
        <p:spPr bwMode="auto">
          <a:xfrm rot="5400000">
            <a:off x="8182603" y="4126637"/>
            <a:ext cx="1039812" cy="238125"/>
          </a:xfrm>
          <a:prstGeom prst="rightArrow">
            <a:avLst>
              <a:gd name="adj1" fmla="val 50667"/>
              <a:gd name="adj2" fmla="val 75325"/>
            </a:avLst>
          </a:prstGeom>
          <a:solidFill>
            <a:srgbClr val="92D050"/>
          </a:solidFill>
          <a:ln>
            <a:noFill/>
          </a:ln>
          <a:ex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70" name="Line 2"/>
          <p:cNvSpPr>
            <a:spLocks noChangeShapeType="1"/>
          </p:cNvSpPr>
          <p:nvPr/>
        </p:nvSpPr>
        <p:spPr bwMode="auto">
          <a:xfrm>
            <a:off x="0" y="933450"/>
            <a:ext cx="1028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673100" y="207963"/>
            <a:ext cx="8864600" cy="588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4000" b="1" i="1">
                <a:solidFill>
                  <a:schemeClr val="tx1"/>
                </a:solidFill>
                <a:latin typeface="Helvetica" pitchFamily="34" charset="0"/>
              </a:rPr>
              <a:t>Bladder Lesion Segmentation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3233738"/>
            <a:ext cx="10287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73" name="AutoShape 6"/>
          <p:cNvSpPr>
            <a:spLocks noChangeArrowheads="1"/>
          </p:cNvSpPr>
          <p:nvPr/>
        </p:nvSpPr>
        <p:spPr bwMode="auto">
          <a:xfrm>
            <a:off x="7619365" y="3187558"/>
            <a:ext cx="2095500" cy="1147762"/>
          </a:xfrm>
          <a:prstGeom prst="cube">
            <a:avLst>
              <a:gd name="adj" fmla="val 13134"/>
            </a:avLst>
          </a:prstGeom>
          <a:solidFill>
            <a:srgbClr val="FFFF00"/>
          </a:solidFill>
          <a:ln>
            <a:noFill/>
          </a:ln>
          <a:ex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/>
            <a:r>
              <a:rPr lang="en-US" altLang="en-US" sz="2800" b="1" dirty="0">
                <a:solidFill>
                  <a:srgbClr val="001762"/>
                </a:solidFill>
              </a:rPr>
              <a:t>Cascaded </a:t>
            </a:r>
          </a:p>
          <a:p>
            <a:pPr algn="ctr"/>
            <a:r>
              <a:rPr lang="en-US" altLang="en-US" sz="2800" b="1" dirty="0">
                <a:solidFill>
                  <a:srgbClr val="001762"/>
                </a:solidFill>
              </a:rPr>
              <a:t>Level Set</a:t>
            </a:r>
          </a:p>
        </p:txBody>
      </p:sp>
      <p:sp>
        <p:nvSpPr>
          <p:cNvPr id="7174" name="AutoShape 7"/>
          <p:cNvSpPr>
            <a:spLocks noChangeArrowheads="1"/>
          </p:cNvSpPr>
          <p:nvPr/>
        </p:nvSpPr>
        <p:spPr bwMode="auto">
          <a:xfrm>
            <a:off x="5949055" y="3725793"/>
            <a:ext cx="1670310" cy="250244"/>
          </a:xfrm>
          <a:prstGeom prst="rightArrow">
            <a:avLst>
              <a:gd name="adj1" fmla="val 50667"/>
              <a:gd name="adj2" fmla="val 75325"/>
            </a:avLst>
          </a:prstGeom>
          <a:solidFill>
            <a:srgbClr val="92D050"/>
          </a:solidFill>
          <a:ln>
            <a:noFill/>
          </a:ln>
          <a:ex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75" name="Text Box 8"/>
          <p:cNvSpPr txBox="1">
            <a:spLocks noChangeArrowheads="1"/>
          </p:cNvSpPr>
          <p:nvPr/>
        </p:nvSpPr>
        <p:spPr bwMode="auto">
          <a:xfrm>
            <a:off x="0" y="2279984"/>
            <a:ext cx="15970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 dirty="0"/>
              <a:t>Region of Interest</a:t>
            </a:r>
          </a:p>
        </p:txBody>
      </p:sp>
      <p:sp>
        <p:nvSpPr>
          <p:cNvPr id="7176" name="Text Box 9"/>
          <p:cNvSpPr txBox="1">
            <a:spLocks noChangeArrowheads="1"/>
          </p:cNvSpPr>
          <p:nvPr/>
        </p:nvSpPr>
        <p:spPr bwMode="auto">
          <a:xfrm>
            <a:off x="5976351" y="6001312"/>
            <a:ext cx="25241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 dirty="0"/>
              <a:t>Automatic Segmentation</a:t>
            </a:r>
          </a:p>
        </p:txBody>
      </p:sp>
      <p:pic>
        <p:nvPicPr>
          <p:cNvPr id="7178" name="Picture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0" t="9599" r="43013" b="51193"/>
          <a:stretch>
            <a:fillRect/>
          </a:stretch>
        </p:blipFill>
        <p:spPr bwMode="auto">
          <a:xfrm>
            <a:off x="713576" y="3234673"/>
            <a:ext cx="1192213" cy="1301750"/>
          </a:xfrm>
          <a:prstGeom prst="rect">
            <a:avLst/>
          </a:prstGeom>
          <a:noFill/>
          <a:ln w="25400">
            <a:solidFill>
              <a:srgbClr val="EBF5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9" name="Picture 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0" t="9599" r="43013" b="51193"/>
          <a:stretch>
            <a:fillRect/>
          </a:stretch>
        </p:blipFill>
        <p:spPr bwMode="auto">
          <a:xfrm>
            <a:off x="865976" y="3387073"/>
            <a:ext cx="1192213" cy="1301750"/>
          </a:xfrm>
          <a:prstGeom prst="rect">
            <a:avLst/>
          </a:prstGeom>
          <a:noFill/>
          <a:ln w="25400">
            <a:solidFill>
              <a:srgbClr val="EBF5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0" t="9599" r="43013" b="51193"/>
          <a:stretch>
            <a:fillRect/>
          </a:stretch>
        </p:blipFill>
        <p:spPr bwMode="auto">
          <a:xfrm>
            <a:off x="1018376" y="3539473"/>
            <a:ext cx="1192213" cy="1301750"/>
          </a:xfrm>
          <a:prstGeom prst="rect">
            <a:avLst/>
          </a:prstGeom>
          <a:noFill/>
          <a:ln w="25400">
            <a:solidFill>
              <a:srgbClr val="EBF5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1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0" t="9599" r="43013" b="51193"/>
          <a:stretch>
            <a:fillRect/>
          </a:stretch>
        </p:blipFill>
        <p:spPr bwMode="auto">
          <a:xfrm>
            <a:off x="1170776" y="3691873"/>
            <a:ext cx="1192213" cy="1301750"/>
          </a:xfrm>
          <a:prstGeom prst="rect">
            <a:avLst/>
          </a:prstGeom>
          <a:noFill/>
          <a:ln w="25400">
            <a:solidFill>
              <a:srgbClr val="EBF5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38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63" t="9021" r="38405" b="51550"/>
          <a:stretch>
            <a:fillRect/>
          </a:stretch>
        </p:blipFill>
        <p:spPr>
          <a:xfrm>
            <a:off x="8038736" y="4822485"/>
            <a:ext cx="1268412" cy="1287462"/>
          </a:xfrm>
          <a:noFill/>
          <a:ln w="25400" cap="flat">
            <a:solidFill>
              <a:srgbClr val="EBF5FF"/>
            </a:solidFill>
            <a:miter lim="800000"/>
            <a:headEnd type="none" w="sm" len="sm"/>
            <a:tailEnd type="none" w="sm" len="sm"/>
          </a:ln>
        </p:spPr>
      </p:pic>
      <p:pic>
        <p:nvPicPr>
          <p:cNvPr id="7183" name="Picture 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63" t="9021" r="38405" b="51550"/>
          <a:stretch>
            <a:fillRect/>
          </a:stretch>
        </p:blipFill>
        <p:spPr bwMode="auto">
          <a:xfrm>
            <a:off x="8191136" y="4974885"/>
            <a:ext cx="1268412" cy="1287462"/>
          </a:xfrm>
          <a:prstGeom prst="rect">
            <a:avLst/>
          </a:prstGeom>
          <a:noFill/>
          <a:ln w="25400">
            <a:solidFill>
              <a:srgbClr val="EBF5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63" t="9021" r="38405" b="51550"/>
          <a:stretch>
            <a:fillRect/>
          </a:stretch>
        </p:blipFill>
        <p:spPr bwMode="auto">
          <a:xfrm>
            <a:off x="8343536" y="5127285"/>
            <a:ext cx="1268412" cy="1287462"/>
          </a:xfrm>
          <a:prstGeom prst="rect">
            <a:avLst/>
          </a:prstGeom>
          <a:noFill/>
          <a:ln w="25400">
            <a:solidFill>
              <a:srgbClr val="EBF5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5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63" t="9021" r="38405" b="51550"/>
          <a:stretch>
            <a:fillRect/>
          </a:stretch>
        </p:blipFill>
        <p:spPr bwMode="auto">
          <a:xfrm>
            <a:off x="8495936" y="5279685"/>
            <a:ext cx="1268412" cy="1287462"/>
          </a:xfrm>
          <a:prstGeom prst="rect">
            <a:avLst/>
          </a:prstGeom>
          <a:noFill/>
          <a:ln w="25400">
            <a:solidFill>
              <a:srgbClr val="EBF5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86" name="Text Box 8"/>
          <p:cNvSpPr txBox="1">
            <a:spLocks noChangeArrowheads="1"/>
          </p:cNvSpPr>
          <p:nvPr/>
        </p:nvSpPr>
        <p:spPr bwMode="auto">
          <a:xfrm>
            <a:off x="1781813" y="951973"/>
            <a:ext cx="7177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rgbClr val="FFFF00"/>
                </a:solidFill>
              </a:rPr>
              <a:t>Auto-Initialized Cascaded Level Set (AI-CALS)</a:t>
            </a:r>
          </a:p>
        </p:txBody>
      </p:sp>
      <p:sp>
        <p:nvSpPr>
          <p:cNvPr id="22" name="AutoShape 10"/>
          <p:cNvSpPr>
            <a:spLocks noChangeArrowheads="1"/>
          </p:cNvSpPr>
          <p:nvPr/>
        </p:nvSpPr>
        <p:spPr bwMode="auto">
          <a:xfrm>
            <a:off x="2543443" y="1676721"/>
            <a:ext cx="4322338" cy="1097342"/>
          </a:xfrm>
          <a:prstGeom prst="cube">
            <a:avLst>
              <a:gd name="adj" fmla="val 13134"/>
            </a:avLst>
          </a:prstGeom>
          <a:solidFill>
            <a:srgbClr val="CC99FF"/>
          </a:solidFill>
          <a:ln>
            <a:noFill/>
          </a:ln>
          <a:ex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/>
            <a:r>
              <a:rPr lang="en-US" altLang="en-US" sz="2800" b="1" dirty="0">
                <a:solidFill>
                  <a:srgbClr val="001762"/>
                </a:solidFill>
              </a:rPr>
              <a:t>3D Gradient Magnitude </a:t>
            </a:r>
          </a:p>
          <a:p>
            <a:pPr algn="ctr"/>
            <a:r>
              <a:rPr lang="en-US" altLang="en-US" sz="2800" b="1" dirty="0">
                <a:solidFill>
                  <a:srgbClr val="001762"/>
                </a:solidFill>
              </a:rPr>
              <a:t>and Direction Images</a:t>
            </a:r>
          </a:p>
        </p:txBody>
      </p:sp>
      <p:sp>
        <p:nvSpPr>
          <p:cNvPr id="23" name="AutoShape 10"/>
          <p:cNvSpPr>
            <a:spLocks noChangeArrowheads="1"/>
          </p:cNvSpPr>
          <p:nvPr/>
        </p:nvSpPr>
        <p:spPr bwMode="auto">
          <a:xfrm>
            <a:off x="3056251" y="5107180"/>
            <a:ext cx="3087686" cy="1117113"/>
          </a:xfrm>
          <a:prstGeom prst="cube">
            <a:avLst>
              <a:gd name="adj" fmla="val 13134"/>
            </a:avLst>
          </a:prstGeom>
          <a:solidFill>
            <a:srgbClr val="FFB163"/>
          </a:solidFill>
          <a:ln>
            <a:noFill/>
          </a:ln>
          <a:ex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/>
            <a:r>
              <a:rPr lang="en-US" altLang="en-US" sz="2800" b="1" dirty="0">
                <a:solidFill>
                  <a:srgbClr val="001762"/>
                </a:solidFill>
              </a:rPr>
              <a:t>3D Smoothing, </a:t>
            </a:r>
          </a:p>
          <a:p>
            <a:pPr algn="ctr"/>
            <a:r>
              <a:rPr lang="en-US" altLang="en-US" sz="2800" b="1" dirty="0">
                <a:solidFill>
                  <a:srgbClr val="001762"/>
                </a:solidFill>
              </a:rPr>
              <a:t>Region Growing</a:t>
            </a:r>
          </a:p>
        </p:txBody>
      </p:sp>
    </p:spTree>
    <p:extLst>
      <p:ext uri="{BB962C8B-B14F-4D97-AF65-F5344CB8AC3E}">
        <p14:creationId xmlns:p14="http://schemas.microsoft.com/office/powerpoint/2010/main" val="4117769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7325"/>
            <a:ext cx="10287000" cy="588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4000" b="1" i="1" dirty="0">
                <a:solidFill>
                  <a:schemeClr val="tx1"/>
                </a:solidFill>
                <a:latin typeface="Helvetica" pitchFamily="34" charset="0"/>
              </a:rPr>
              <a:t>Bladder Lesions Split Based on Stage 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9144" y="1438417"/>
            <a:ext cx="9124950" cy="563800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FFFF00"/>
                </a:solidFill>
                <a:latin typeface="Helvetica" pitchFamily="34" charset="0"/>
              </a:rPr>
              <a:t>Clinically, stage T2 is an important  decision threshold for neoadjuvant chemotherapy treatment </a:t>
            </a:r>
            <a:endParaRPr lang="en-US" altLang="en-US" b="1" dirty="0">
              <a:latin typeface="Helvetica" pitchFamily="34" charset="0"/>
            </a:endParaRPr>
          </a:p>
          <a:p>
            <a:pPr>
              <a:lnSpc>
                <a:spcPct val="90000"/>
              </a:lnSpc>
            </a:pPr>
            <a:endParaRPr lang="en-US" altLang="en-US" b="1" dirty="0">
              <a:latin typeface="Helvetica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b="1" dirty="0">
                <a:latin typeface="Helvetica" pitchFamily="34" charset="0"/>
              </a:rPr>
              <a:t>The bladder lesions  were separated into two classes based on their pathological stage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	Class 1:   Stage  &lt; T2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Class 2:   Stage  ≥ T2</a:t>
            </a:r>
            <a:endParaRPr lang="en-US" altLang="en-US" b="1" dirty="0">
              <a:latin typeface="Helvetica" pitchFamily="34" charset="0"/>
            </a:endParaRPr>
          </a:p>
          <a:p>
            <a:pPr>
              <a:lnSpc>
                <a:spcPct val="90000"/>
              </a:lnSpc>
            </a:pPr>
            <a:endParaRPr lang="en-US" altLang="en-US" b="1" dirty="0">
              <a:latin typeface="Helvetica" pitchFamily="34" charset="0"/>
            </a:endParaRPr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0" y="933450"/>
            <a:ext cx="1028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3317" name="Picture 5" descr="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188" y="6284913"/>
            <a:ext cx="785812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1204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4967" y="925512"/>
            <a:ext cx="88028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AI-CALS segmentation of bladder lesion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6802" y="31887"/>
            <a:ext cx="75632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4000" b="1" i="1" dirty="0"/>
              <a:t>Bladder Lesion Segmentation </a:t>
            </a:r>
            <a:endParaRPr lang="en-US" sz="4000" dirty="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0" y="821732"/>
            <a:ext cx="1028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7495" y="4775577"/>
            <a:ext cx="30882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Lesion on “best” CT slice</a:t>
            </a:r>
          </a:p>
        </p:txBody>
      </p:sp>
      <p:sp>
        <p:nvSpPr>
          <p:cNvPr id="9" name="Rectangle 8"/>
          <p:cNvSpPr/>
          <p:nvPr/>
        </p:nvSpPr>
        <p:spPr>
          <a:xfrm>
            <a:off x="3575713" y="4775577"/>
            <a:ext cx="3274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Lesion outline on “best” CT slice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50113" y="4775577"/>
            <a:ext cx="27462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3D Lesion outline</a:t>
            </a:r>
          </a:p>
        </p:txBody>
      </p:sp>
      <p:pic>
        <p:nvPicPr>
          <p:cNvPr id="14" name="Picture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41" y="1628940"/>
            <a:ext cx="3042855" cy="2946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120" y="1644293"/>
            <a:ext cx="3011142" cy="291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0606_roi02_T166_L193_B281_R309.av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840514" y="1659646"/>
            <a:ext cx="2953414" cy="29155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109255" y="5808637"/>
            <a:ext cx="20684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 dirty="0">
                <a:solidFill>
                  <a:srgbClr val="FF8000"/>
                </a:solidFill>
              </a:rPr>
              <a:t>Stage T2</a:t>
            </a:r>
          </a:p>
        </p:txBody>
      </p:sp>
      <p:pic>
        <p:nvPicPr>
          <p:cNvPr id="17" name="Picture 5" descr="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188" y="6284913"/>
            <a:ext cx="785812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1171901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repeatCount="indefinite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4967" y="925512"/>
            <a:ext cx="88028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AI-CALS segmentation of bladder lesion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6802" y="31887"/>
            <a:ext cx="75632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4000" b="1" i="1" dirty="0"/>
              <a:t>Bladder Lesion Segmentation </a:t>
            </a:r>
            <a:endParaRPr lang="en-US" sz="4000" dirty="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0" y="821732"/>
            <a:ext cx="1028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0075" y="4923891"/>
            <a:ext cx="30882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Lesion on “best” CT slice</a:t>
            </a:r>
          </a:p>
        </p:txBody>
      </p:sp>
      <p:sp>
        <p:nvSpPr>
          <p:cNvPr id="9" name="Rectangle 8"/>
          <p:cNvSpPr/>
          <p:nvPr/>
        </p:nvSpPr>
        <p:spPr>
          <a:xfrm>
            <a:off x="3506300" y="4923891"/>
            <a:ext cx="3274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Lesion outline on “best” CT slice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11412" y="4923891"/>
            <a:ext cx="27462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3D Lesion outline</a:t>
            </a:r>
          </a:p>
        </p:txBody>
      </p:sp>
      <p:pic>
        <p:nvPicPr>
          <p:cNvPr id="11" name="Picture 10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50"/>
          <a:stretch/>
        </p:blipFill>
        <p:spPr bwMode="auto">
          <a:xfrm>
            <a:off x="343101" y="2211580"/>
            <a:ext cx="3112314" cy="2623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446" y="2233252"/>
            <a:ext cx="3084704" cy="2602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0076_roi02_T141_L193_B273_R355.av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775617" y="2211580"/>
            <a:ext cx="3217856" cy="262379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221681" y="5986062"/>
            <a:ext cx="19584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 dirty="0">
                <a:solidFill>
                  <a:srgbClr val="00FF40"/>
                </a:solidFill>
              </a:rPr>
              <a:t>Stage T1</a:t>
            </a:r>
          </a:p>
        </p:txBody>
      </p:sp>
      <p:pic>
        <p:nvPicPr>
          <p:cNvPr id="15" name="Picture 5" descr="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188" y="6284913"/>
            <a:ext cx="785812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7462997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repeatCount="indefinite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2850"/>
      </a:dk2>
      <a:lt2>
        <a:srgbClr val="CBCBCB"/>
      </a:lt2>
      <a:accent1>
        <a:srgbClr val="009999"/>
      </a:accent1>
      <a:accent2>
        <a:srgbClr val="FF9933"/>
      </a:accent2>
      <a:accent3>
        <a:srgbClr val="AAACB3"/>
      </a:accent3>
      <a:accent4>
        <a:srgbClr val="DADADA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Contemporary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Contemporary.pot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.pot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.pot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.pot 4">
        <a:dk1>
          <a:srgbClr val="000000"/>
        </a:dk1>
        <a:lt1>
          <a:srgbClr val="FFFFFF"/>
        </a:lt1>
        <a:dk2>
          <a:srgbClr val="00376E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AEBA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Designs\PULSE.POT</Template>
  <TotalTime>42716</TotalTime>
  <Words>1094</Words>
  <Application>Microsoft Office PowerPoint</Application>
  <PresentationFormat>35mm Slides</PresentationFormat>
  <Paragraphs>315</Paragraphs>
  <Slides>34</Slides>
  <Notes>8</Notes>
  <HiddenSlides>0</HiddenSlides>
  <MMClips>4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Helvetica</vt:lpstr>
      <vt:lpstr>Times New Roman</vt:lpstr>
      <vt:lpstr>Contemporary</vt:lpstr>
      <vt:lpstr>SPW 10.0 Graph</vt:lpstr>
      <vt:lpstr>Estimation and Validation of Decision Thresholds for a Radiomics-Based Decision Support System</vt:lpstr>
      <vt:lpstr>PowerPoint Presentation</vt:lpstr>
      <vt:lpstr>Bladder Cancer</vt:lpstr>
      <vt:lpstr>Objective</vt:lpstr>
      <vt:lpstr>Urinary Bladder CT </vt:lpstr>
      <vt:lpstr>Bladder Lesion Segmentation</vt:lpstr>
      <vt:lpstr>Bladder Lesions Split Based on Stage </vt:lpstr>
      <vt:lpstr>PowerPoint Presentation</vt:lpstr>
      <vt:lpstr>PowerPoint Presentation</vt:lpstr>
      <vt:lpstr>PowerPoint Presentation</vt:lpstr>
      <vt:lpstr>PowerPoint Presentation</vt:lpstr>
      <vt:lpstr>Radiomic Descriptors</vt:lpstr>
      <vt:lpstr>Combined Stage Index (CSI)</vt:lpstr>
      <vt:lpstr>Combined Stage Index (CSI)</vt:lpstr>
      <vt:lpstr>Classification</vt:lpstr>
      <vt:lpstr>Data Collection</vt:lpstr>
      <vt:lpstr>Data Sets</vt:lpstr>
      <vt:lpstr>Training Set</vt:lpstr>
      <vt:lpstr>PowerPoint Presentation</vt:lpstr>
      <vt:lpstr>Independent Test Set</vt:lpstr>
      <vt:lpstr>Evaluation Methods</vt:lpstr>
      <vt:lpstr>Evaluation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Conclusion</vt:lpstr>
      <vt:lpstr>PowerPoint Presentation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H.P. Chan</dc:creator>
  <cp:lastModifiedBy>Hadjiyski, Lubomir</cp:lastModifiedBy>
  <cp:revision>1495</cp:revision>
  <cp:lastPrinted>2002-06-19T06:13:50Z</cp:lastPrinted>
  <dcterms:created xsi:type="dcterms:W3CDTF">1998-11-03T17:32:05Z</dcterms:created>
  <dcterms:modified xsi:type="dcterms:W3CDTF">2019-02-15T19:55:46Z</dcterms:modified>
</cp:coreProperties>
</file>